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  <p:sldMasterId id="2147483680" r:id="rId3"/>
    <p:sldMasterId id="2147483682" r:id="rId4"/>
  </p:sldMasterIdLst>
  <p:notesMasterIdLst>
    <p:notesMasterId r:id="rId22"/>
  </p:notesMasterIdLst>
  <p:sldIdLst>
    <p:sldId id="2085848515" r:id="rId5"/>
    <p:sldId id="404" r:id="rId6"/>
    <p:sldId id="256" r:id="rId7"/>
    <p:sldId id="2085848329" r:id="rId8"/>
    <p:sldId id="1061" r:id="rId9"/>
    <p:sldId id="1062" r:id="rId10"/>
    <p:sldId id="257" r:id="rId11"/>
    <p:sldId id="2085848514" r:id="rId12"/>
    <p:sldId id="1074" r:id="rId13"/>
    <p:sldId id="2085848510" r:id="rId14"/>
    <p:sldId id="465" r:id="rId15"/>
    <p:sldId id="339" r:id="rId16"/>
    <p:sldId id="2085848468" r:id="rId17"/>
    <p:sldId id="361" r:id="rId18"/>
    <p:sldId id="362" r:id="rId19"/>
    <p:sldId id="324" r:id="rId20"/>
    <p:sldId id="268" r:id="rId21"/>
  </p:sldIdLst>
  <p:sldSz cx="18288000" cy="10287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Roboto Black" panose="020B0604020202020204" charset="0"/>
      <p:bold r:id="rId39"/>
      <p:boldItalic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gq93apwJlusFed83VeglvbDvw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E16E9E-3BDE-461D-9205-25F951B9D39D}">
  <a:tblStyle styleId="{B9E16E9E-3BDE-461D-9205-25F951B9D3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134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5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462229" indent="-231115">
              <a:buNone/>
            </a:pPr>
            <a:r>
              <a:rPr lang="en-US" baseline="0" dirty="0"/>
              <a:t>Teacher Induction Program 51 teachers $3,500 per </a:t>
            </a:r>
          </a:p>
        </p:txBody>
      </p:sp>
      <p:sp>
        <p:nvSpPr>
          <p:cNvPr id="156" name="Google Shape;156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66667" cy="3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352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462229" indent="-231115">
              <a:buNone/>
            </a:pPr>
            <a:endParaRPr lang="en-US" baseline="0" dirty="0"/>
          </a:p>
        </p:txBody>
      </p:sp>
      <p:sp>
        <p:nvSpPr>
          <p:cNvPr id="156" name="Google Shape;156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66667" cy="3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138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bf3c16ea3_0_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4" name="Google Shape;234;gebf3c16ea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to State Budget Development as usual</a:t>
            </a:r>
          </a:p>
          <a:p>
            <a:r>
              <a:rPr lang="en-US" dirty="0"/>
              <a:t>Economy softening but can weather storm due to reserves</a:t>
            </a:r>
          </a:p>
          <a:p>
            <a:r>
              <a:rPr lang="en-US" dirty="0"/>
              <a:t>Maintaining programs where possible while trimming others</a:t>
            </a:r>
          </a:p>
          <a:p>
            <a:r>
              <a:rPr lang="en-US" dirty="0"/>
              <a:t>State budget is balanced without dipping into reserves but economic forecast (risky assumptions) could change things…</a:t>
            </a:r>
          </a:p>
        </p:txBody>
      </p:sp>
    </p:spTree>
    <p:extLst>
      <p:ext uri="{BB962C8B-B14F-4D97-AF65-F5344CB8AC3E}">
        <p14:creationId xmlns:p14="http://schemas.microsoft.com/office/powerpoint/2010/main" val="108410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Inflation, rising interest rates, supply chain issues stifling growth</a:t>
            </a:r>
          </a:p>
          <a:p>
            <a:r>
              <a:rPr lang="en-US" dirty="0"/>
              <a:t>State revenue outlook substantially different than prior two years – could lead to a recession in 2023 or 2024</a:t>
            </a:r>
          </a:p>
          <a:p>
            <a:r>
              <a:rPr lang="en-US" dirty="0"/>
              <a:t>Lower revenues than forecasted </a:t>
            </a:r>
          </a:p>
        </p:txBody>
      </p:sp>
    </p:spTree>
    <p:extLst>
      <p:ext uri="{BB962C8B-B14F-4D97-AF65-F5344CB8AC3E}">
        <p14:creationId xmlns:p14="http://schemas.microsoft.com/office/powerpoint/2010/main" val="344434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COLA is the big story </a:t>
            </a:r>
          </a:p>
          <a:p>
            <a:r>
              <a:rPr lang="en-US" dirty="0"/>
              <a:t>No changes to major programs established or expanded in recent years – ELOP and Universal Meals</a:t>
            </a:r>
          </a:p>
        </p:txBody>
      </p:sp>
    </p:spTree>
    <p:extLst>
      <p:ext uri="{BB962C8B-B14F-4D97-AF65-F5344CB8AC3E}">
        <p14:creationId xmlns:p14="http://schemas.microsoft.com/office/powerpoint/2010/main" val="345659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30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still two data points outstanding in order to calculate the final statutory COLA</a:t>
            </a:r>
          </a:p>
          <a:p>
            <a:r>
              <a:rPr lang="en-US" dirty="0"/>
              <a:t>Eligibility based on % of students that qualify for free meals in NSLP.  90% TK-8 and 9-12 85%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0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$2.3M more than projected at 1</a:t>
            </a:r>
            <a:r>
              <a:rPr lang="en-US" baseline="30000" dirty="0"/>
              <a:t>st</a:t>
            </a:r>
            <a:r>
              <a:rPr lang="en-US" dirty="0"/>
              <a:t> interim</a:t>
            </a:r>
          </a:p>
        </p:txBody>
      </p:sp>
    </p:spTree>
    <p:extLst>
      <p:ext uri="{BB962C8B-B14F-4D97-AF65-F5344CB8AC3E}">
        <p14:creationId xmlns:p14="http://schemas.microsoft.com/office/powerpoint/2010/main" val="380793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7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86ED-1BCA-2E44-887F-924C55508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2073" y="1110597"/>
            <a:ext cx="10668174" cy="3581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defRPr sz="9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73637-9A65-4F4A-97F8-3F0F8C3B9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7393" y="5107895"/>
            <a:ext cx="7397535" cy="829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F51D838-4070-F445-9D6F-865CCE367894}"/>
              </a:ext>
            </a:extLst>
          </p:cNvPr>
          <p:cNvSpPr txBox="1">
            <a:spLocks/>
          </p:cNvSpPr>
          <p:nvPr userDrawn="1"/>
        </p:nvSpPr>
        <p:spPr>
          <a:xfrm>
            <a:off x="673601" y="9707164"/>
            <a:ext cx="6172200" cy="370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© 2023 School Services of California Inc.</a:t>
            </a:r>
          </a:p>
        </p:txBody>
      </p:sp>
    </p:spTree>
    <p:extLst>
      <p:ext uri="{BB962C8B-B14F-4D97-AF65-F5344CB8AC3E}">
        <p14:creationId xmlns:p14="http://schemas.microsoft.com/office/powerpoint/2010/main" val="423669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CBA6-317A-DD46-AEAF-49109A51589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5BD61-92AC-F445-8928-725DEECF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2" y="1485900"/>
            <a:ext cx="18062001" cy="80622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D89C8-F613-3947-A623-A06AC41A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1347" y="9891564"/>
            <a:ext cx="4004882" cy="344859"/>
          </a:xfrm>
          <a:effectLst/>
        </p:spPr>
        <p:txBody>
          <a:bodyPr/>
          <a:lstStyle/>
          <a:p>
            <a:r>
              <a:rPr lang="en-US"/>
              <a:t>© 2023 School Services of California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905C-7922-6E4C-BB1B-9A0245A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58716" y="9806939"/>
            <a:ext cx="1014984" cy="4800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400"/>
            </a:lvl1pPr>
          </a:lstStyle>
          <a:p>
            <a:fld id="{42503F20-67DD-4948-B6DE-4DDC170220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816E-8C77-B24D-BF22-7A9B4D2F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31" y="2999509"/>
            <a:ext cx="17747165" cy="4279106"/>
          </a:xfrm>
        </p:spPr>
        <p:txBody>
          <a:bodyPr anchor="ctr" anchorCtr="0"/>
          <a:lstStyle>
            <a:lvl1pPr algn="ct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5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7C12-B38E-AB43-8960-D33ECDB6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46434-536A-5047-B21E-B81EB018C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3" y="1481328"/>
            <a:ext cx="8933039" cy="80650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1B662-A844-0B4F-A26E-D3B6F116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5965" y="9889236"/>
            <a:ext cx="4005072" cy="342900"/>
          </a:xfrm>
        </p:spPr>
        <p:txBody>
          <a:bodyPr/>
          <a:lstStyle/>
          <a:p>
            <a:r>
              <a:rPr lang="en-US"/>
              <a:t>© 2023 School Services of California Inc.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10E5C-6174-5042-A14F-70CE6C074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7" y="1481328"/>
            <a:ext cx="8929116" cy="8065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CFF11-39BC-D946-8FCB-15924D01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F20-67DD-4948-B6DE-4DDC1702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9A55-239D-174D-98A6-6EF25FD6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9" y="27432"/>
            <a:ext cx="18036540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9E0CA-65DA-A84D-9904-406994B3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49" y="1481328"/>
            <a:ext cx="8874252" cy="766338"/>
          </a:xfrm>
        </p:spPr>
        <p:txBody>
          <a:bodyPr anchor="ctr" anchorCtr="0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F9932-F162-DE4B-933B-FCB9CF924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749" y="2298818"/>
            <a:ext cx="8874252" cy="7347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549DB-00FD-BC43-A649-3B6D29ED3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299" y="1481328"/>
            <a:ext cx="8874254" cy="766338"/>
          </a:xfrm>
        </p:spPr>
        <p:txBody>
          <a:bodyPr anchor="ctr" anchorCtr="0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36A89-8892-4747-9006-64FC6025E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299" y="2298822"/>
            <a:ext cx="8874254" cy="7347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4A65A-91D0-0748-9C7D-D7930F42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School Services of California Inc.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B6A93-9583-BB49-8A49-BF2C819B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F20-67DD-4948-B6DE-4DDC1702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24AF-09E6-2346-8DCC-726123C6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EFFB3-AACC-A445-B75B-A323F92E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School Services of California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0594F-9FCC-024C-8867-A2740F14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F20-67DD-4948-B6DE-4DDC1702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rt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87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24AF-09E6-2346-8DCC-726123C6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EFFB3-AACC-A445-B75B-A323F92E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School Services of California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0594F-9FCC-024C-8867-A2740F14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F20-67DD-4948-B6DE-4DDC1702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3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27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27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98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40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090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433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729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94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727F5-8352-E14F-B743-26A532CA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3" y="27432"/>
            <a:ext cx="18036540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E9BD7-F174-3240-81F7-E706D8E7D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" y="1486553"/>
            <a:ext cx="18063972" cy="806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CF7C1-EC5E-4E46-9F57-AC300D145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5965" y="9889236"/>
            <a:ext cx="4005072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© 2023 School Services of California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DC584-D229-094A-A5E9-A5F031B14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61331" y="9812627"/>
            <a:ext cx="1018974" cy="482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42503F20-67DD-4948-B6DE-4DDC17022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8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dt="0"/>
  <p:txStyles>
    <p:titleStyle>
      <a:lvl1pPr algn="l" defTabSz="1371600" rtl="0" eaLnBrk="1" latinLnBrk="0" hangingPunct="1">
        <a:lnSpc>
          <a:spcPct val="95000"/>
        </a:lnSpc>
        <a:spcBef>
          <a:spcPct val="0"/>
        </a:spcBef>
        <a:buNone/>
        <a:defRPr sz="45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33388" indent="-433388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10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952500" indent="-502445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11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469232" indent="-500063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10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971675" indent="-502445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11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488407" indent="-516732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10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727F5-8352-E14F-B743-26A532CA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3" y="27432"/>
            <a:ext cx="18036540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E9BD7-F174-3240-81F7-E706D8E7D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" y="1486553"/>
            <a:ext cx="18063972" cy="806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CF7C1-EC5E-4E46-9F57-AC300D145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5965" y="9889236"/>
            <a:ext cx="4005072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© 2022 School Services of California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DC584-D229-094A-A5E9-A5F031B14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61331" y="9812627"/>
            <a:ext cx="1018974" cy="482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42503F20-67DD-4948-B6DE-4DDC17022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1371600" rtl="0" eaLnBrk="1" latinLnBrk="0" hangingPunct="1">
        <a:lnSpc>
          <a:spcPct val="95000"/>
        </a:lnSpc>
        <a:spcBef>
          <a:spcPct val="0"/>
        </a:spcBef>
        <a:buNone/>
        <a:defRPr sz="45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33388" indent="-433388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4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952500" indent="-502445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5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469232" indent="-500063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4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971675" indent="-502445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5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488407" indent="-516732" algn="l" defTabSz="1371600" rtl="0" eaLnBrk="1" latinLnBrk="0" hangingPunct="1">
        <a:lnSpc>
          <a:spcPct val="100000"/>
        </a:lnSpc>
        <a:spcBef>
          <a:spcPts val="0"/>
        </a:spcBef>
        <a:buSzPct val="90000"/>
        <a:buFontTx/>
        <a:buBlip>
          <a:blip r:embed="rId4"/>
        </a:buBlip>
        <a:tabLst/>
        <a:defRPr sz="3600" b="1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2890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emf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1.jp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-42481" y="5143500"/>
            <a:ext cx="2567556" cy="5143500"/>
          </a:xfrm>
          <a:custGeom>
            <a:avLst/>
            <a:gdLst/>
            <a:ahLst/>
            <a:cxnLst/>
            <a:rect l="l" t="t" r="r" b="b"/>
            <a:pathLst>
              <a:path w="1288505" h="2581218" extrusionOk="0">
                <a:moveTo>
                  <a:pt x="0" y="0"/>
                </a:moveTo>
                <a:lnTo>
                  <a:pt x="1288505" y="0"/>
                </a:lnTo>
                <a:lnTo>
                  <a:pt x="1288505" y="2581218"/>
                </a:lnTo>
                <a:lnTo>
                  <a:pt x="0" y="2581218"/>
                </a:lnTo>
                <a:close/>
              </a:path>
            </a:pathLst>
          </a:custGeom>
          <a:solidFill>
            <a:srgbClr val="92B48A"/>
          </a:solidFill>
          <a:ln>
            <a:noFill/>
          </a:ln>
        </p:spPr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l="934" r="933"/>
          <a:stretch/>
        </p:blipFill>
        <p:spPr>
          <a:xfrm>
            <a:off x="572963" y="2513087"/>
            <a:ext cx="3247605" cy="3954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2"/>
          <p:cNvGrpSpPr/>
          <p:nvPr/>
        </p:nvGrpSpPr>
        <p:grpSpPr>
          <a:xfrm>
            <a:off x="4724400" y="1323127"/>
            <a:ext cx="13281626" cy="12668083"/>
            <a:chOff x="-522200" y="-1439429"/>
            <a:chExt cx="17708834" cy="18588529"/>
          </a:xfrm>
        </p:grpSpPr>
        <p:sp>
          <p:nvSpPr>
            <p:cNvPr id="86" name="Google Shape;86;p2"/>
            <p:cNvSpPr txBox="1"/>
            <p:nvPr/>
          </p:nvSpPr>
          <p:spPr>
            <a:xfrm>
              <a:off x="-522200" y="-1439429"/>
              <a:ext cx="17708834" cy="1858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  <a:tabLst/>
                <a:defRPr/>
              </a:pPr>
              <a:r>
                <a: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srgbClr val="1F6566"/>
                  </a:solidFill>
                  <a:effectLst/>
                  <a:uLnTx/>
                  <a:uFillTx/>
                  <a:latin typeface="Roboto Black"/>
                  <a:ea typeface="Roboto Black"/>
                  <a:cs typeface="Roboto Black"/>
                  <a:sym typeface="Roboto Black"/>
                </a:rPr>
                <a:t>2022-23                 Budget Advisory Committee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1F6566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1F6566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1F6566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  <a:tabLst/>
                <a:defRPr/>
              </a:pPr>
              <a:r>
                <a: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srgbClr val="1F6566"/>
                  </a:solidFill>
                  <a:effectLst/>
                  <a:uLnTx/>
                  <a:uFillTx/>
                  <a:latin typeface="Roboto Black"/>
                  <a:ea typeface="Roboto Black"/>
                  <a:cs typeface="Roboto Black"/>
                  <a:sym typeface="Roboto Black"/>
                </a:rPr>
                <a:t>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1F65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12" y="7720399"/>
              <a:ext cx="11647801" cy="2655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COTATI-ROHNERT PARK UNIFIED SCHOOL DISTRICT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PRESENTATION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DATE 2/23/23</a:t>
              </a:r>
            </a:p>
          </p:txBody>
        </p:sp>
      </p:grp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5078" y="7715250"/>
            <a:ext cx="2590981" cy="259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 t="50785" b="2400"/>
          <a:stretch/>
        </p:blipFill>
        <p:spPr>
          <a:xfrm>
            <a:off x="13244425" y="336027"/>
            <a:ext cx="4761601" cy="11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LCFF Mean for Cotati-Rohnert Park Unified School District?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r>
              <a:rPr lang="en-US" kern="1200" dirty="0">
                <a:solidFill>
                  <a:srgbClr val="FFFFFF"/>
                </a:solidFill>
                <a:ea typeface="+mn-ea"/>
              </a:rPr>
              <a:t>© 2023 School Services of California Inc.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3A20E99A-C719-4B6C-8138-6784AFFB5BB5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  <a:defRPr/>
              </a:pPr>
              <a:t>10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33378"/>
              </p:ext>
            </p:extLst>
          </p:nvPr>
        </p:nvGraphicFramePr>
        <p:xfrm>
          <a:off x="2918386" y="3067007"/>
          <a:ext cx="12557438" cy="285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6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CRPUSD—2023-24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2DA2B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2DA2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2023-24 LCFF </a:t>
                      </a:r>
                    </a:p>
                    <a:p>
                      <a:pPr algn="ctr"/>
                      <a:r>
                        <a:rPr lang="en-US" sz="33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Per-ADA Funding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33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2023-24 ADA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Projected</a:t>
                      </a:r>
                      <a:r>
                        <a:rPr lang="en-US" sz="3300" b="1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2023-24</a:t>
                      </a:r>
                      <a:r>
                        <a:rPr lang="en-US" sz="3300" b="1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br>
                        <a:rPr lang="en-US" sz="3300" b="1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</a:br>
                      <a:r>
                        <a:rPr lang="en-US" sz="3300" b="1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LCFF Total Revenue</a:t>
                      </a:r>
                      <a:endParaRPr lang="en-US" sz="3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220">
                <a:tc>
                  <a:txBody>
                    <a:bodyPr/>
                    <a:lstStyle/>
                    <a:p>
                      <a:pPr algn="l"/>
                      <a:r>
                        <a:rPr lang="en-US" sz="3300" b="1" i="0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$12,462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5,637.38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$70,255,717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42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80A2-49D8-C946-A4B5-28E66222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CalPERS Employer Contribution Rates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E038AE-5066-43DA-A528-189DD95F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3" y="1485901"/>
            <a:ext cx="18061781" cy="80629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Governor Newsom did not propose providing CalPERS relief for LEAs</a:t>
            </a:r>
          </a:p>
          <a:p>
            <a:pPr>
              <a:spcAft>
                <a:spcPts val="1800"/>
              </a:spcAft>
            </a:pPr>
            <a:r>
              <a:rPr lang="en-US" dirty="0"/>
              <a:t>Based on the latest information from CalPERS, the employer contribution rate for 2023-24 </a:t>
            </a:r>
            <a:br>
              <a:rPr lang="en-US" dirty="0"/>
            </a:br>
            <a:r>
              <a:rPr lang="en-US" dirty="0"/>
              <a:t>would increase from the current rate of 25.37% to 27.00%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D22138BB-5928-48CF-9EDE-930EF74D926F}"/>
              </a:ext>
            </a:extLst>
          </p:cNvPr>
          <p:cNvGraphicFramePr>
            <a:graphicFrameLocks noGrp="1"/>
          </p:cNvGraphicFramePr>
          <p:nvPr/>
        </p:nvGraphicFramePr>
        <p:xfrm>
          <a:off x="2873775" y="3736424"/>
          <a:ext cx="13175688" cy="421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998">
                  <a:extLst>
                    <a:ext uri="{9D8B030D-6E8A-4147-A177-3AD203B41FA5}">
                      <a16:colId xmlns:a16="http://schemas.microsoft.com/office/drawing/2014/main" val="2277593613"/>
                    </a:ext>
                  </a:extLst>
                </a:gridCol>
                <a:gridCol w="4823460">
                  <a:extLst>
                    <a:ext uri="{9D8B030D-6E8A-4147-A177-3AD203B41FA5}">
                      <a16:colId xmlns:a16="http://schemas.microsoft.com/office/drawing/2014/main" val="2432219793"/>
                    </a:ext>
                  </a:extLst>
                </a:gridCol>
                <a:gridCol w="5269230">
                  <a:extLst>
                    <a:ext uri="{9D8B030D-6E8A-4147-A177-3AD203B41FA5}">
                      <a16:colId xmlns:a16="http://schemas.microsoft.com/office/drawing/2014/main" val="3935393436"/>
                    </a:ext>
                  </a:extLst>
                </a:gridCol>
              </a:tblGrid>
              <a:tr h="1523049">
                <a:tc>
                  <a:txBody>
                    <a:bodyPr/>
                    <a:lstStyle/>
                    <a:p>
                      <a:pPr algn="ctr"/>
                      <a:br>
                        <a:rPr lang="en-US" sz="3300" b="1" i="0" dirty="0">
                          <a:latin typeface="Arial Narrow" panose="020B060602020203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3300" b="1" i="0" dirty="0">
                          <a:latin typeface="Arial Narrow" panose="020B0606020202030204" pitchFamily="34" charset="0"/>
                          <a:cs typeface="Arial Narrow" panose="020B0604020202020204" pitchFamily="34" charset="0"/>
                        </a:rPr>
                        <a:t>Year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effectLst/>
                          <a:latin typeface="Arial Narrow" panose="020B0606020202030204" pitchFamily="34" charset="0"/>
                        </a:rPr>
                        <a:t>Prior Projections</a:t>
                      </a:r>
                      <a:br>
                        <a:rPr lang="en-US" sz="33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3300" dirty="0">
                          <a:effectLst/>
                          <a:latin typeface="Arial Narrow" panose="020B0606020202030204" pitchFamily="34" charset="0"/>
                        </a:rPr>
                        <a:t>per SSC Dartboard</a:t>
                      </a:r>
                    </a:p>
                  </a:txBody>
                  <a:tcPr marL="7145" marR="7145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effectLst/>
                          <a:latin typeface="Arial Narrow" panose="020B0606020202030204" pitchFamily="34" charset="0"/>
                        </a:rPr>
                        <a:t>Projected Rates </a:t>
                      </a:r>
                      <a:br>
                        <a:rPr lang="en-US" sz="33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3300" dirty="0">
                          <a:effectLst/>
                          <a:latin typeface="Arial Narrow" panose="020B0606020202030204" pitchFamily="34" charset="0"/>
                        </a:rPr>
                        <a:t>per Most Recent</a:t>
                      </a:r>
                      <a:br>
                        <a:rPr lang="en-US" sz="33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3300" dirty="0">
                          <a:effectLst/>
                          <a:latin typeface="Arial Narrow" panose="020B0606020202030204" pitchFamily="34" charset="0"/>
                        </a:rPr>
                        <a:t>CalPERS Actuarial Report</a:t>
                      </a:r>
                      <a:r>
                        <a:rPr lang="en-US" sz="3300" baseline="30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145" marR="7145" marT="7145" marB="7145" anchor="ctr"/>
                </a:tc>
                <a:extLst>
                  <a:ext uri="{0D108BD9-81ED-4DB2-BD59-A6C34878D82A}">
                    <a16:rowId xmlns:a16="http://schemas.microsoft.com/office/drawing/2014/main" val="1547694804"/>
                  </a:ext>
                </a:extLst>
              </a:tr>
              <a:tr h="673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2022-23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25.37%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25.37%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020385289"/>
                  </a:ext>
                </a:extLst>
              </a:tr>
              <a:tr h="673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2023-24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25.20%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27.00%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912587185"/>
                  </a:ext>
                </a:extLst>
              </a:tr>
              <a:tr h="673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2024-25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24.60%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28.10%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990484941"/>
                  </a:ext>
                </a:extLst>
              </a:tr>
              <a:tr h="673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2025-26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23.70%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28.80%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651144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C00825-170D-BF73-DA9E-2E544EBA0A0B}"/>
              </a:ext>
            </a:extLst>
          </p:cNvPr>
          <p:cNvSpPr txBox="1"/>
          <p:nvPr/>
        </p:nvSpPr>
        <p:spPr>
          <a:xfrm>
            <a:off x="2770906" y="7952927"/>
            <a:ext cx="13658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2700" b="1" kern="1200" baseline="30000" dirty="0"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1</a:t>
            </a:r>
            <a:r>
              <a:rPr lang="en-US" sz="2700" b="1" kern="1200" dirty="0"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Projected rates reflect an investment loss for 2021-22 based on preliminary investment returns,</a:t>
            </a:r>
            <a:br>
              <a:rPr lang="en-US" sz="2700" b="1" kern="1200" dirty="0"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lang="en-US" sz="2700" b="1" kern="1200" dirty="0"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as well as an anticipated decrease in normal cost due to new hires entering lower cost benefit tiers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C8285-E04B-1030-E4E8-3B75EBF6C9C1}"/>
              </a:ext>
            </a:extLst>
          </p:cNvPr>
          <p:cNvSpPr txBox="1"/>
          <p:nvPr/>
        </p:nvSpPr>
        <p:spPr>
          <a:xfrm>
            <a:off x="128588" y="9191411"/>
            <a:ext cx="11972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2700" b="1" kern="1200" dirty="0">
                <a:latin typeface="Arial Narrow" panose="020B0606020202030204" pitchFamily="34" charset="0"/>
                <a:ea typeface="+mn-ea"/>
                <a:cs typeface="+mn-cs"/>
              </a:rPr>
              <a:t>Source: Schools Pool Actuarial Valuation as of June 30,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CA00D1-F4D8-9B57-82B5-1B996F46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42503F20-67DD-4948-B6DE-4DDC1702207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</a:pPr>
              <a:t>11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DE858A-71B5-B45B-DBF5-333DDCA0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2023 School Services of California Inc.</a:t>
            </a: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826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8DC5D19-0E7C-09F9-CAB7-BC599B04269E}"/>
              </a:ext>
            </a:extLst>
          </p:cNvPr>
          <p:cNvSpPr/>
          <p:nvPr/>
        </p:nvSpPr>
        <p:spPr>
          <a:xfrm>
            <a:off x="8765009" y="2902141"/>
            <a:ext cx="3814136" cy="5857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en-US" sz="270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8786265" y="2840318"/>
            <a:ext cx="381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Tx/>
              <a:defRPr/>
            </a:pPr>
            <a:r>
              <a:rPr lang="en-US" sz="3600" b="1" kern="1200" dirty="0">
                <a:solidFill>
                  <a:srgbClr val="FFFFFF"/>
                </a:solidFill>
                <a:latin typeface="Arial Narrow" panose="020B0606020202030204" pitchFamily="34" charset="0"/>
              </a:rPr>
              <a:t>Current Statute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23699" y="7499412"/>
            <a:ext cx="3413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+mn-ea"/>
                <a:cs typeface="+mn-cs"/>
              </a:rPr>
              <a:t>Funds must be spent by June 30, 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94" y="1485513"/>
            <a:ext cx="1815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  <a:defRPr/>
            </a:pPr>
            <a:r>
              <a:rPr lang="en-US" sz="3600" b="1" kern="1200" dirty="0">
                <a:latin typeface="Arial Narrow" panose="020B0606020202030204" pitchFamily="34" charset="0"/>
                <a:ea typeface="+mn-ea"/>
                <a:cs typeface="+mn-cs"/>
              </a:rPr>
              <a:t>The Governor’s Budget proposes a $1.2 billion reduction in the $3.5 billion one-time funding provided in the 2022-23 Enacted Budget package, bringing the appropriation down to $2.3 billion</a:t>
            </a:r>
            <a:endParaRPr lang="en-US" sz="3600" b="1" kern="1200" dirty="0">
              <a:solidFill>
                <a:srgbClr val="FFFFFF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5857393" y="4053410"/>
            <a:ext cx="746951" cy="47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37566" y="4053408"/>
            <a:ext cx="271982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066176" y="6968474"/>
            <a:ext cx="746951" cy="47428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643177" y="7442759"/>
            <a:ext cx="2423003" cy="0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/>
            <a:stCxn id="13" idx="2"/>
          </p:cNvCxnSpPr>
          <p:nvPr/>
        </p:nvCxnSpPr>
        <p:spPr>
          <a:xfrm flipV="1">
            <a:off x="10997574" y="4028384"/>
            <a:ext cx="1406970" cy="6583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2404545" y="4028382"/>
            <a:ext cx="2345960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3566" y="3427579"/>
            <a:ext cx="637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  <a:defRPr/>
            </a:pPr>
            <a:r>
              <a:rPr lang="en-US" sz="3600" b="1" kern="1200" dirty="0">
                <a:latin typeface="Arial Narrow" panose="020B0606020202030204" pitchFamily="34" charset="0"/>
                <a:ea typeface="+mn-ea"/>
                <a:cs typeface="+mn-cs"/>
              </a:rPr>
              <a:t>Allocation Calculation Method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3526" y="4131162"/>
            <a:ext cx="4060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+mn-ea"/>
                <a:cs typeface="+mn-cs"/>
              </a:rPr>
              <a:t>Proportionate Calculation</a:t>
            </a:r>
          </a:p>
          <a:p>
            <a:pPr marL="428625" indent="-428625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+mn-ea"/>
                <a:cs typeface="+mn-cs"/>
              </a:rPr>
              <a:t>$666.08 per ADA based on 2021-22 P-2</a:t>
            </a:r>
            <a:r>
              <a:rPr lang="en-US" sz="3000" b="1" kern="1200" baseline="30000" dirty="0">
                <a:latin typeface="Arial Narrow" panose="020B0606020202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5185" y="6816119"/>
            <a:ext cx="623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  <a:defRPr/>
            </a:pPr>
            <a:r>
              <a:rPr lang="en-US" sz="3600" b="1" kern="1200" dirty="0">
                <a:latin typeface="Arial Narrow" panose="020B0606020202030204" pitchFamily="34" charset="0"/>
                <a:ea typeface="+mn-ea"/>
                <a:cs typeface="+mn-cs"/>
              </a:rPr>
              <a:t>CDE</a:t>
            </a:r>
            <a:r>
              <a:rPr lang="en-US" sz="3600" b="1" kern="1200" baseline="30000" dirty="0"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lang="en-US" sz="3600" b="1" kern="1200" dirty="0">
                <a:latin typeface="Arial Narrow" panose="020B0606020202030204" pitchFamily="34" charset="0"/>
                <a:ea typeface="+mn-ea"/>
                <a:cs typeface="+mn-cs"/>
              </a:rPr>
              <a:t> posted Cashflow </a:t>
            </a:r>
            <a:r>
              <a:rPr lang="en-US" sz="3600" b="1" dirty="0">
                <a:latin typeface="Arial Narrow" panose="020B0606020202030204" pitchFamily="34" charset="0"/>
              </a:rPr>
              <a:t>S</a:t>
            </a:r>
            <a:r>
              <a:rPr lang="en-US" sz="3600" b="1" kern="1200" dirty="0" err="1">
                <a:latin typeface="Arial Narrow" panose="020B0606020202030204" pitchFamily="34" charset="0"/>
                <a:ea typeface="+mn-ea"/>
                <a:cs typeface="+mn-cs"/>
              </a:rPr>
              <a:t>chedule</a:t>
            </a:r>
            <a:endParaRPr lang="id-ID" sz="3600" b="1" kern="1200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00400" y="3376159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en-US" sz="3600" b="1" kern="1200" dirty="0">
                <a:latin typeface="Arial Narrow" panose="020B0606020202030204" pitchFamily="34" charset="0"/>
                <a:ea typeface="+mn-ea"/>
                <a:cs typeface="+mn-cs"/>
              </a:rPr>
              <a:t>Board-Approved Plan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323701" y="6797545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en-US" sz="3600" b="1" kern="1200" dirty="0">
                <a:latin typeface="Arial Narrow" panose="020B0606020202030204" pitchFamily="34" charset="0"/>
                <a:ea typeface="+mn-ea"/>
                <a:cs typeface="+mn-cs"/>
              </a:rPr>
              <a:t>Spending Deadline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05531" y="7490591"/>
            <a:ext cx="4962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+mn-ea"/>
                <a:cs typeface="+mn-cs"/>
              </a:rPr>
              <a:t>50% distributed in December 2022</a:t>
            </a:r>
          </a:p>
          <a:p>
            <a:pPr marL="428625" indent="-428625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+mn-ea"/>
                <a:cs typeface="+mn-cs"/>
              </a:rPr>
              <a:t>50% distributed in May 2023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498875" y="4074013"/>
            <a:ext cx="5311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+mn-ea"/>
                <a:cs typeface="+mn-cs"/>
              </a:rPr>
              <a:t>Local plan must be discussed and approved during a regularly scheduled board meeting</a:t>
            </a: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12330062" y="7277287"/>
            <a:ext cx="1006613" cy="15227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336673" y="7429565"/>
            <a:ext cx="2801186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F18263B-C090-F829-0BB5-0C92E82B59EB}"/>
              </a:ext>
            </a:extLst>
          </p:cNvPr>
          <p:cNvSpPr txBox="1">
            <a:spLocks/>
          </p:cNvSpPr>
          <p:nvPr/>
        </p:nvSpPr>
        <p:spPr>
          <a:xfrm>
            <a:off x="116073" y="27432"/>
            <a:ext cx="18036540" cy="1261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defTabSz="1371600">
              <a:buClrTx/>
              <a:defRPr/>
            </a:pPr>
            <a:r>
              <a:rPr lang="en-US" sz="4500" dirty="0">
                <a:solidFill>
                  <a:srgbClr val="000000"/>
                </a:solidFill>
              </a:rPr>
              <a:t>Arts, Music, and Instructional Material Block Grant—Proposed </a:t>
            </a:r>
            <a:br>
              <a:rPr lang="en-US" sz="4500" dirty="0">
                <a:solidFill>
                  <a:srgbClr val="000000"/>
                </a:solidFill>
              </a:rPr>
            </a:br>
            <a:r>
              <a:rPr lang="en-US" sz="4500" dirty="0">
                <a:solidFill>
                  <a:srgbClr val="000000"/>
                </a:solidFill>
              </a:rPr>
              <a:t>Funding Reduction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883399-3548-F73D-4529-225A760F0722}"/>
              </a:ext>
            </a:extLst>
          </p:cNvPr>
          <p:cNvGrpSpPr/>
          <p:nvPr/>
        </p:nvGrpSpPr>
        <p:grpSpPr>
          <a:xfrm>
            <a:off x="6206186" y="3119984"/>
            <a:ext cx="6224330" cy="6226796"/>
            <a:chOff x="4007071" y="2162759"/>
            <a:chExt cx="4422554" cy="4424306"/>
          </a:xfrm>
        </p:grpSpPr>
        <p:sp>
          <p:nvSpPr>
            <p:cNvPr id="109" name="Freeform 108"/>
            <p:cNvSpPr>
              <a:spLocks/>
            </p:cNvSpPr>
            <p:nvPr/>
          </p:nvSpPr>
          <p:spPr bwMode="auto">
            <a:xfrm rot="16200000">
              <a:off x="4007071" y="2162759"/>
              <a:ext cx="2024035" cy="2024035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id-ID" sz="2700" kern="1200"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062EF0-6DD7-8FBE-FB02-0EAB5F391456}"/>
                </a:ext>
              </a:extLst>
            </p:cNvPr>
            <p:cNvGrpSpPr/>
            <p:nvPr/>
          </p:nvGrpSpPr>
          <p:grpSpPr>
            <a:xfrm>
              <a:off x="4148806" y="2319820"/>
              <a:ext cx="4280819" cy="4267245"/>
              <a:chOff x="4148806" y="2319820"/>
              <a:chExt cx="4280819" cy="4267245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6097642" y="2636010"/>
                <a:ext cx="1550783" cy="1550783"/>
              </a:xfrm>
              <a:custGeom>
                <a:avLst/>
                <a:gdLst>
                  <a:gd name="T0" fmla="*/ 0 w 972"/>
                  <a:gd name="T1" fmla="*/ 972 h 972"/>
                  <a:gd name="T2" fmla="*/ 0 w 972"/>
                  <a:gd name="T3" fmla="*/ 486 h 972"/>
                  <a:gd name="T4" fmla="*/ 486 w 972"/>
                  <a:gd name="T5" fmla="*/ 0 h 972"/>
                  <a:gd name="T6" fmla="*/ 972 w 972"/>
                  <a:gd name="T7" fmla="*/ 486 h 972"/>
                  <a:gd name="T8" fmla="*/ 486 w 972"/>
                  <a:gd name="T9" fmla="*/ 972 h 972"/>
                  <a:gd name="T10" fmla="*/ 0 w 972"/>
                  <a:gd name="T11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2" h="972">
                    <a:moveTo>
                      <a:pt x="0" y="972"/>
                    </a:moveTo>
                    <a:cubicBezTo>
                      <a:pt x="0" y="486"/>
                      <a:pt x="0" y="486"/>
                      <a:pt x="0" y="486"/>
                    </a:cubicBezTo>
                    <a:cubicBezTo>
                      <a:pt x="0" y="218"/>
                      <a:pt x="218" y="0"/>
                      <a:pt x="486" y="0"/>
                    </a:cubicBezTo>
                    <a:cubicBezTo>
                      <a:pt x="754" y="0"/>
                      <a:pt x="972" y="218"/>
                      <a:pt x="972" y="486"/>
                    </a:cubicBezTo>
                    <a:cubicBezTo>
                      <a:pt x="972" y="754"/>
                      <a:pt x="754" y="972"/>
                      <a:pt x="486" y="972"/>
                    </a:cubicBezTo>
                    <a:lnTo>
                      <a:pt x="0" y="9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209421" y="2744605"/>
                <a:ext cx="1318667" cy="1320489"/>
              </a:xfrm>
              <a:custGeom>
                <a:avLst/>
                <a:gdLst>
                  <a:gd name="T0" fmla="*/ 846 w 916"/>
                  <a:gd name="T1" fmla="*/ 458 h 917"/>
                  <a:gd name="T2" fmla="*/ 910 w 916"/>
                  <a:gd name="T3" fmla="*/ 394 h 917"/>
                  <a:gd name="T4" fmla="*/ 835 w 916"/>
                  <a:gd name="T5" fmla="*/ 369 h 917"/>
                  <a:gd name="T6" fmla="*/ 884 w 916"/>
                  <a:gd name="T7" fmla="*/ 292 h 917"/>
                  <a:gd name="T8" fmla="*/ 805 w 916"/>
                  <a:gd name="T9" fmla="*/ 285 h 917"/>
                  <a:gd name="T10" fmla="*/ 834 w 916"/>
                  <a:gd name="T11" fmla="*/ 199 h 917"/>
                  <a:gd name="T12" fmla="*/ 755 w 916"/>
                  <a:gd name="T13" fmla="*/ 210 h 917"/>
                  <a:gd name="T14" fmla="*/ 764 w 916"/>
                  <a:gd name="T15" fmla="*/ 119 h 917"/>
                  <a:gd name="T16" fmla="*/ 690 w 916"/>
                  <a:gd name="T17" fmla="*/ 148 h 917"/>
                  <a:gd name="T18" fmla="*/ 677 w 916"/>
                  <a:gd name="T19" fmla="*/ 58 h 917"/>
                  <a:gd name="T20" fmla="*/ 612 w 916"/>
                  <a:gd name="T21" fmla="*/ 103 h 917"/>
                  <a:gd name="T22" fmla="*/ 579 w 916"/>
                  <a:gd name="T23" fmla="*/ 19 h 917"/>
                  <a:gd name="T24" fmla="*/ 526 w 916"/>
                  <a:gd name="T25" fmla="*/ 77 h 917"/>
                  <a:gd name="T26" fmla="*/ 474 w 916"/>
                  <a:gd name="T27" fmla="*/ 3 h 917"/>
                  <a:gd name="T28" fmla="*/ 436 w 916"/>
                  <a:gd name="T29" fmla="*/ 72 h 917"/>
                  <a:gd name="T30" fmla="*/ 369 w 916"/>
                  <a:gd name="T31" fmla="*/ 12 h 917"/>
                  <a:gd name="T32" fmla="*/ 348 w 916"/>
                  <a:gd name="T33" fmla="*/ 88 h 917"/>
                  <a:gd name="T34" fmla="*/ 268 w 916"/>
                  <a:gd name="T35" fmla="*/ 44 h 917"/>
                  <a:gd name="T36" fmla="*/ 266 w 916"/>
                  <a:gd name="T37" fmla="*/ 123 h 917"/>
                  <a:gd name="T38" fmla="*/ 178 w 916"/>
                  <a:gd name="T39" fmla="*/ 100 h 917"/>
                  <a:gd name="T40" fmla="*/ 194 w 916"/>
                  <a:gd name="T41" fmla="*/ 177 h 917"/>
                  <a:gd name="T42" fmla="*/ 103 w 916"/>
                  <a:gd name="T43" fmla="*/ 174 h 917"/>
                  <a:gd name="T44" fmla="*/ 136 w 916"/>
                  <a:gd name="T45" fmla="*/ 246 h 917"/>
                  <a:gd name="T46" fmla="*/ 47 w 916"/>
                  <a:gd name="T47" fmla="*/ 264 h 917"/>
                  <a:gd name="T48" fmla="*/ 96 w 916"/>
                  <a:gd name="T49" fmla="*/ 326 h 917"/>
                  <a:gd name="T50" fmla="*/ 13 w 916"/>
                  <a:gd name="T51" fmla="*/ 364 h 917"/>
                  <a:gd name="T52" fmla="*/ 75 w 916"/>
                  <a:gd name="T53" fmla="*/ 414 h 917"/>
                  <a:gd name="T54" fmla="*/ 3 w 916"/>
                  <a:gd name="T55" fmla="*/ 470 h 917"/>
                  <a:gd name="T56" fmla="*/ 75 w 916"/>
                  <a:gd name="T57" fmla="*/ 503 h 917"/>
                  <a:gd name="T58" fmla="*/ 18 w 916"/>
                  <a:gd name="T59" fmla="*/ 574 h 917"/>
                  <a:gd name="T60" fmla="*/ 96 w 916"/>
                  <a:gd name="T61" fmla="*/ 591 h 917"/>
                  <a:gd name="T62" fmla="*/ 57 w 916"/>
                  <a:gd name="T63" fmla="*/ 673 h 917"/>
                  <a:gd name="T64" fmla="*/ 136 w 916"/>
                  <a:gd name="T65" fmla="*/ 671 h 917"/>
                  <a:gd name="T66" fmla="*/ 117 w 916"/>
                  <a:gd name="T67" fmla="*/ 760 h 917"/>
                  <a:gd name="T68" fmla="*/ 194 w 916"/>
                  <a:gd name="T69" fmla="*/ 740 h 917"/>
                  <a:gd name="T70" fmla="*/ 196 w 916"/>
                  <a:gd name="T71" fmla="*/ 831 h 917"/>
                  <a:gd name="T72" fmla="*/ 266 w 916"/>
                  <a:gd name="T73" fmla="*/ 793 h 917"/>
                  <a:gd name="T74" fmla="*/ 289 w 916"/>
                  <a:gd name="T75" fmla="*/ 881 h 917"/>
                  <a:gd name="T76" fmla="*/ 348 w 916"/>
                  <a:gd name="T77" fmla="*/ 829 h 917"/>
                  <a:gd name="T78" fmla="*/ 391 w 916"/>
                  <a:gd name="T79" fmla="*/ 909 h 917"/>
                  <a:gd name="T80" fmla="*/ 437 w 916"/>
                  <a:gd name="T81" fmla="*/ 845 h 917"/>
                  <a:gd name="T82" fmla="*/ 497 w 916"/>
                  <a:gd name="T83" fmla="*/ 913 h 917"/>
                  <a:gd name="T84" fmla="*/ 526 w 916"/>
                  <a:gd name="T85" fmla="*/ 839 h 917"/>
                  <a:gd name="T86" fmla="*/ 601 w 916"/>
                  <a:gd name="T87" fmla="*/ 892 h 917"/>
                  <a:gd name="T88" fmla="*/ 612 w 916"/>
                  <a:gd name="T89" fmla="*/ 814 h 917"/>
                  <a:gd name="T90" fmla="*/ 697 w 916"/>
                  <a:gd name="T91" fmla="*/ 847 h 917"/>
                  <a:gd name="T92" fmla="*/ 690 w 916"/>
                  <a:gd name="T93" fmla="*/ 769 h 917"/>
                  <a:gd name="T94" fmla="*/ 780 w 916"/>
                  <a:gd name="T95" fmla="*/ 782 h 917"/>
                  <a:gd name="T96" fmla="*/ 755 w 916"/>
                  <a:gd name="T97" fmla="*/ 707 h 917"/>
                  <a:gd name="T98" fmla="*/ 846 w 916"/>
                  <a:gd name="T99" fmla="*/ 699 h 917"/>
                  <a:gd name="T100" fmla="*/ 805 w 916"/>
                  <a:gd name="T101" fmla="*/ 632 h 917"/>
                  <a:gd name="T102" fmla="*/ 891 w 916"/>
                  <a:gd name="T103" fmla="*/ 604 h 917"/>
                  <a:gd name="T104" fmla="*/ 835 w 916"/>
                  <a:gd name="T105" fmla="*/ 548 h 917"/>
                  <a:gd name="T106" fmla="*/ 913 w 916"/>
                  <a:gd name="T107" fmla="*/ 500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16" h="917">
                    <a:moveTo>
                      <a:pt x="880" y="485"/>
                    </a:moveTo>
                    <a:cubicBezTo>
                      <a:pt x="864" y="479"/>
                      <a:pt x="848" y="473"/>
                      <a:pt x="847" y="472"/>
                    </a:cubicBezTo>
                    <a:cubicBezTo>
                      <a:pt x="844" y="469"/>
                      <a:pt x="846" y="459"/>
                      <a:pt x="846" y="459"/>
                    </a:cubicBezTo>
                    <a:cubicBezTo>
                      <a:pt x="846" y="458"/>
                      <a:pt x="846" y="458"/>
                      <a:pt x="846" y="458"/>
                    </a:cubicBezTo>
                    <a:cubicBezTo>
                      <a:pt x="846" y="458"/>
                      <a:pt x="845" y="447"/>
                      <a:pt x="847" y="445"/>
                    </a:cubicBezTo>
                    <a:cubicBezTo>
                      <a:pt x="848" y="443"/>
                      <a:pt x="864" y="439"/>
                      <a:pt x="880" y="433"/>
                    </a:cubicBezTo>
                    <a:cubicBezTo>
                      <a:pt x="896" y="427"/>
                      <a:pt x="912" y="421"/>
                      <a:pt x="913" y="418"/>
                    </a:cubicBezTo>
                    <a:cubicBezTo>
                      <a:pt x="916" y="414"/>
                      <a:pt x="914" y="398"/>
                      <a:pt x="910" y="394"/>
                    </a:cubicBezTo>
                    <a:cubicBezTo>
                      <a:pt x="909" y="392"/>
                      <a:pt x="892" y="389"/>
                      <a:pt x="875" y="387"/>
                    </a:cubicBezTo>
                    <a:cubicBezTo>
                      <a:pt x="858" y="385"/>
                      <a:pt x="841" y="383"/>
                      <a:pt x="840" y="382"/>
                    </a:cubicBezTo>
                    <a:cubicBezTo>
                      <a:pt x="836" y="380"/>
                      <a:pt x="835" y="369"/>
                      <a:pt x="835" y="369"/>
                    </a:cubicBezTo>
                    <a:cubicBezTo>
                      <a:pt x="835" y="369"/>
                      <a:pt x="835" y="369"/>
                      <a:pt x="835" y="369"/>
                    </a:cubicBezTo>
                    <a:cubicBezTo>
                      <a:pt x="835" y="369"/>
                      <a:pt x="832" y="359"/>
                      <a:pt x="833" y="356"/>
                    </a:cubicBezTo>
                    <a:cubicBezTo>
                      <a:pt x="834" y="354"/>
                      <a:pt x="848" y="346"/>
                      <a:pt x="863" y="337"/>
                    </a:cubicBezTo>
                    <a:cubicBezTo>
                      <a:pt x="877" y="328"/>
                      <a:pt x="891" y="317"/>
                      <a:pt x="892" y="315"/>
                    </a:cubicBezTo>
                    <a:cubicBezTo>
                      <a:pt x="894" y="309"/>
                      <a:pt x="888" y="295"/>
                      <a:pt x="884" y="292"/>
                    </a:cubicBezTo>
                    <a:cubicBezTo>
                      <a:pt x="881" y="290"/>
                      <a:pt x="864" y="291"/>
                      <a:pt x="847" y="293"/>
                    </a:cubicBezTo>
                    <a:cubicBezTo>
                      <a:pt x="830" y="295"/>
                      <a:pt x="814" y="297"/>
                      <a:pt x="812" y="296"/>
                    </a:cubicBezTo>
                    <a:cubicBezTo>
                      <a:pt x="808" y="295"/>
                      <a:pt x="805" y="285"/>
                      <a:pt x="805" y="285"/>
                    </a:cubicBezTo>
                    <a:cubicBezTo>
                      <a:pt x="805" y="285"/>
                      <a:pt x="805" y="285"/>
                      <a:pt x="805" y="285"/>
                    </a:cubicBezTo>
                    <a:cubicBezTo>
                      <a:pt x="805" y="285"/>
                      <a:pt x="799" y="275"/>
                      <a:pt x="799" y="272"/>
                    </a:cubicBezTo>
                    <a:cubicBezTo>
                      <a:pt x="800" y="271"/>
                      <a:pt x="812" y="259"/>
                      <a:pt x="824" y="247"/>
                    </a:cubicBezTo>
                    <a:cubicBezTo>
                      <a:pt x="835" y="235"/>
                      <a:pt x="847" y="222"/>
                      <a:pt x="847" y="219"/>
                    </a:cubicBezTo>
                    <a:cubicBezTo>
                      <a:pt x="847" y="213"/>
                      <a:pt x="839" y="200"/>
                      <a:pt x="834" y="199"/>
                    </a:cubicBezTo>
                    <a:cubicBezTo>
                      <a:pt x="831" y="198"/>
                      <a:pt x="815" y="202"/>
                      <a:pt x="798" y="208"/>
                    </a:cubicBezTo>
                    <a:cubicBezTo>
                      <a:pt x="782" y="213"/>
                      <a:pt x="767" y="220"/>
                      <a:pt x="765" y="220"/>
                    </a:cubicBezTo>
                    <a:cubicBezTo>
                      <a:pt x="761" y="219"/>
                      <a:pt x="755" y="210"/>
                      <a:pt x="755" y="210"/>
                    </a:cubicBezTo>
                    <a:cubicBezTo>
                      <a:pt x="755" y="210"/>
                      <a:pt x="755" y="210"/>
                      <a:pt x="755" y="210"/>
                    </a:cubicBezTo>
                    <a:cubicBezTo>
                      <a:pt x="755" y="210"/>
                      <a:pt x="748" y="202"/>
                      <a:pt x="747" y="199"/>
                    </a:cubicBezTo>
                    <a:cubicBezTo>
                      <a:pt x="747" y="197"/>
                      <a:pt x="756" y="183"/>
                      <a:pt x="765" y="169"/>
                    </a:cubicBezTo>
                    <a:cubicBezTo>
                      <a:pt x="774" y="154"/>
                      <a:pt x="782" y="139"/>
                      <a:pt x="781" y="136"/>
                    </a:cubicBezTo>
                    <a:cubicBezTo>
                      <a:pt x="780" y="130"/>
                      <a:pt x="769" y="120"/>
                      <a:pt x="764" y="119"/>
                    </a:cubicBezTo>
                    <a:cubicBezTo>
                      <a:pt x="761" y="119"/>
                      <a:pt x="746" y="127"/>
                      <a:pt x="732" y="136"/>
                    </a:cubicBezTo>
                    <a:cubicBezTo>
                      <a:pt x="717" y="145"/>
                      <a:pt x="703" y="155"/>
                      <a:pt x="701" y="155"/>
                    </a:cubicBezTo>
                    <a:cubicBezTo>
                      <a:pt x="698" y="156"/>
                      <a:pt x="690" y="148"/>
                      <a:pt x="690" y="148"/>
                    </a:cubicBezTo>
                    <a:cubicBezTo>
                      <a:pt x="690" y="148"/>
                      <a:pt x="690" y="148"/>
                      <a:pt x="690" y="148"/>
                    </a:cubicBezTo>
                    <a:cubicBezTo>
                      <a:pt x="690" y="148"/>
                      <a:pt x="681" y="142"/>
                      <a:pt x="680" y="139"/>
                    </a:cubicBezTo>
                    <a:cubicBezTo>
                      <a:pt x="679" y="138"/>
                      <a:pt x="685" y="122"/>
                      <a:pt x="690" y="106"/>
                    </a:cubicBezTo>
                    <a:cubicBezTo>
                      <a:pt x="695" y="90"/>
                      <a:pt x="699" y="73"/>
                      <a:pt x="698" y="70"/>
                    </a:cubicBezTo>
                    <a:cubicBezTo>
                      <a:pt x="696" y="65"/>
                      <a:pt x="683" y="58"/>
                      <a:pt x="677" y="58"/>
                    </a:cubicBezTo>
                    <a:cubicBezTo>
                      <a:pt x="675" y="58"/>
                      <a:pt x="662" y="70"/>
                      <a:pt x="650" y="82"/>
                    </a:cubicBezTo>
                    <a:cubicBezTo>
                      <a:pt x="638" y="94"/>
                      <a:pt x="627" y="107"/>
                      <a:pt x="625" y="108"/>
                    </a:cubicBezTo>
                    <a:cubicBezTo>
                      <a:pt x="622" y="109"/>
                      <a:pt x="612" y="103"/>
                      <a:pt x="612" y="103"/>
                    </a:cubicBezTo>
                    <a:cubicBezTo>
                      <a:pt x="612" y="103"/>
                      <a:pt x="612" y="103"/>
                      <a:pt x="612" y="103"/>
                    </a:cubicBezTo>
                    <a:cubicBezTo>
                      <a:pt x="612" y="103"/>
                      <a:pt x="602" y="100"/>
                      <a:pt x="600" y="97"/>
                    </a:cubicBezTo>
                    <a:cubicBezTo>
                      <a:pt x="599" y="95"/>
                      <a:pt x="601" y="79"/>
                      <a:pt x="602" y="62"/>
                    </a:cubicBezTo>
                    <a:cubicBezTo>
                      <a:pt x="604" y="45"/>
                      <a:pt x="604" y="28"/>
                      <a:pt x="602" y="26"/>
                    </a:cubicBezTo>
                    <a:cubicBezTo>
                      <a:pt x="599" y="21"/>
                      <a:pt x="584" y="17"/>
                      <a:pt x="579" y="19"/>
                    </a:cubicBezTo>
                    <a:cubicBezTo>
                      <a:pt x="577" y="19"/>
                      <a:pt x="567" y="34"/>
                      <a:pt x="558" y="48"/>
                    </a:cubicBezTo>
                    <a:cubicBezTo>
                      <a:pt x="549" y="63"/>
                      <a:pt x="541" y="78"/>
                      <a:pt x="540" y="79"/>
                    </a:cubicBezTo>
                    <a:cubicBezTo>
                      <a:pt x="537" y="81"/>
                      <a:pt x="526" y="78"/>
                      <a:pt x="526" y="78"/>
                    </a:cubicBezTo>
                    <a:cubicBezTo>
                      <a:pt x="526" y="77"/>
                      <a:pt x="526" y="77"/>
                      <a:pt x="526" y="77"/>
                    </a:cubicBezTo>
                    <a:cubicBezTo>
                      <a:pt x="526" y="77"/>
                      <a:pt x="515" y="77"/>
                      <a:pt x="513" y="74"/>
                    </a:cubicBezTo>
                    <a:cubicBezTo>
                      <a:pt x="512" y="73"/>
                      <a:pt x="510" y="56"/>
                      <a:pt x="507" y="40"/>
                    </a:cubicBezTo>
                    <a:cubicBezTo>
                      <a:pt x="504" y="23"/>
                      <a:pt x="501" y="6"/>
                      <a:pt x="499" y="4"/>
                    </a:cubicBezTo>
                    <a:cubicBezTo>
                      <a:pt x="494" y="0"/>
                      <a:pt x="479" y="0"/>
                      <a:pt x="474" y="3"/>
                    </a:cubicBezTo>
                    <a:cubicBezTo>
                      <a:pt x="472" y="4"/>
                      <a:pt x="466" y="20"/>
                      <a:pt x="461" y="37"/>
                    </a:cubicBezTo>
                    <a:cubicBezTo>
                      <a:pt x="456" y="53"/>
                      <a:pt x="451" y="69"/>
                      <a:pt x="450" y="71"/>
                    </a:cubicBezTo>
                    <a:cubicBezTo>
                      <a:pt x="447" y="73"/>
                      <a:pt x="437" y="72"/>
                      <a:pt x="437" y="72"/>
                    </a:cubicBezTo>
                    <a:cubicBezTo>
                      <a:pt x="436" y="72"/>
                      <a:pt x="436" y="72"/>
                      <a:pt x="436" y="72"/>
                    </a:cubicBezTo>
                    <a:cubicBezTo>
                      <a:pt x="436" y="72"/>
                      <a:pt x="426" y="74"/>
                      <a:pt x="423" y="72"/>
                    </a:cubicBezTo>
                    <a:cubicBezTo>
                      <a:pt x="421" y="71"/>
                      <a:pt x="416" y="56"/>
                      <a:pt x="409" y="40"/>
                    </a:cubicBezTo>
                    <a:cubicBezTo>
                      <a:pt x="403" y="24"/>
                      <a:pt x="395" y="9"/>
                      <a:pt x="393" y="7"/>
                    </a:cubicBezTo>
                    <a:cubicBezTo>
                      <a:pt x="388" y="5"/>
                      <a:pt x="373" y="8"/>
                      <a:pt x="369" y="12"/>
                    </a:cubicBezTo>
                    <a:cubicBezTo>
                      <a:pt x="367" y="13"/>
                      <a:pt x="365" y="31"/>
                      <a:pt x="363" y="47"/>
                    </a:cubicBezTo>
                    <a:cubicBezTo>
                      <a:pt x="362" y="65"/>
                      <a:pt x="362" y="81"/>
                      <a:pt x="361" y="83"/>
                    </a:cubicBezTo>
                    <a:cubicBezTo>
                      <a:pt x="359" y="86"/>
                      <a:pt x="348" y="88"/>
                      <a:pt x="348" y="88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48" y="88"/>
                      <a:pt x="338" y="92"/>
                      <a:pt x="335" y="91"/>
                    </a:cubicBezTo>
                    <a:cubicBezTo>
                      <a:pt x="333" y="90"/>
                      <a:pt x="324" y="76"/>
                      <a:pt x="314" y="63"/>
                    </a:cubicBezTo>
                    <a:cubicBezTo>
                      <a:pt x="304" y="49"/>
                      <a:pt x="293" y="35"/>
                      <a:pt x="290" y="35"/>
                    </a:cubicBezTo>
                    <a:cubicBezTo>
                      <a:pt x="285" y="33"/>
                      <a:pt x="271" y="40"/>
                      <a:pt x="268" y="44"/>
                    </a:cubicBezTo>
                    <a:cubicBezTo>
                      <a:pt x="267" y="47"/>
                      <a:pt x="269" y="64"/>
                      <a:pt x="271" y="81"/>
                    </a:cubicBezTo>
                    <a:cubicBezTo>
                      <a:pt x="274" y="97"/>
                      <a:pt x="277" y="114"/>
                      <a:pt x="277" y="116"/>
                    </a:cubicBezTo>
                    <a:cubicBezTo>
                      <a:pt x="276" y="119"/>
                      <a:pt x="266" y="123"/>
                      <a:pt x="266" y="123"/>
                    </a:cubicBezTo>
                    <a:cubicBezTo>
                      <a:pt x="266" y="123"/>
                      <a:pt x="266" y="123"/>
                      <a:pt x="266" y="123"/>
                    </a:cubicBezTo>
                    <a:cubicBezTo>
                      <a:pt x="266" y="123"/>
                      <a:pt x="257" y="130"/>
                      <a:pt x="253" y="129"/>
                    </a:cubicBezTo>
                    <a:cubicBezTo>
                      <a:pt x="252" y="129"/>
                      <a:pt x="240" y="118"/>
                      <a:pt x="227" y="107"/>
                    </a:cubicBezTo>
                    <a:cubicBezTo>
                      <a:pt x="214" y="96"/>
                      <a:pt x="200" y="85"/>
                      <a:pt x="197" y="85"/>
                    </a:cubicBezTo>
                    <a:cubicBezTo>
                      <a:pt x="192" y="85"/>
                      <a:pt x="179" y="95"/>
                      <a:pt x="178" y="100"/>
                    </a:cubicBezTo>
                    <a:cubicBezTo>
                      <a:pt x="177" y="102"/>
                      <a:pt x="183" y="118"/>
                      <a:pt x="189" y="134"/>
                    </a:cubicBezTo>
                    <a:cubicBezTo>
                      <a:pt x="196" y="150"/>
                      <a:pt x="203" y="165"/>
                      <a:pt x="203" y="167"/>
                    </a:cubicBezTo>
                    <a:cubicBezTo>
                      <a:pt x="203" y="171"/>
                      <a:pt x="194" y="177"/>
                      <a:pt x="194" y="177"/>
                    </a:cubicBezTo>
                    <a:cubicBezTo>
                      <a:pt x="194" y="177"/>
                      <a:pt x="194" y="177"/>
                      <a:pt x="194" y="177"/>
                    </a:cubicBezTo>
                    <a:cubicBezTo>
                      <a:pt x="194" y="177"/>
                      <a:pt x="186" y="185"/>
                      <a:pt x="183" y="186"/>
                    </a:cubicBezTo>
                    <a:cubicBezTo>
                      <a:pt x="181" y="186"/>
                      <a:pt x="167" y="178"/>
                      <a:pt x="152" y="170"/>
                    </a:cubicBezTo>
                    <a:cubicBezTo>
                      <a:pt x="137" y="162"/>
                      <a:pt x="121" y="155"/>
                      <a:pt x="118" y="156"/>
                    </a:cubicBezTo>
                    <a:cubicBezTo>
                      <a:pt x="113" y="157"/>
                      <a:pt x="103" y="169"/>
                      <a:pt x="103" y="174"/>
                    </a:cubicBezTo>
                    <a:cubicBezTo>
                      <a:pt x="103" y="177"/>
                      <a:pt x="112" y="191"/>
                      <a:pt x="122" y="205"/>
                    </a:cubicBezTo>
                    <a:cubicBezTo>
                      <a:pt x="132" y="219"/>
                      <a:pt x="142" y="232"/>
                      <a:pt x="143" y="234"/>
                    </a:cubicBezTo>
                    <a:cubicBezTo>
                      <a:pt x="143" y="238"/>
                      <a:pt x="136" y="246"/>
                      <a:pt x="136" y="246"/>
                    </a:cubicBezTo>
                    <a:cubicBezTo>
                      <a:pt x="136" y="246"/>
                      <a:pt x="136" y="246"/>
                      <a:pt x="136" y="246"/>
                    </a:cubicBezTo>
                    <a:cubicBezTo>
                      <a:pt x="136" y="246"/>
                      <a:pt x="131" y="256"/>
                      <a:pt x="128" y="257"/>
                    </a:cubicBezTo>
                    <a:cubicBezTo>
                      <a:pt x="126" y="257"/>
                      <a:pt x="110" y="253"/>
                      <a:pt x="94" y="248"/>
                    </a:cubicBezTo>
                    <a:cubicBezTo>
                      <a:pt x="77" y="244"/>
                      <a:pt x="60" y="241"/>
                      <a:pt x="58" y="242"/>
                    </a:cubicBezTo>
                    <a:cubicBezTo>
                      <a:pt x="52" y="245"/>
                      <a:pt x="46" y="259"/>
                      <a:pt x="47" y="264"/>
                    </a:cubicBezTo>
                    <a:cubicBezTo>
                      <a:pt x="47" y="266"/>
                      <a:pt x="60" y="279"/>
                      <a:pt x="72" y="290"/>
                    </a:cubicBezTo>
                    <a:cubicBezTo>
                      <a:pt x="85" y="301"/>
                      <a:pt x="98" y="311"/>
                      <a:pt x="99" y="313"/>
                    </a:cubicBezTo>
                    <a:cubicBezTo>
                      <a:pt x="101" y="317"/>
                      <a:pt x="96" y="326"/>
                      <a:pt x="96" y="326"/>
                    </a:cubicBezTo>
                    <a:cubicBezTo>
                      <a:pt x="96" y="326"/>
                      <a:pt x="96" y="326"/>
                      <a:pt x="96" y="326"/>
                    </a:cubicBezTo>
                    <a:cubicBezTo>
                      <a:pt x="95" y="326"/>
                      <a:pt x="93" y="337"/>
                      <a:pt x="90" y="339"/>
                    </a:cubicBezTo>
                    <a:cubicBezTo>
                      <a:pt x="89" y="340"/>
                      <a:pt x="72" y="339"/>
                      <a:pt x="55" y="338"/>
                    </a:cubicBezTo>
                    <a:cubicBezTo>
                      <a:pt x="38" y="338"/>
                      <a:pt x="21" y="339"/>
                      <a:pt x="19" y="341"/>
                    </a:cubicBezTo>
                    <a:cubicBezTo>
                      <a:pt x="14" y="344"/>
                      <a:pt x="11" y="359"/>
                      <a:pt x="13" y="364"/>
                    </a:cubicBezTo>
                    <a:cubicBezTo>
                      <a:pt x="14" y="367"/>
                      <a:pt x="29" y="376"/>
                      <a:pt x="44" y="383"/>
                    </a:cubicBezTo>
                    <a:cubicBezTo>
                      <a:pt x="59" y="391"/>
                      <a:pt x="74" y="398"/>
                      <a:pt x="76" y="400"/>
                    </a:cubicBezTo>
                    <a:cubicBezTo>
                      <a:pt x="78" y="403"/>
                      <a:pt x="75" y="413"/>
                      <a:pt x="75" y="413"/>
                    </a:cubicBezTo>
                    <a:cubicBezTo>
                      <a:pt x="75" y="414"/>
                      <a:pt x="75" y="414"/>
                      <a:pt x="75" y="414"/>
                    </a:cubicBezTo>
                    <a:cubicBezTo>
                      <a:pt x="75" y="414"/>
                      <a:pt x="75" y="424"/>
                      <a:pt x="72" y="427"/>
                    </a:cubicBezTo>
                    <a:cubicBezTo>
                      <a:pt x="71" y="428"/>
                      <a:pt x="55" y="431"/>
                      <a:pt x="38" y="435"/>
                    </a:cubicBezTo>
                    <a:cubicBezTo>
                      <a:pt x="22" y="439"/>
                      <a:pt x="5" y="443"/>
                      <a:pt x="3" y="445"/>
                    </a:cubicBezTo>
                    <a:cubicBezTo>
                      <a:pt x="0" y="450"/>
                      <a:pt x="0" y="465"/>
                      <a:pt x="3" y="470"/>
                    </a:cubicBezTo>
                    <a:cubicBezTo>
                      <a:pt x="5" y="472"/>
                      <a:pt x="21" y="477"/>
                      <a:pt x="38" y="481"/>
                    </a:cubicBezTo>
                    <a:cubicBezTo>
                      <a:pt x="54" y="485"/>
                      <a:pt x="71" y="489"/>
                      <a:pt x="72" y="490"/>
                    </a:cubicBezTo>
                    <a:cubicBezTo>
                      <a:pt x="75" y="492"/>
                      <a:pt x="75" y="503"/>
                      <a:pt x="75" y="503"/>
                    </a:cubicBezTo>
                    <a:cubicBezTo>
                      <a:pt x="75" y="503"/>
                      <a:pt x="75" y="503"/>
                      <a:pt x="75" y="503"/>
                    </a:cubicBezTo>
                    <a:cubicBezTo>
                      <a:pt x="75" y="503"/>
                      <a:pt x="77" y="514"/>
                      <a:pt x="76" y="517"/>
                    </a:cubicBezTo>
                    <a:cubicBezTo>
                      <a:pt x="75" y="519"/>
                      <a:pt x="59" y="525"/>
                      <a:pt x="44" y="533"/>
                    </a:cubicBezTo>
                    <a:cubicBezTo>
                      <a:pt x="29" y="540"/>
                      <a:pt x="14" y="548"/>
                      <a:pt x="13" y="551"/>
                    </a:cubicBezTo>
                    <a:cubicBezTo>
                      <a:pt x="10" y="556"/>
                      <a:pt x="14" y="571"/>
                      <a:pt x="18" y="574"/>
                    </a:cubicBezTo>
                    <a:cubicBezTo>
                      <a:pt x="20" y="576"/>
                      <a:pt x="37" y="577"/>
                      <a:pt x="54" y="578"/>
                    </a:cubicBezTo>
                    <a:cubicBezTo>
                      <a:pt x="71" y="578"/>
                      <a:pt x="88" y="577"/>
                      <a:pt x="90" y="578"/>
                    </a:cubicBezTo>
                    <a:cubicBezTo>
                      <a:pt x="93" y="580"/>
                      <a:pt x="96" y="591"/>
                      <a:pt x="96" y="591"/>
                    </a:cubicBezTo>
                    <a:cubicBezTo>
                      <a:pt x="96" y="591"/>
                      <a:pt x="96" y="591"/>
                      <a:pt x="96" y="591"/>
                    </a:cubicBezTo>
                    <a:cubicBezTo>
                      <a:pt x="96" y="591"/>
                      <a:pt x="100" y="601"/>
                      <a:pt x="99" y="604"/>
                    </a:cubicBezTo>
                    <a:cubicBezTo>
                      <a:pt x="99" y="606"/>
                      <a:pt x="86" y="615"/>
                      <a:pt x="72" y="626"/>
                    </a:cubicBezTo>
                    <a:cubicBezTo>
                      <a:pt x="59" y="637"/>
                      <a:pt x="47" y="649"/>
                      <a:pt x="46" y="651"/>
                    </a:cubicBezTo>
                    <a:cubicBezTo>
                      <a:pt x="45" y="657"/>
                      <a:pt x="52" y="671"/>
                      <a:pt x="57" y="673"/>
                    </a:cubicBezTo>
                    <a:cubicBezTo>
                      <a:pt x="59" y="674"/>
                      <a:pt x="76" y="672"/>
                      <a:pt x="93" y="668"/>
                    </a:cubicBezTo>
                    <a:cubicBezTo>
                      <a:pt x="110" y="664"/>
                      <a:pt x="126" y="660"/>
                      <a:pt x="128" y="660"/>
                    </a:cubicBezTo>
                    <a:cubicBezTo>
                      <a:pt x="131" y="661"/>
                      <a:pt x="136" y="671"/>
                      <a:pt x="136" y="671"/>
                    </a:cubicBezTo>
                    <a:cubicBezTo>
                      <a:pt x="136" y="671"/>
                      <a:pt x="136" y="671"/>
                      <a:pt x="136" y="671"/>
                    </a:cubicBezTo>
                    <a:cubicBezTo>
                      <a:pt x="136" y="671"/>
                      <a:pt x="143" y="680"/>
                      <a:pt x="143" y="683"/>
                    </a:cubicBezTo>
                    <a:cubicBezTo>
                      <a:pt x="143" y="685"/>
                      <a:pt x="132" y="697"/>
                      <a:pt x="122" y="711"/>
                    </a:cubicBezTo>
                    <a:cubicBezTo>
                      <a:pt x="111" y="724"/>
                      <a:pt x="102" y="739"/>
                      <a:pt x="102" y="741"/>
                    </a:cubicBezTo>
                    <a:cubicBezTo>
                      <a:pt x="102" y="747"/>
                      <a:pt x="112" y="759"/>
                      <a:pt x="117" y="760"/>
                    </a:cubicBezTo>
                    <a:cubicBezTo>
                      <a:pt x="120" y="761"/>
                      <a:pt x="136" y="754"/>
                      <a:pt x="151" y="747"/>
                    </a:cubicBezTo>
                    <a:cubicBezTo>
                      <a:pt x="166" y="739"/>
                      <a:pt x="181" y="731"/>
                      <a:pt x="183" y="731"/>
                    </a:cubicBezTo>
                    <a:cubicBezTo>
                      <a:pt x="187" y="731"/>
                      <a:pt x="194" y="740"/>
                      <a:pt x="194" y="740"/>
                    </a:cubicBezTo>
                    <a:cubicBezTo>
                      <a:pt x="194" y="740"/>
                      <a:pt x="194" y="740"/>
                      <a:pt x="194" y="740"/>
                    </a:cubicBezTo>
                    <a:cubicBezTo>
                      <a:pt x="194" y="740"/>
                      <a:pt x="202" y="747"/>
                      <a:pt x="203" y="750"/>
                    </a:cubicBezTo>
                    <a:cubicBezTo>
                      <a:pt x="203" y="751"/>
                      <a:pt x="196" y="766"/>
                      <a:pt x="189" y="782"/>
                    </a:cubicBezTo>
                    <a:cubicBezTo>
                      <a:pt x="182" y="797"/>
                      <a:pt x="176" y="813"/>
                      <a:pt x="177" y="816"/>
                    </a:cubicBezTo>
                    <a:cubicBezTo>
                      <a:pt x="178" y="822"/>
                      <a:pt x="191" y="831"/>
                      <a:pt x="196" y="831"/>
                    </a:cubicBezTo>
                    <a:cubicBezTo>
                      <a:pt x="199" y="831"/>
                      <a:pt x="213" y="821"/>
                      <a:pt x="226" y="810"/>
                    </a:cubicBezTo>
                    <a:cubicBezTo>
                      <a:pt x="239" y="799"/>
                      <a:pt x="252" y="788"/>
                      <a:pt x="254" y="787"/>
                    </a:cubicBezTo>
                    <a:cubicBezTo>
                      <a:pt x="257" y="787"/>
                      <a:pt x="266" y="793"/>
                      <a:pt x="266" y="793"/>
                    </a:cubicBezTo>
                    <a:cubicBezTo>
                      <a:pt x="266" y="793"/>
                      <a:pt x="266" y="793"/>
                      <a:pt x="266" y="793"/>
                    </a:cubicBezTo>
                    <a:cubicBezTo>
                      <a:pt x="266" y="793"/>
                      <a:pt x="276" y="798"/>
                      <a:pt x="277" y="801"/>
                    </a:cubicBezTo>
                    <a:cubicBezTo>
                      <a:pt x="278" y="803"/>
                      <a:pt x="274" y="819"/>
                      <a:pt x="271" y="835"/>
                    </a:cubicBezTo>
                    <a:cubicBezTo>
                      <a:pt x="268" y="852"/>
                      <a:pt x="265" y="869"/>
                      <a:pt x="267" y="872"/>
                    </a:cubicBezTo>
                    <a:cubicBezTo>
                      <a:pt x="269" y="877"/>
                      <a:pt x="284" y="883"/>
                      <a:pt x="289" y="881"/>
                    </a:cubicBezTo>
                    <a:cubicBezTo>
                      <a:pt x="291" y="881"/>
                      <a:pt x="303" y="868"/>
                      <a:pt x="313" y="854"/>
                    </a:cubicBezTo>
                    <a:cubicBezTo>
                      <a:pt x="324" y="841"/>
                      <a:pt x="333" y="827"/>
                      <a:pt x="335" y="826"/>
                    </a:cubicBezTo>
                    <a:cubicBezTo>
                      <a:pt x="338" y="824"/>
                      <a:pt x="348" y="829"/>
                      <a:pt x="348" y="829"/>
                    </a:cubicBezTo>
                    <a:cubicBezTo>
                      <a:pt x="348" y="829"/>
                      <a:pt x="348" y="829"/>
                      <a:pt x="348" y="829"/>
                    </a:cubicBezTo>
                    <a:cubicBezTo>
                      <a:pt x="348" y="829"/>
                      <a:pt x="359" y="831"/>
                      <a:pt x="361" y="834"/>
                    </a:cubicBezTo>
                    <a:cubicBezTo>
                      <a:pt x="362" y="835"/>
                      <a:pt x="362" y="852"/>
                      <a:pt x="363" y="869"/>
                    </a:cubicBezTo>
                    <a:cubicBezTo>
                      <a:pt x="364" y="886"/>
                      <a:pt x="365" y="903"/>
                      <a:pt x="367" y="905"/>
                    </a:cubicBezTo>
                    <a:cubicBezTo>
                      <a:pt x="371" y="909"/>
                      <a:pt x="386" y="912"/>
                      <a:pt x="391" y="909"/>
                    </a:cubicBezTo>
                    <a:cubicBezTo>
                      <a:pt x="393" y="908"/>
                      <a:pt x="401" y="893"/>
                      <a:pt x="408" y="877"/>
                    </a:cubicBezTo>
                    <a:cubicBezTo>
                      <a:pt x="415" y="862"/>
                      <a:pt x="422" y="846"/>
                      <a:pt x="423" y="845"/>
                    </a:cubicBezTo>
                    <a:cubicBezTo>
                      <a:pt x="426" y="842"/>
                      <a:pt x="436" y="844"/>
                      <a:pt x="436" y="844"/>
                    </a:cubicBezTo>
                    <a:cubicBezTo>
                      <a:pt x="437" y="845"/>
                      <a:pt x="437" y="845"/>
                      <a:pt x="437" y="845"/>
                    </a:cubicBezTo>
                    <a:cubicBezTo>
                      <a:pt x="437" y="845"/>
                      <a:pt x="448" y="844"/>
                      <a:pt x="450" y="846"/>
                    </a:cubicBezTo>
                    <a:cubicBezTo>
                      <a:pt x="451" y="847"/>
                      <a:pt x="455" y="864"/>
                      <a:pt x="460" y="880"/>
                    </a:cubicBezTo>
                    <a:cubicBezTo>
                      <a:pt x="465" y="896"/>
                      <a:pt x="470" y="912"/>
                      <a:pt x="473" y="914"/>
                    </a:cubicBezTo>
                    <a:cubicBezTo>
                      <a:pt x="477" y="917"/>
                      <a:pt x="493" y="916"/>
                      <a:pt x="497" y="913"/>
                    </a:cubicBezTo>
                    <a:cubicBezTo>
                      <a:pt x="499" y="911"/>
                      <a:pt x="503" y="894"/>
                      <a:pt x="506" y="878"/>
                    </a:cubicBezTo>
                    <a:cubicBezTo>
                      <a:pt x="510" y="861"/>
                      <a:pt x="512" y="844"/>
                      <a:pt x="513" y="843"/>
                    </a:cubicBezTo>
                    <a:cubicBezTo>
                      <a:pt x="515" y="840"/>
                      <a:pt x="526" y="839"/>
                      <a:pt x="526" y="839"/>
                    </a:cubicBezTo>
                    <a:cubicBezTo>
                      <a:pt x="526" y="839"/>
                      <a:pt x="526" y="839"/>
                      <a:pt x="526" y="839"/>
                    </a:cubicBezTo>
                    <a:cubicBezTo>
                      <a:pt x="526" y="839"/>
                      <a:pt x="537" y="837"/>
                      <a:pt x="540" y="838"/>
                    </a:cubicBezTo>
                    <a:cubicBezTo>
                      <a:pt x="541" y="839"/>
                      <a:pt x="549" y="854"/>
                      <a:pt x="557" y="868"/>
                    </a:cubicBezTo>
                    <a:cubicBezTo>
                      <a:pt x="565" y="883"/>
                      <a:pt x="575" y="898"/>
                      <a:pt x="577" y="899"/>
                    </a:cubicBezTo>
                    <a:cubicBezTo>
                      <a:pt x="583" y="901"/>
                      <a:pt x="597" y="896"/>
                      <a:pt x="601" y="892"/>
                    </a:cubicBezTo>
                    <a:cubicBezTo>
                      <a:pt x="602" y="890"/>
                      <a:pt x="602" y="873"/>
                      <a:pt x="602" y="855"/>
                    </a:cubicBezTo>
                    <a:cubicBezTo>
                      <a:pt x="601" y="838"/>
                      <a:pt x="600" y="822"/>
                      <a:pt x="600" y="820"/>
                    </a:cubicBezTo>
                    <a:cubicBezTo>
                      <a:pt x="602" y="816"/>
                      <a:pt x="612" y="814"/>
                      <a:pt x="612" y="814"/>
                    </a:cubicBezTo>
                    <a:cubicBezTo>
                      <a:pt x="612" y="814"/>
                      <a:pt x="612" y="814"/>
                      <a:pt x="612" y="814"/>
                    </a:cubicBezTo>
                    <a:cubicBezTo>
                      <a:pt x="612" y="814"/>
                      <a:pt x="622" y="808"/>
                      <a:pt x="625" y="809"/>
                    </a:cubicBezTo>
                    <a:cubicBezTo>
                      <a:pt x="627" y="809"/>
                      <a:pt x="638" y="822"/>
                      <a:pt x="649" y="835"/>
                    </a:cubicBezTo>
                    <a:cubicBezTo>
                      <a:pt x="661" y="847"/>
                      <a:pt x="673" y="859"/>
                      <a:pt x="676" y="860"/>
                    </a:cubicBezTo>
                    <a:cubicBezTo>
                      <a:pt x="681" y="860"/>
                      <a:pt x="695" y="852"/>
                      <a:pt x="697" y="847"/>
                    </a:cubicBezTo>
                    <a:cubicBezTo>
                      <a:pt x="698" y="845"/>
                      <a:pt x="694" y="828"/>
                      <a:pt x="689" y="812"/>
                    </a:cubicBezTo>
                    <a:cubicBezTo>
                      <a:pt x="685" y="795"/>
                      <a:pt x="679" y="779"/>
                      <a:pt x="680" y="778"/>
                    </a:cubicBezTo>
                    <a:cubicBezTo>
                      <a:pt x="680" y="774"/>
                      <a:pt x="690" y="769"/>
                      <a:pt x="690" y="769"/>
                    </a:cubicBezTo>
                    <a:cubicBezTo>
                      <a:pt x="690" y="769"/>
                      <a:pt x="690" y="769"/>
                      <a:pt x="690" y="769"/>
                    </a:cubicBezTo>
                    <a:cubicBezTo>
                      <a:pt x="690" y="769"/>
                      <a:pt x="698" y="761"/>
                      <a:pt x="702" y="761"/>
                    </a:cubicBezTo>
                    <a:cubicBezTo>
                      <a:pt x="703" y="761"/>
                      <a:pt x="717" y="771"/>
                      <a:pt x="731" y="781"/>
                    </a:cubicBezTo>
                    <a:cubicBezTo>
                      <a:pt x="745" y="790"/>
                      <a:pt x="759" y="799"/>
                      <a:pt x="762" y="799"/>
                    </a:cubicBezTo>
                    <a:cubicBezTo>
                      <a:pt x="768" y="798"/>
                      <a:pt x="779" y="787"/>
                      <a:pt x="780" y="782"/>
                    </a:cubicBezTo>
                    <a:cubicBezTo>
                      <a:pt x="780" y="780"/>
                      <a:pt x="773" y="764"/>
                      <a:pt x="765" y="749"/>
                    </a:cubicBezTo>
                    <a:cubicBezTo>
                      <a:pt x="756" y="734"/>
                      <a:pt x="748" y="720"/>
                      <a:pt x="747" y="718"/>
                    </a:cubicBezTo>
                    <a:cubicBezTo>
                      <a:pt x="747" y="714"/>
                      <a:pt x="755" y="707"/>
                      <a:pt x="755" y="707"/>
                    </a:cubicBezTo>
                    <a:cubicBezTo>
                      <a:pt x="755" y="707"/>
                      <a:pt x="755" y="707"/>
                      <a:pt x="755" y="707"/>
                    </a:cubicBezTo>
                    <a:cubicBezTo>
                      <a:pt x="755" y="707"/>
                      <a:pt x="762" y="698"/>
                      <a:pt x="765" y="697"/>
                    </a:cubicBezTo>
                    <a:cubicBezTo>
                      <a:pt x="767" y="697"/>
                      <a:pt x="782" y="703"/>
                      <a:pt x="798" y="709"/>
                    </a:cubicBezTo>
                    <a:cubicBezTo>
                      <a:pt x="813" y="715"/>
                      <a:pt x="830" y="721"/>
                      <a:pt x="833" y="720"/>
                    </a:cubicBezTo>
                    <a:cubicBezTo>
                      <a:pt x="838" y="718"/>
                      <a:pt x="846" y="705"/>
                      <a:pt x="846" y="699"/>
                    </a:cubicBezTo>
                    <a:cubicBezTo>
                      <a:pt x="846" y="697"/>
                      <a:pt x="835" y="683"/>
                      <a:pt x="824" y="671"/>
                    </a:cubicBezTo>
                    <a:cubicBezTo>
                      <a:pt x="812" y="658"/>
                      <a:pt x="800" y="646"/>
                      <a:pt x="800" y="645"/>
                    </a:cubicBezTo>
                    <a:cubicBezTo>
                      <a:pt x="799" y="641"/>
                      <a:pt x="805" y="632"/>
                      <a:pt x="805" y="632"/>
                    </a:cubicBezTo>
                    <a:cubicBezTo>
                      <a:pt x="805" y="632"/>
                      <a:pt x="805" y="632"/>
                      <a:pt x="805" y="632"/>
                    </a:cubicBezTo>
                    <a:cubicBezTo>
                      <a:pt x="805" y="632"/>
                      <a:pt x="809" y="622"/>
                      <a:pt x="812" y="620"/>
                    </a:cubicBezTo>
                    <a:cubicBezTo>
                      <a:pt x="813" y="619"/>
                      <a:pt x="830" y="622"/>
                      <a:pt x="846" y="624"/>
                    </a:cubicBezTo>
                    <a:cubicBezTo>
                      <a:pt x="863" y="627"/>
                      <a:pt x="880" y="628"/>
                      <a:pt x="883" y="626"/>
                    </a:cubicBezTo>
                    <a:cubicBezTo>
                      <a:pt x="888" y="624"/>
                      <a:pt x="893" y="609"/>
                      <a:pt x="891" y="604"/>
                    </a:cubicBezTo>
                    <a:cubicBezTo>
                      <a:pt x="891" y="601"/>
                      <a:pt x="877" y="591"/>
                      <a:pt x="863" y="581"/>
                    </a:cubicBezTo>
                    <a:cubicBezTo>
                      <a:pt x="849" y="571"/>
                      <a:pt x="834" y="563"/>
                      <a:pt x="833" y="561"/>
                    </a:cubicBezTo>
                    <a:cubicBezTo>
                      <a:pt x="831" y="558"/>
                      <a:pt x="835" y="548"/>
                      <a:pt x="835" y="548"/>
                    </a:cubicBezTo>
                    <a:cubicBezTo>
                      <a:pt x="835" y="548"/>
                      <a:pt x="835" y="548"/>
                      <a:pt x="835" y="548"/>
                    </a:cubicBezTo>
                    <a:cubicBezTo>
                      <a:pt x="836" y="548"/>
                      <a:pt x="837" y="537"/>
                      <a:pt x="840" y="535"/>
                    </a:cubicBezTo>
                    <a:cubicBezTo>
                      <a:pt x="841" y="533"/>
                      <a:pt x="857" y="533"/>
                      <a:pt x="874" y="531"/>
                    </a:cubicBezTo>
                    <a:cubicBezTo>
                      <a:pt x="891" y="529"/>
                      <a:pt x="908" y="526"/>
                      <a:pt x="910" y="524"/>
                    </a:cubicBezTo>
                    <a:cubicBezTo>
                      <a:pt x="914" y="520"/>
                      <a:pt x="916" y="505"/>
                      <a:pt x="913" y="500"/>
                    </a:cubicBezTo>
                    <a:cubicBezTo>
                      <a:pt x="912" y="498"/>
                      <a:pt x="896" y="491"/>
                      <a:pt x="880" y="4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6376533" y="2911715"/>
                <a:ext cx="984443" cy="98505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 rot="16200000">
                <a:off x="4149995" y="2318631"/>
                <a:ext cx="1721083" cy="1723461"/>
              </a:xfrm>
              <a:custGeom>
                <a:avLst/>
                <a:gdLst>
                  <a:gd name="T0" fmla="*/ 846 w 916"/>
                  <a:gd name="T1" fmla="*/ 458 h 917"/>
                  <a:gd name="T2" fmla="*/ 910 w 916"/>
                  <a:gd name="T3" fmla="*/ 394 h 917"/>
                  <a:gd name="T4" fmla="*/ 835 w 916"/>
                  <a:gd name="T5" fmla="*/ 369 h 917"/>
                  <a:gd name="T6" fmla="*/ 884 w 916"/>
                  <a:gd name="T7" fmla="*/ 292 h 917"/>
                  <a:gd name="T8" fmla="*/ 805 w 916"/>
                  <a:gd name="T9" fmla="*/ 285 h 917"/>
                  <a:gd name="T10" fmla="*/ 834 w 916"/>
                  <a:gd name="T11" fmla="*/ 199 h 917"/>
                  <a:gd name="T12" fmla="*/ 755 w 916"/>
                  <a:gd name="T13" fmla="*/ 210 h 917"/>
                  <a:gd name="T14" fmla="*/ 764 w 916"/>
                  <a:gd name="T15" fmla="*/ 119 h 917"/>
                  <a:gd name="T16" fmla="*/ 690 w 916"/>
                  <a:gd name="T17" fmla="*/ 148 h 917"/>
                  <a:gd name="T18" fmla="*/ 677 w 916"/>
                  <a:gd name="T19" fmla="*/ 58 h 917"/>
                  <a:gd name="T20" fmla="*/ 612 w 916"/>
                  <a:gd name="T21" fmla="*/ 103 h 917"/>
                  <a:gd name="T22" fmla="*/ 579 w 916"/>
                  <a:gd name="T23" fmla="*/ 19 h 917"/>
                  <a:gd name="T24" fmla="*/ 526 w 916"/>
                  <a:gd name="T25" fmla="*/ 77 h 917"/>
                  <a:gd name="T26" fmla="*/ 474 w 916"/>
                  <a:gd name="T27" fmla="*/ 3 h 917"/>
                  <a:gd name="T28" fmla="*/ 436 w 916"/>
                  <a:gd name="T29" fmla="*/ 72 h 917"/>
                  <a:gd name="T30" fmla="*/ 369 w 916"/>
                  <a:gd name="T31" fmla="*/ 12 h 917"/>
                  <a:gd name="T32" fmla="*/ 348 w 916"/>
                  <a:gd name="T33" fmla="*/ 88 h 917"/>
                  <a:gd name="T34" fmla="*/ 268 w 916"/>
                  <a:gd name="T35" fmla="*/ 44 h 917"/>
                  <a:gd name="T36" fmla="*/ 266 w 916"/>
                  <a:gd name="T37" fmla="*/ 123 h 917"/>
                  <a:gd name="T38" fmla="*/ 178 w 916"/>
                  <a:gd name="T39" fmla="*/ 100 h 917"/>
                  <a:gd name="T40" fmla="*/ 194 w 916"/>
                  <a:gd name="T41" fmla="*/ 177 h 917"/>
                  <a:gd name="T42" fmla="*/ 103 w 916"/>
                  <a:gd name="T43" fmla="*/ 174 h 917"/>
                  <a:gd name="T44" fmla="*/ 136 w 916"/>
                  <a:gd name="T45" fmla="*/ 246 h 917"/>
                  <a:gd name="T46" fmla="*/ 47 w 916"/>
                  <a:gd name="T47" fmla="*/ 264 h 917"/>
                  <a:gd name="T48" fmla="*/ 96 w 916"/>
                  <a:gd name="T49" fmla="*/ 326 h 917"/>
                  <a:gd name="T50" fmla="*/ 13 w 916"/>
                  <a:gd name="T51" fmla="*/ 364 h 917"/>
                  <a:gd name="T52" fmla="*/ 75 w 916"/>
                  <a:gd name="T53" fmla="*/ 414 h 917"/>
                  <a:gd name="T54" fmla="*/ 3 w 916"/>
                  <a:gd name="T55" fmla="*/ 470 h 917"/>
                  <a:gd name="T56" fmla="*/ 75 w 916"/>
                  <a:gd name="T57" fmla="*/ 503 h 917"/>
                  <a:gd name="T58" fmla="*/ 18 w 916"/>
                  <a:gd name="T59" fmla="*/ 574 h 917"/>
                  <a:gd name="T60" fmla="*/ 96 w 916"/>
                  <a:gd name="T61" fmla="*/ 591 h 917"/>
                  <a:gd name="T62" fmla="*/ 57 w 916"/>
                  <a:gd name="T63" fmla="*/ 673 h 917"/>
                  <a:gd name="T64" fmla="*/ 136 w 916"/>
                  <a:gd name="T65" fmla="*/ 671 h 917"/>
                  <a:gd name="T66" fmla="*/ 117 w 916"/>
                  <a:gd name="T67" fmla="*/ 760 h 917"/>
                  <a:gd name="T68" fmla="*/ 194 w 916"/>
                  <a:gd name="T69" fmla="*/ 740 h 917"/>
                  <a:gd name="T70" fmla="*/ 196 w 916"/>
                  <a:gd name="T71" fmla="*/ 831 h 917"/>
                  <a:gd name="T72" fmla="*/ 266 w 916"/>
                  <a:gd name="T73" fmla="*/ 793 h 917"/>
                  <a:gd name="T74" fmla="*/ 289 w 916"/>
                  <a:gd name="T75" fmla="*/ 881 h 917"/>
                  <a:gd name="T76" fmla="*/ 348 w 916"/>
                  <a:gd name="T77" fmla="*/ 829 h 917"/>
                  <a:gd name="T78" fmla="*/ 391 w 916"/>
                  <a:gd name="T79" fmla="*/ 909 h 917"/>
                  <a:gd name="T80" fmla="*/ 437 w 916"/>
                  <a:gd name="T81" fmla="*/ 845 h 917"/>
                  <a:gd name="T82" fmla="*/ 497 w 916"/>
                  <a:gd name="T83" fmla="*/ 913 h 917"/>
                  <a:gd name="T84" fmla="*/ 526 w 916"/>
                  <a:gd name="T85" fmla="*/ 839 h 917"/>
                  <a:gd name="T86" fmla="*/ 601 w 916"/>
                  <a:gd name="T87" fmla="*/ 892 h 917"/>
                  <a:gd name="T88" fmla="*/ 612 w 916"/>
                  <a:gd name="T89" fmla="*/ 814 h 917"/>
                  <a:gd name="T90" fmla="*/ 697 w 916"/>
                  <a:gd name="T91" fmla="*/ 847 h 917"/>
                  <a:gd name="T92" fmla="*/ 690 w 916"/>
                  <a:gd name="T93" fmla="*/ 769 h 917"/>
                  <a:gd name="T94" fmla="*/ 780 w 916"/>
                  <a:gd name="T95" fmla="*/ 782 h 917"/>
                  <a:gd name="T96" fmla="*/ 755 w 916"/>
                  <a:gd name="T97" fmla="*/ 707 h 917"/>
                  <a:gd name="T98" fmla="*/ 846 w 916"/>
                  <a:gd name="T99" fmla="*/ 699 h 917"/>
                  <a:gd name="T100" fmla="*/ 805 w 916"/>
                  <a:gd name="T101" fmla="*/ 632 h 917"/>
                  <a:gd name="T102" fmla="*/ 891 w 916"/>
                  <a:gd name="T103" fmla="*/ 604 h 917"/>
                  <a:gd name="T104" fmla="*/ 835 w 916"/>
                  <a:gd name="T105" fmla="*/ 548 h 917"/>
                  <a:gd name="T106" fmla="*/ 913 w 916"/>
                  <a:gd name="T107" fmla="*/ 500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16" h="917">
                    <a:moveTo>
                      <a:pt x="880" y="485"/>
                    </a:moveTo>
                    <a:cubicBezTo>
                      <a:pt x="864" y="479"/>
                      <a:pt x="848" y="473"/>
                      <a:pt x="847" y="472"/>
                    </a:cubicBezTo>
                    <a:cubicBezTo>
                      <a:pt x="844" y="469"/>
                      <a:pt x="846" y="459"/>
                      <a:pt x="846" y="459"/>
                    </a:cubicBezTo>
                    <a:cubicBezTo>
                      <a:pt x="846" y="458"/>
                      <a:pt x="846" y="458"/>
                      <a:pt x="846" y="458"/>
                    </a:cubicBezTo>
                    <a:cubicBezTo>
                      <a:pt x="846" y="458"/>
                      <a:pt x="845" y="447"/>
                      <a:pt x="847" y="445"/>
                    </a:cubicBezTo>
                    <a:cubicBezTo>
                      <a:pt x="848" y="443"/>
                      <a:pt x="864" y="439"/>
                      <a:pt x="880" y="433"/>
                    </a:cubicBezTo>
                    <a:cubicBezTo>
                      <a:pt x="896" y="427"/>
                      <a:pt x="912" y="421"/>
                      <a:pt x="913" y="418"/>
                    </a:cubicBezTo>
                    <a:cubicBezTo>
                      <a:pt x="916" y="414"/>
                      <a:pt x="914" y="398"/>
                      <a:pt x="910" y="394"/>
                    </a:cubicBezTo>
                    <a:cubicBezTo>
                      <a:pt x="909" y="392"/>
                      <a:pt x="892" y="389"/>
                      <a:pt x="875" y="387"/>
                    </a:cubicBezTo>
                    <a:cubicBezTo>
                      <a:pt x="858" y="385"/>
                      <a:pt x="841" y="383"/>
                      <a:pt x="840" y="382"/>
                    </a:cubicBezTo>
                    <a:cubicBezTo>
                      <a:pt x="836" y="380"/>
                      <a:pt x="835" y="369"/>
                      <a:pt x="835" y="369"/>
                    </a:cubicBezTo>
                    <a:cubicBezTo>
                      <a:pt x="835" y="369"/>
                      <a:pt x="835" y="369"/>
                      <a:pt x="835" y="369"/>
                    </a:cubicBezTo>
                    <a:cubicBezTo>
                      <a:pt x="835" y="369"/>
                      <a:pt x="832" y="359"/>
                      <a:pt x="833" y="356"/>
                    </a:cubicBezTo>
                    <a:cubicBezTo>
                      <a:pt x="834" y="354"/>
                      <a:pt x="848" y="346"/>
                      <a:pt x="863" y="337"/>
                    </a:cubicBezTo>
                    <a:cubicBezTo>
                      <a:pt x="877" y="328"/>
                      <a:pt x="891" y="317"/>
                      <a:pt x="892" y="315"/>
                    </a:cubicBezTo>
                    <a:cubicBezTo>
                      <a:pt x="894" y="309"/>
                      <a:pt x="888" y="295"/>
                      <a:pt x="884" y="292"/>
                    </a:cubicBezTo>
                    <a:cubicBezTo>
                      <a:pt x="881" y="290"/>
                      <a:pt x="864" y="291"/>
                      <a:pt x="847" y="293"/>
                    </a:cubicBezTo>
                    <a:cubicBezTo>
                      <a:pt x="830" y="295"/>
                      <a:pt x="814" y="297"/>
                      <a:pt x="812" y="296"/>
                    </a:cubicBezTo>
                    <a:cubicBezTo>
                      <a:pt x="808" y="295"/>
                      <a:pt x="805" y="285"/>
                      <a:pt x="805" y="285"/>
                    </a:cubicBezTo>
                    <a:cubicBezTo>
                      <a:pt x="805" y="285"/>
                      <a:pt x="805" y="285"/>
                      <a:pt x="805" y="285"/>
                    </a:cubicBezTo>
                    <a:cubicBezTo>
                      <a:pt x="805" y="285"/>
                      <a:pt x="799" y="275"/>
                      <a:pt x="799" y="272"/>
                    </a:cubicBezTo>
                    <a:cubicBezTo>
                      <a:pt x="800" y="271"/>
                      <a:pt x="812" y="259"/>
                      <a:pt x="824" y="247"/>
                    </a:cubicBezTo>
                    <a:cubicBezTo>
                      <a:pt x="835" y="235"/>
                      <a:pt x="847" y="222"/>
                      <a:pt x="847" y="219"/>
                    </a:cubicBezTo>
                    <a:cubicBezTo>
                      <a:pt x="847" y="213"/>
                      <a:pt x="839" y="200"/>
                      <a:pt x="834" y="199"/>
                    </a:cubicBezTo>
                    <a:cubicBezTo>
                      <a:pt x="831" y="198"/>
                      <a:pt x="815" y="202"/>
                      <a:pt x="798" y="208"/>
                    </a:cubicBezTo>
                    <a:cubicBezTo>
                      <a:pt x="782" y="213"/>
                      <a:pt x="767" y="220"/>
                      <a:pt x="765" y="220"/>
                    </a:cubicBezTo>
                    <a:cubicBezTo>
                      <a:pt x="761" y="219"/>
                      <a:pt x="755" y="210"/>
                      <a:pt x="755" y="210"/>
                    </a:cubicBezTo>
                    <a:cubicBezTo>
                      <a:pt x="755" y="210"/>
                      <a:pt x="755" y="210"/>
                      <a:pt x="755" y="210"/>
                    </a:cubicBezTo>
                    <a:cubicBezTo>
                      <a:pt x="755" y="210"/>
                      <a:pt x="748" y="202"/>
                      <a:pt x="747" y="199"/>
                    </a:cubicBezTo>
                    <a:cubicBezTo>
                      <a:pt x="747" y="197"/>
                      <a:pt x="756" y="183"/>
                      <a:pt x="765" y="169"/>
                    </a:cubicBezTo>
                    <a:cubicBezTo>
                      <a:pt x="774" y="154"/>
                      <a:pt x="782" y="139"/>
                      <a:pt x="781" y="136"/>
                    </a:cubicBezTo>
                    <a:cubicBezTo>
                      <a:pt x="780" y="130"/>
                      <a:pt x="769" y="120"/>
                      <a:pt x="764" y="119"/>
                    </a:cubicBezTo>
                    <a:cubicBezTo>
                      <a:pt x="761" y="119"/>
                      <a:pt x="746" y="127"/>
                      <a:pt x="732" y="136"/>
                    </a:cubicBezTo>
                    <a:cubicBezTo>
                      <a:pt x="717" y="145"/>
                      <a:pt x="703" y="155"/>
                      <a:pt x="701" y="155"/>
                    </a:cubicBezTo>
                    <a:cubicBezTo>
                      <a:pt x="698" y="156"/>
                      <a:pt x="690" y="148"/>
                      <a:pt x="690" y="148"/>
                    </a:cubicBezTo>
                    <a:cubicBezTo>
                      <a:pt x="690" y="148"/>
                      <a:pt x="690" y="148"/>
                      <a:pt x="690" y="148"/>
                    </a:cubicBezTo>
                    <a:cubicBezTo>
                      <a:pt x="690" y="148"/>
                      <a:pt x="681" y="142"/>
                      <a:pt x="680" y="139"/>
                    </a:cubicBezTo>
                    <a:cubicBezTo>
                      <a:pt x="679" y="138"/>
                      <a:pt x="685" y="122"/>
                      <a:pt x="690" y="106"/>
                    </a:cubicBezTo>
                    <a:cubicBezTo>
                      <a:pt x="695" y="90"/>
                      <a:pt x="699" y="73"/>
                      <a:pt x="698" y="70"/>
                    </a:cubicBezTo>
                    <a:cubicBezTo>
                      <a:pt x="696" y="65"/>
                      <a:pt x="683" y="58"/>
                      <a:pt x="677" y="58"/>
                    </a:cubicBezTo>
                    <a:cubicBezTo>
                      <a:pt x="675" y="58"/>
                      <a:pt x="662" y="70"/>
                      <a:pt x="650" y="82"/>
                    </a:cubicBezTo>
                    <a:cubicBezTo>
                      <a:pt x="638" y="94"/>
                      <a:pt x="627" y="107"/>
                      <a:pt x="625" y="108"/>
                    </a:cubicBezTo>
                    <a:cubicBezTo>
                      <a:pt x="622" y="109"/>
                      <a:pt x="612" y="103"/>
                      <a:pt x="612" y="103"/>
                    </a:cubicBezTo>
                    <a:cubicBezTo>
                      <a:pt x="612" y="103"/>
                      <a:pt x="612" y="103"/>
                      <a:pt x="612" y="103"/>
                    </a:cubicBezTo>
                    <a:cubicBezTo>
                      <a:pt x="612" y="103"/>
                      <a:pt x="602" y="100"/>
                      <a:pt x="600" y="97"/>
                    </a:cubicBezTo>
                    <a:cubicBezTo>
                      <a:pt x="599" y="95"/>
                      <a:pt x="601" y="79"/>
                      <a:pt x="602" y="62"/>
                    </a:cubicBezTo>
                    <a:cubicBezTo>
                      <a:pt x="604" y="45"/>
                      <a:pt x="604" y="28"/>
                      <a:pt x="602" y="26"/>
                    </a:cubicBezTo>
                    <a:cubicBezTo>
                      <a:pt x="599" y="21"/>
                      <a:pt x="584" y="17"/>
                      <a:pt x="579" y="19"/>
                    </a:cubicBezTo>
                    <a:cubicBezTo>
                      <a:pt x="577" y="19"/>
                      <a:pt x="567" y="34"/>
                      <a:pt x="558" y="48"/>
                    </a:cubicBezTo>
                    <a:cubicBezTo>
                      <a:pt x="549" y="63"/>
                      <a:pt x="541" y="78"/>
                      <a:pt x="540" y="79"/>
                    </a:cubicBezTo>
                    <a:cubicBezTo>
                      <a:pt x="537" y="81"/>
                      <a:pt x="526" y="78"/>
                      <a:pt x="526" y="78"/>
                    </a:cubicBezTo>
                    <a:cubicBezTo>
                      <a:pt x="526" y="77"/>
                      <a:pt x="526" y="77"/>
                      <a:pt x="526" y="77"/>
                    </a:cubicBezTo>
                    <a:cubicBezTo>
                      <a:pt x="526" y="77"/>
                      <a:pt x="515" y="77"/>
                      <a:pt x="513" y="74"/>
                    </a:cubicBezTo>
                    <a:cubicBezTo>
                      <a:pt x="512" y="73"/>
                      <a:pt x="510" y="56"/>
                      <a:pt x="507" y="40"/>
                    </a:cubicBezTo>
                    <a:cubicBezTo>
                      <a:pt x="504" y="23"/>
                      <a:pt x="501" y="6"/>
                      <a:pt x="499" y="4"/>
                    </a:cubicBezTo>
                    <a:cubicBezTo>
                      <a:pt x="494" y="0"/>
                      <a:pt x="479" y="0"/>
                      <a:pt x="474" y="3"/>
                    </a:cubicBezTo>
                    <a:cubicBezTo>
                      <a:pt x="472" y="4"/>
                      <a:pt x="466" y="20"/>
                      <a:pt x="461" y="37"/>
                    </a:cubicBezTo>
                    <a:cubicBezTo>
                      <a:pt x="456" y="53"/>
                      <a:pt x="451" y="69"/>
                      <a:pt x="450" y="71"/>
                    </a:cubicBezTo>
                    <a:cubicBezTo>
                      <a:pt x="447" y="73"/>
                      <a:pt x="437" y="72"/>
                      <a:pt x="437" y="72"/>
                    </a:cubicBezTo>
                    <a:cubicBezTo>
                      <a:pt x="436" y="72"/>
                      <a:pt x="436" y="72"/>
                      <a:pt x="436" y="72"/>
                    </a:cubicBezTo>
                    <a:cubicBezTo>
                      <a:pt x="436" y="72"/>
                      <a:pt x="426" y="74"/>
                      <a:pt x="423" y="72"/>
                    </a:cubicBezTo>
                    <a:cubicBezTo>
                      <a:pt x="421" y="71"/>
                      <a:pt x="416" y="56"/>
                      <a:pt x="409" y="40"/>
                    </a:cubicBezTo>
                    <a:cubicBezTo>
                      <a:pt x="403" y="24"/>
                      <a:pt x="395" y="9"/>
                      <a:pt x="393" y="7"/>
                    </a:cubicBezTo>
                    <a:cubicBezTo>
                      <a:pt x="388" y="5"/>
                      <a:pt x="373" y="8"/>
                      <a:pt x="369" y="12"/>
                    </a:cubicBezTo>
                    <a:cubicBezTo>
                      <a:pt x="367" y="13"/>
                      <a:pt x="365" y="31"/>
                      <a:pt x="363" y="47"/>
                    </a:cubicBezTo>
                    <a:cubicBezTo>
                      <a:pt x="362" y="65"/>
                      <a:pt x="362" y="81"/>
                      <a:pt x="361" y="83"/>
                    </a:cubicBezTo>
                    <a:cubicBezTo>
                      <a:pt x="359" y="86"/>
                      <a:pt x="348" y="88"/>
                      <a:pt x="348" y="88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48" y="88"/>
                      <a:pt x="338" y="92"/>
                      <a:pt x="335" y="91"/>
                    </a:cubicBezTo>
                    <a:cubicBezTo>
                      <a:pt x="333" y="90"/>
                      <a:pt x="324" y="76"/>
                      <a:pt x="314" y="63"/>
                    </a:cubicBezTo>
                    <a:cubicBezTo>
                      <a:pt x="304" y="49"/>
                      <a:pt x="293" y="35"/>
                      <a:pt x="290" y="35"/>
                    </a:cubicBezTo>
                    <a:cubicBezTo>
                      <a:pt x="285" y="33"/>
                      <a:pt x="271" y="40"/>
                      <a:pt x="268" y="44"/>
                    </a:cubicBezTo>
                    <a:cubicBezTo>
                      <a:pt x="267" y="47"/>
                      <a:pt x="269" y="64"/>
                      <a:pt x="271" y="81"/>
                    </a:cubicBezTo>
                    <a:cubicBezTo>
                      <a:pt x="274" y="97"/>
                      <a:pt x="277" y="114"/>
                      <a:pt x="277" y="116"/>
                    </a:cubicBezTo>
                    <a:cubicBezTo>
                      <a:pt x="276" y="119"/>
                      <a:pt x="266" y="123"/>
                      <a:pt x="266" y="123"/>
                    </a:cubicBezTo>
                    <a:cubicBezTo>
                      <a:pt x="266" y="123"/>
                      <a:pt x="266" y="123"/>
                      <a:pt x="266" y="123"/>
                    </a:cubicBezTo>
                    <a:cubicBezTo>
                      <a:pt x="266" y="123"/>
                      <a:pt x="257" y="130"/>
                      <a:pt x="253" y="129"/>
                    </a:cubicBezTo>
                    <a:cubicBezTo>
                      <a:pt x="252" y="129"/>
                      <a:pt x="240" y="118"/>
                      <a:pt x="227" y="107"/>
                    </a:cubicBezTo>
                    <a:cubicBezTo>
                      <a:pt x="214" y="96"/>
                      <a:pt x="200" y="85"/>
                      <a:pt x="197" y="85"/>
                    </a:cubicBezTo>
                    <a:cubicBezTo>
                      <a:pt x="192" y="85"/>
                      <a:pt x="179" y="95"/>
                      <a:pt x="178" y="100"/>
                    </a:cubicBezTo>
                    <a:cubicBezTo>
                      <a:pt x="177" y="102"/>
                      <a:pt x="183" y="118"/>
                      <a:pt x="189" y="134"/>
                    </a:cubicBezTo>
                    <a:cubicBezTo>
                      <a:pt x="196" y="150"/>
                      <a:pt x="203" y="165"/>
                      <a:pt x="203" y="167"/>
                    </a:cubicBezTo>
                    <a:cubicBezTo>
                      <a:pt x="203" y="171"/>
                      <a:pt x="194" y="177"/>
                      <a:pt x="194" y="177"/>
                    </a:cubicBezTo>
                    <a:cubicBezTo>
                      <a:pt x="194" y="177"/>
                      <a:pt x="194" y="177"/>
                      <a:pt x="194" y="177"/>
                    </a:cubicBezTo>
                    <a:cubicBezTo>
                      <a:pt x="194" y="177"/>
                      <a:pt x="186" y="185"/>
                      <a:pt x="183" y="186"/>
                    </a:cubicBezTo>
                    <a:cubicBezTo>
                      <a:pt x="181" y="186"/>
                      <a:pt x="167" y="178"/>
                      <a:pt x="152" y="170"/>
                    </a:cubicBezTo>
                    <a:cubicBezTo>
                      <a:pt x="137" y="162"/>
                      <a:pt x="121" y="155"/>
                      <a:pt x="118" y="156"/>
                    </a:cubicBezTo>
                    <a:cubicBezTo>
                      <a:pt x="113" y="157"/>
                      <a:pt x="103" y="169"/>
                      <a:pt x="103" y="174"/>
                    </a:cubicBezTo>
                    <a:cubicBezTo>
                      <a:pt x="103" y="177"/>
                      <a:pt x="112" y="191"/>
                      <a:pt x="122" y="205"/>
                    </a:cubicBezTo>
                    <a:cubicBezTo>
                      <a:pt x="132" y="219"/>
                      <a:pt x="142" y="232"/>
                      <a:pt x="143" y="234"/>
                    </a:cubicBezTo>
                    <a:cubicBezTo>
                      <a:pt x="143" y="238"/>
                      <a:pt x="136" y="246"/>
                      <a:pt x="136" y="246"/>
                    </a:cubicBezTo>
                    <a:cubicBezTo>
                      <a:pt x="136" y="246"/>
                      <a:pt x="136" y="246"/>
                      <a:pt x="136" y="246"/>
                    </a:cubicBezTo>
                    <a:cubicBezTo>
                      <a:pt x="136" y="246"/>
                      <a:pt x="131" y="256"/>
                      <a:pt x="128" y="257"/>
                    </a:cubicBezTo>
                    <a:cubicBezTo>
                      <a:pt x="126" y="257"/>
                      <a:pt x="110" y="253"/>
                      <a:pt x="94" y="248"/>
                    </a:cubicBezTo>
                    <a:cubicBezTo>
                      <a:pt x="77" y="244"/>
                      <a:pt x="60" y="241"/>
                      <a:pt x="58" y="242"/>
                    </a:cubicBezTo>
                    <a:cubicBezTo>
                      <a:pt x="52" y="245"/>
                      <a:pt x="46" y="259"/>
                      <a:pt x="47" y="264"/>
                    </a:cubicBezTo>
                    <a:cubicBezTo>
                      <a:pt x="47" y="266"/>
                      <a:pt x="60" y="279"/>
                      <a:pt x="72" y="290"/>
                    </a:cubicBezTo>
                    <a:cubicBezTo>
                      <a:pt x="85" y="301"/>
                      <a:pt x="98" y="311"/>
                      <a:pt x="99" y="313"/>
                    </a:cubicBezTo>
                    <a:cubicBezTo>
                      <a:pt x="101" y="317"/>
                      <a:pt x="96" y="326"/>
                      <a:pt x="96" y="326"/>
                    </a:cubicBezTo>
                    <a:cubicBezTo>
                      <a:pt x="96" y="326"/>
                      <a:pt x="96" y="326"/>
                      <a:pt x="96" y="326"/>
                    </a:cubicBezTo>
                    <a:cubicBezTo>
                      <a:pt x="95" y="326"/>
                      <a:pt x="93" y="337"/>
                      <a:pt x="90" y="339"/>
                    </a:cubicBezTo>
                    <a:cubicBezTo>
                      <a:pt x="89" y="340"/>
                      <a:pt x="72" y="339"/>
                      <a:pt x="55" y="338"/>
                    </a:cubicBezTo>
                    <a:cubicBezTo>
                      <a:pt x="38" y="338"/>
                      <a:pt x="21" y="339"/>
                      <a:pt x="19" y="341"/>
                    </a:cubicBezTo>
                    <a:cubicBezTo>
                      <a:pt x="14" y="344"/>
                      <a:pt x="11" y="359"/>
                      <a:pt x="13" y="364"/>
                    </a:cubicBezTo>
                    <a:cubicBezTo>
                      <a:pt x="14" y="367"/>
                      <a:pt x="29" y="376"/>
                      <a:pt x="44" y="383"/>
                    </a:cubicBezTo>
                    <a:cubicBezTo>
                      <a:pt x="59" y="391"/>
                      <a:pt x="74" y="398"/>
                      <a:pt x="76" y="400"/>
                    </a:cubicBezTo>
                    <a:cubicBezTo>
                      <a:pt x="78" y="403"/>
                      <a:pt x="75" y="413"/>
                      <a:pt x="75" y="413"/>
                    </a:cubicBezTo>
                    <a:cubicBezTo>
                      <a:pt x="75" y="414"/>
                      <a:pt x="75" y="414"/>
                      <a:pt x="75" y="414"/>
                    </a:cubicBezTo>
                    <a:cubicBezTo>
                      <a:pt x="75" y="414"/>
                      <a:pt x="75" y="424"/>
                      <a:pt x="72" y="427"/>
                    </a:cubicBezTo>
                    <a:cubicBezTo>
                      <a:pt x="71" y="428"/>
                      <a:pt x="55" y="431"/>
                      <a:pt x="38" y="435"/>
                    </a:cubicBezTo>
                    <a:cubicBezTo>
                      <a:pt x="22" y="439"/>
                      <a:pt x="5" y="443"/>
                      <a:pt x="3" y="445"/>
                    </a:cubicBezTo>
                    <a:cubicBezTo>
                      <a:pt x="0" y="450"/>
                      <a:pt x="0" y="465"/>
                      <a:pt x="3" y="470"/>
                    </a:cubicBezTo>
                    <a:cubicBezTo>
                      <a:pt x="5" y="472"/>
                      <a:pt x="21" y="477"/>
                      <a:pt x="38" y="481"/>
                    </a:cubicBezTo>
                    <a:cubicBezTo>
                      <a:pt x="54" y="485"/>
                      <a:pt x="71" y="489"/>
                      <a:pt x="72" y="490"/>
                    </a:cubicBezTo>
                    <a:cubicBezTo>
                      <a:pt x="75" y="492"/>
                      <a:pt x="75" y="503"/>
                      <a:pt x="75" y="503"/>
                    </a:cubicBezTo>
                    <a:cubicBezTo>
                      <a:pt x="75" y="503"/>
                      <a:pt x="75" y="503"/>
                      <a:pt x="75" y="503"/>
                    </a:cubicBezTo>
                    <a:cubicBezTo>
                      <a:pt x="75" y="503"/>
                      <a:pt x="77" y="514"/>
                      <a:pt x="76" y="517"/>
                    </a:cubicBezTo>
                    <a:cubicBezTo>
                      <a:pt x="75" y="519"/>
                      <a:pt x="59" y="525"/>
                      <a:pt x="44" y="533"/>
                    </a:cubicBezTo>
                    <a:cubicBezTo>
                      <a:pt x="29" y="540"/>
                      <a:pt x="14" y="548"/>
                      <a:pt x="13" y="551"/>
                    </a:cubicBezTo>
                    <a:cubicBezTo>
                      <a:pt x="10" y="556"/>
                      <a:pt x="14" y="571"/>
                      <a:pt x="18" y="574"/>
                    </a:cubicBezTo>
                    <a:cubicBezTo>
                      <a:pt x="20" y="576"/>
                      <a:pt x="37" y="577"/>
                      <a:pt x="54" y="578"/>
                    </a:cubicBezTo>
                    <a:cubicBezTo>
                      <a:pt x="71" y="578"/>
                      <a:pt x="88" y="577"/>
                      <a:pt x="90" y="578"/>
                    </a:cubicBezTo>
                    <a:cubicBezTo>
                      <a:pt x="93" y="580"/>
                      <a:pt x="96" y="591"/>
                      <a:pt x="96" y="591"/>
                    </a:cubicBezTo>
                    <a:cubicBezTo>
                      <a:pt x="96" y="591"/>
                      <a:pt x="96" y="591"/>
                      <a:pt x="96" y="591"/>
                    </a:cubicBezTo>
                    <a:cubicBezTo>
                      <a:pt x="96" y="591"/>
                      <a:pt x="100" y="601"/>
                      <a:pt x="99" y="604"/>
                    </a:cubicBezTo>
                    <a:cubicBezTo>
                      <a:pt x="99" y="606"/>
                      <a:pt x="86" y="615"/>
                      <a:pt x="72" y="626"/>
                    </a:cubicBezTo>
                    <a:cubicBezTo>
                      <a:pt x="59" y="637"/>
                      <a:pt x="47" y="649"/>
                      <a:pt x="46" y="651"/>
                    </a:cubicBezTo>
                    <a:cubicBezTo>
                      <a:pt x="45" y="657"/>
                      <a:pt x="52" y="671"/>
                      <a:pt x="57" y="673"/>
                    </a:cubicBezTo>
                    <a:cubicBezTo>
                      <a:pt x="59" y="674"/>
                      <a:pt x="76" y="672"/>
                      <a:pt x="93" y="668"/>
                    </a:cubicBezTo>
                    <a:cubicBezTo>
                      <a:pt x="110" y="664"/>
                      <a:pt x="126" y="660"/>
                      <a:pt x="128" y="660"/>
                    </a:cubicBezTo>
                    <a:cubicBezTo>
                      <a:pt x="131" y="661"/>
                      <a:pt x="136" y="671"/>
                      <a:pt x="136" y="671"/>
                    </a:cubicBezTo>
                    <a:cubicBezTo>
                      <a:pt x="136" y="671"/>
                      <a:pt x="136" y="671"/>
                      <a:pt x="136" y="671"/>
                    </a:cubicBezTo>
                    <a:cubicBezTo>
                      <a:pt x="136" y="671"/>
                      <a:pt x="143" y="680"/>
                      <a:pt x="143" y="683"/>
                    </a:cubicBezTo>
                    <a:cubicBezTo>
                      <a:pt x="143" y="685"/>
                      <a:pt x="132" y="697"/>
                      <a:pt x="122" y="711"/>
                    </a:cubicBezTo>
                    <a:cubicBezTo>
                      <a:pt x="111" y="724"/>
                      <a:pt x="102" y="739"/>
                      <a:pt x="102" y="741"/>
                    </a:cubicBezTo>
                    <a:cubicBezTo>
                      <a:pt x="102" y="747"/>
                      <a:pt x="112" y="759"/>
                      <a:pt x="117" y="760"/>
                    </a:cubicBezTo>
                    <a:cubicBezTo>
                      <a:pt x="120" y="761"/>
                      <a:pt x="136" y="754"/>
                      <a:pt x="151" y="747"/>
                    </a:cubicBezTo>
                    <a:cubicBezTo>
                      <a:pt x="166" y="739"/>
                      <a:pt x="181" y="731"/>
                      <a:pt x="183" y="731"/>
                    </a:cubicBezTo>
                    <a:cubicBezTo>
                      <a:pt x="187" y="731"/>
                      <a:pt x="194" y="740"/>
                      <a:pt x="194" y="740"/>
                    </a:cubicBezTo>
                    <a:cubicBezTo>
                      <a:pt x="194" y="740"/>
                      <a:pt x="194" y="740"/>
                      <a:pt x="194" y="740"/>
                    </a:cubicBezTo>
                    <a:cubicBezTo>
                      <a:pt x="194" y="740"/>
                      <a:pt x="202" y="747"/>
                      <a:pt x="203" y="750"/>
                    </a:cubicBezTo>
                    <a:cubicBezTo>
                      <a:pt x="203" y="751"/>
                      <a:pt x="196" y="766"/>
                      <a:pt x="189" y="782"/>
                    </a:cubicBezTo>
                    <a:cubicBezTo>
                      <a:pt x="182" y="797"/>
                      <a:pt x="176" y="813"/>
                      <a:pt x="177" y="816"/>
                    </a:cubicBezTo>
                    <a:cubicBezTo>
                      <a:pt x="178" y="822"/>
                      <a:pt x="191" y="831"/>
                      <a:pt x="196" y="831"/>
                    </a:cubicBezTo>
                    <a:cubicBezTo>
                      <a:pt x="199" y="831"/>
                      <a:pt x="213" y="821"/>
                      <a:pt x="226" y="810"/>
                    </a:cubicBezTo>
                    <a:cubicBezTo>
                      <a:pt x="239" y="799"/>
                      <a:pt x="252" y="788"/>
                      <a:pt x="254" y="787"/>
                    </a:cubicBezTo>
                    <a:cubicBezTo>
                      <a:pt x="257" y="787"/>
                      <a:pt x="266" y="793"/>
                      <a:pt x="266" y="793"/>
                    </a:cubicBezTo>
                    <a:cubicBezTo>
                      <a:pt x="266" y="793"/>
                      <a:pt x="266" y="793"/>
                      <a:pt x="266" y="793"/>
                    </a:cubicBezTo>
                    <a:cubicBezTo>
                      <a:pt x="266" y="793"/>
                      <a:pt x="276" y="798"/>
                      <a:pt x="277" y="801"/>
                    </a:cubicBezTo>
                    <a:cubicBezTo>
                      <a:pt x="278" y="803"/>
                      <a:pt x="274" y="819"/>
                      <a:pt x="271" y="835"/>
                    </a:cubicBezTo>
                    <a:cubicBezTo>
                      <a:pt x="268" y="852"/>
                      <a:pt x="265" y="869"/>
                      <a:pt x="267" y="872"/>
                    </a:cubicBezTo>
                    <a:cubicBezTo>
                      <a:pt x="269" y="877"/>
                      <a:pt x="284" y="883"/>
                      <a:pt x="289" y="881"/>
                    </a:cubicBezTo>
                    <a:cubicBezTo>
                      <a:pt x="291" y="881"/>
                      <a:pt x="303" y="868"/>
                      <a:pt x="313" y="854"/>
                    </a:cubicBezTo>
                    <a:cubicBezTo>
                      <a:pt x="324" y="841"/>
                      <a:pt x="333" y="827"/>
                      <a:pt x="335" y="826"/>
                    </a:cubicBezTo>
                    <a:cubicBezTo>
                      <a:pt x="338" y="824"/>
                      <a:pt x="348" y="829"/>
                      <a:pt x="348" y="829"/>
                    </a:cubicBezTo>
                    <a:cubicBezTo>
                      <a:pt x="348" y="829"/>
                      <a:pt x="348" y="829"/>
                      <a:pt x="348" y="829"/>
                    </a:cubicBezTo>
                    <a:cubicBezTo>
                      <a:pt x="348" y="829"/>
                      <a:pt x="359" y="831"/>
                      <a:pt x="361" y="834"/>
                    </a:cubicBezTo>
                    <a:cubicBezTo>
                      <a:pt x="362" y="835"/>
                      <a:pt x="362" y="852"/>
                      <a:pt x="363" y="869"/>
                    </a:cubicBezTo>
                    <a:cubicBezTo>
                      <a:pt x="364" y="886"/>
                      <a:pt x="365" y="903"/>
                      <a:pt x="367" y="905"/>
                    </a:cubicBezTo>
                    <a:cubicBezTo>
                      <a:pt x="371" y="909"/>
                      <a:pt x="386" y="912"/>
                      <a:pt x="391" y="909"/>
                    </a:cubicBezTo>
                    <a:cubicBezTo>
                      <a:pt x="393" y="908"/>
                      <a:pt x="401" y="893"/>
                      <a:pt x="408" y="877"/>
                    </a:cubicBezTo>
                    <a:cubicBezTo>
                      <a:pt x="415" y="862"/>
                      <a:pt x="422" y="846"/>
                      <a:pt x="423" y="845"/>
                    </a:cubicBezTo>
                    <a:cubicBezTo>
                      <a:pt x="426" y="842"/>
                      <a:pt x="436" y="844"/>
                      <a:pt x="436" y="844"/>
                    </a:cubicBezTo>
                    <a:cubicBezTo>
                      <a:pt x="437" y="845"/>
                      <a:pt x="437" y="845"/>
                      <a:pt x="437" y="845"/>
                    </a:cubicBezTo>
                    <a:cubicBezTo>
                      <a:pt x="437" y="845"/>
                      <a:pt x="448" y="844"/>
                      <a:pt x="450" y="846"/>
                    </a:cubicBezTo>
                    <a:cubicBezTo>
                      <a:pt x="451" y="847"/>
                      <a:pt x="455" y="864"/>
                      <a:pt x="460" y="880"/>
                    </a:cubicBezTo>
                    <a:cubicBezTo>
                      <a:pt x="465" y="896"/>
                      <a:pt x="470" y="912"/>
                      <a:pt x="473" y="914"/>
                    </a:cubicBezTo>
                    <a:cubicBezTo>
                      <a:pt x="477" y="917"/>
                      <a:pt x="493" y="916"/>
                      <a:pt x="497" y="913"/>
                    </a:cubicBezTo>
                    <a:cubicBezTo>
                      <a:pt x="499" y="911"/>
                      <a:pt x="503" y="894"/>
                      <a:pt x="506" y="878"/>
                    </a:cubicBezTo>
                    <a:cubicBezTo>
                      <a:pt x="510" y="861"/>
                      <a:pt x="512" y="844"/>
                      <a:pt x="513" y="843"/>
                    </a:cubicBezTo>
                    <a:cubicBezTo>
                      <a:pt x="515" y="840"/>
                      <a:pt x="526" y="839"/>
                      <a:pt x="526" y="839"/>
                    </a:cubicBezTo>
                    <a:cubicBezTo>
                      <a:pt x="526" y="839"/>
                      <a:pt x="526" y="839"/>
                      <a:pt x="526" y="839"/>
                    </a:cubicBezTo>
                    <a:cubicBezTo>
                      <a:pt x="526" y="839"/>
                      <a:pt x="537" y="837"/>
                      <a:pt x="540" y="838"/>
                    </a:cubicBezTo>
                    <a:cubicBezTo>
                      <a:pt x="541" y="839"/>
                      <a:pt x="549" y="854"/>
                      <a:pt x="557" y="868"/>
                    </a:cubicBezTo>
                    <a:cubicBezTo>
                      <a:pt x="565" y="883"/>
                      <a:pt x="575" y="898"/>
                      <a:pt x="577" y="899"/>
                    </a:cubicBezTo>
                    <a:cubicBezTo>
                      <a:pt x="583" y="901"/>
                      <a:pt x="597" y="896"/>
                      <a:pt x="601" y="892"/>
                    </a:cubicBezTo>
                    <a:cubicBezTo>
                      <a:pt x="602" y="890"/>
                      <a:pt x="602" y="873"/>
                      <a:pt x="602" y="855"/>
                    </a:cubicBezTo>
                    <a:cubicBezTo>
                      <a:pt x="601" y="838"/>
                      <a:pt x="600" y="822"/>
                      <a:pt x="600" y="820"/>
                    </a:cubicBezTo>
                    <a:cubicBezTo>
                      <a:pt x="602" y="816"/>
                      <a:pt x="612" y="814"/>
                      <a:pt x="612" y="814"/>
                    </a:cubicBezTo>
                    <a:cubicBezTo>
                      <a:pt x="612" y="814"/>
                      <a:pt x="612" y="814"/>
                      <a:pt x="612" y="814"/>
                    </a:cubicBezTo>
                    <a:cubicBezTo>
                      <a:pt x="612" y="814"/>
                      <a:pt x="622" y="808"/>
                      <a:pt x="625" y="809"/>
                    </a:cubicBezTo>
                    <a:cubicBezTo>
                      <a:pt x="627" y="809"/>
                      <a:pt x="638" y="822"/>
                      <a:pt x="649" y="835"/>
                    </a:cubicBezTo>
                    <a:cubicBezTo>
                      <a:pt x="661" y="847"/>
                      <a:pt x="673" y="859"/>
                      <a:pt x="676" y="860"/>
                    </a:cubicBezTo>
                    <a:cubicBezTo>
                      <a:pt x="681" y="860"/>
                      <a:pt x="695" y="852"/>
                      <a:pt x="697" y="847"/>
                    </a:cubicBezTo>
                    <a:cubicBezTo>
                      <a:pt x="698" y="845"/>
                      <a:pt x="694" y="828"/>
                      <a:pt x="689" y="812"/>
                    </a:cubicBezTo>
                    <a:cubicBezTo>
                      <a:pt x="685" y="795"/>
                      <a:pt x="679" y="779"/>
                      <a:pt x="680" y="778"/>
                    </a:cubicBezTo>
                    <a:cubicBezTo>
                      <a:pt x="680" y="774"/>
                      <a:pt x="690" y="769"/>
                      <a:pt x="690" y="769"/>
                    </a:cubicBezTo>
                    <a:cubicBezTo>
                      <a:pt x="690" y="769"/>
                      <a:pt x="690" y="769"/>
                      <a:pt x="690" y="769"/>
                    </a:cubicBezTo>
                    <a:cubicBezTo>
                      <a:pt x="690" y="769"/>
                      <a:pt x="698" y="761"/>
                      <a:pt x="702" y="761"/>
                    </a:cubicBezTo>
                    <a:cubicBezTo>
                      <a:pt x="703" y="761"/>
                      <a:pt x="717" y="771"/>
                      <a:pt x="731" y="781"/>
                    </a:cubicBezTo>
                    <a:cubicBezTo>
                      <a:pt x="745" y="790"/>
                      <a:pt x="759" y="799"/>
                      <a:pt x="762" y="799"/>
                    </a:cubicBezTo>
                    <a:cubicBezTo>
                      <a:pt x="768" y="798"/>
                      <a:pt x="779" y="787"/>
                      <a:pt x="780" y="782"/>
                    </a:cubicBezTo>
                    <a:cubicBezTo>
                      <a:pt x="780" y="780"/>
                      <a:pt x="773" y="764"/>
                      <a:pt x="765" y="749"/>
                    </a:cubicBezTo>
                    <a:cubicBezTo>
                      <a:pt x="756" y="734"/>
                      <a:pt x="748" y="720"/>
                      <a:pt x="747" y="718"/>
                    </a:cubicBezTo>
                    <a:cubicBezTo>
                      <a:pt x="747" y="714"/>
                      <a:pt x="755" y="707"/>
                      <a:pt x="755" y="707"/>
                    </a:cubicBezTo>
                    <a:cubicBezTo>
                      <a:pt x="755" y="707"/>
                      <a:pt x="755" y="707"/>
                      <a:pt x="755" y="707"/>
                    </a:cubicBezTo>
                    <a:cubicBezTo>
                      <a:pt x="755" y="707"/>
                      <a:pt x="762" y="698"/>
                      <a:pt x="765" y="697"/>
                    </a:cubicBezTo>
                    <a:cubicBezTo>
                      <a:pt x="767" y="697"/>
                      <a:pt x="782" y="703"/>
                      <a:pt x="798" y="709"/>
                    </a:cubicBezTo>
                    <a:cubicBezTo>
                      <a:pt x="813" y="715"/>
                      <a:pt x="830" y="721"/>
                      <a:pt x="833" y="720"/>
                    </a:cubicBezTo>
                    <a:cubicBezTo>
                      <a:pt x="838" y="718"/>
                      <a:pt x="846" y="705"/>
                      <a:pt x="846" y="699"/>
                    </a:cubicBezTo>
                    <a:cubicBezTo>
                      <a:pt x="846" y="697"/>
                      <a:pt x="835" y="683"/>
                      <a:pt x="824" y="671"/>
                    </a:cubicBezTo>
                    <a:cubicBezTo>
                      <a:pt x="812" y="658"/>
                      <a:pt x="800" y="646"/>
                      <a:pt x="800" y="645"/>
                    </a:cubicBezTo>
                    <a:cubicBezTo>
                      <a:pt x="799" y="641"/>
                      <a:pt x="805" y="632"/>
                      <a:pt x="805" y="632"/>
                    </a:cubicBezTo>
                    <a:cubicBezTo>
                      <a:pt x="805" y="632"/>
                      <a:pt x="805" y="632"/>
                      <a:pt x="805" y="632"/>
                    </a:cubicBezTo>
                    <a:cubicBezTo>
                      <a:pt x="805" y="632"/>
                      <a:pt x="809" y="622"/>
                      <a:pt x="812" y="620"/>
                    </a:cubicBezTo>
                    <a:cubicBezTo>
                      <a:pt x="813" y="619"/>
                      <a:pt x="830" y="622"/>
                      <a:pt x="846" y="624"/>
                    </a:cubicBezTo>
                    <a:cubicBezTo>
                      <a:pt x="863" y="627"/>
                      <a:pt x="880" y="628"/>
                      <a:pt x="883" y="626"/>
                    </a:cubicBezTo>
                    <a:cubicBezTo>
                      <a:pt x="888" y="624"/>
                      <a:pt x="893" y="609"/>
                      <a:pt x="891" y="604"/>
                    </a:cubicBezTo>
                    <a:cubicBezTo>
                      <a:pt x="891" y="601"/>
                      <a:pt x="877" y="591"/>
                      <a:pt x="863" y="581"/>
                    </a:cubicBezTo>
                    <a:cubicBezTo>
                      <a:pt x="849" y="571"/>
                      <a:pt x="834" y="563"/>
                      <a:pt x="833" y="561"/>
                    </a:cubicBezTo>
                    <a:cubicBezTo>
                      <a:pt x="831" y="558"/>
                      <a:pt x="835" y="548"/>
                      <a:pt x="835" y="548"/>
                    </a:cubicBezTo>
                    <a:cubicBezTo>
                      <a:pt x="835" y="548"/>
                      <a:pt x="835" y="548"/>
                      <a:pt x="835" y="548"/>
                    </a:cubicBezTo>
                    <a:cubicBezTo>
                      <a:pt x="836" y="548"/>
                      <a:pt x="837" y="537"/>
                      <a:pt x="840" y="535"/>
                    </a:cubicBezTo>
                    <a:cubicBezTo>
                      <a:pt x="841" y="533"/>
                      <a:pt x="857" y="533"/>
                      <a:pt x="874" y="531"/>
                    </a:cubicBezTo>
                    <a:cubicBezTo>
                      <a:pt x="891" y="529"/>
                      <a:pt x="908" y="526"/>
                      <a:pt x="910" y="524"/>
                    </a:cubicBezTo>
                    <a:cubicBezTo>
                      <a:pt x="914" y="520"/>
                      <a:pt x="916" y="505"/>
                      <a:pt x="913" y="500"/>
                    </a:cubicBezTo>
                    <a:cubicBezTo>
                      <a:pt x="912" y="498"/>
                      <a:pt x="896" y="491"/>
                      <a:pt x="880" y="4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 rot="16200000">
                <a:off x="4367313" y="2537532"/>
                <a:ext cx="1284863" cy="128565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 flipV="1">
                <a:off x="6097641" y="4255082"/>
                <a:ext cx="2331984" cy="2331983"/>
              </a:xfrm>
              <a:custGeom>
                <a:avLst/>
                <a:gdLst>
                  <a:gd name="T0" fmla="*/ 0 w 972"/>
                  <a:gd name="T1" fmla="*/ 972 h 972"/>
                  <a:gd name="T2" fmla="*/ 0 w 972"/>
                  <a:gd name="T3" fmla="*/ 486 h 972"/>
                  <a:gd name="T4" fmla="*/ 486 w 972"/>
                  <a:gd name="T5" fmla="*/ 0 h 972"/>
                  <a:gd name="T6" fmla="*/ 972 w 972"/>
                  <a:gd name="T7" fmla="*/ 486 h 972"/>
                  <a:gd name="T8" fmla="*/ 486 w 972"/>
                  <a:gd name="T9" fmla="*/ 972 h 972"/>
                  <a:gd name="T10" fmla="*/ 0 w 972"/>
                  <a:gd name="T11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2" h="972">
                    <a:moveTo>
                      <a:pt x="0" y="972"/>
                    </a:moveTo>
                    <a:cubicBezTo>
                      <a:pt x="0" y="486"/>
                      <a:pt x="0" y="486"/>
                      <a:pt x="0" y="486"/>
                    </a:cubicBezTo>
                    <a:cubicBezTo>
                      <a:pt x="0" y="218"/>
                      <a:pt x="218" y="0"/>
                      <a:pt x="486" y="0"/>
                    </a:cubicBezTo>
                    <a:cubicBezTo>
                      <a:pt x="754" y="0"/>
                      <a:pt x="972" y="218"/>
                      <a:pt x="972" y="486"/>
                    </a:cubicBezTo>
                    <a:cubicBezTo>
                      <a:pt x="972" y="754"/>
                      <a:pt x="754" y="972"/>
                      <a:pt x="486" y="972"/>
                    </a:cubicBezTo>
                    <a:lnTo>
                      <a:pt x="0" y="97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 flipV="1">
                <a:off x="6265731" y="4438089"/>
                <a:ext cx="1982939" cy="1985679"/>
              </a:xfrm>
              <a:custGeom>
                <a:avLst/>
                <a:gdLst>
                  <a:gd name="T0" fmla="*/ 846 w 916"/>
                  <a:gd name="T1" fmla="*/ 458 h 917"/>
                  <a:gd name="T2" fmla="*/ 910 w 916"/>
                  <a:gd name="T3" fmla="*/ 394 h 917"/>
                  <a:gd name="T4" fmla="*/ 835 w 916"/>
                  <a:gd name="T5" fmla="*/ 369 h 917"/>
                  <a:gd name="T6" fmla="*/ 884 w 916"/>
                  <a:gd name="T7" fmla="*/ 292 h 917"/>
                  <a:gd name="T8" fmla="*/ 805 w 916"/>
                  <a:gd name="T9" fmla="*/ 285 h 917"/>
                  <a:gd name="T10" fmla="*/ 834 w 916"/>
                  <a:gd name="T11" fmla="*/ 199 h 917"/>
                  <a:gd name="T12" fmla="*/ 755 w 916"/>
                  <a:gd name="T13" fmla="*/ 210 h 917"/>
                  <a:gd name="T14" fmla="*/ 764 w 916"/>
                  <a:gd name="T15" fmla="*/ 119 h 917"/>
                  <a:gd name="T16" fmla="*/ 690 w 916"/>
                  <a:gd name="T17" fmla="*/ 148 h 917"/>
                  <a:gd name="T18" fmla="*/ 677 w 916"/>
                  <a:gd name="T19" fmla="*/ 58 h 917"/>
                  <a:gd name="T20" fmla="*/ 612 w 916"/>
                  <a:gd name="T21" fmla="*/ 103 h 917"/>
                  <a:gd name="T22" fmla="*/ 579 w 916"/>
                  <a:gd name="T23" fmla="*/ 19 h 917"/>
                  <a:gd name="T24" fmla="*/ 526 w 916"/>
                  <a:gd name="T25" fmla="*/ 77 h 917"/>
                  <a:gd name="T26" fmla="*/ 474 w 916"/>
                  <a:gd name="T27" fmla="*/ 3 h 917"/>
                  <a:gd name="T28" fmla="*/ 436 w 916"/>
                  <a:gd name="T29" fmla="*/ 72 h 917"/>
                  <a:gd name="T30" fmla="*/ 369 w 916"/>
                  <a:gd name="T31" fmla="*/ 12 h 917"/>
                  <a:gd name="T32" fmla="*/ 348 w 916"/>
                  <a:gd name="T33" fmla="*/ 88 h 917"/>
                  <a:gd name="T34" fmla="*/ 268 w 916"/>
                  <a:gd name="T35" fmla="*/ 44 h 917"/>
                  <a:gd name="T36" fmla="*/ 266 w 916"/>
                  <a:gd name="T37" fmla="*/ 123 h 917"/>
                  <a:gd name="T38" fmla="*/ 178 w 916"/>
                  <a:gd name="T39" fmla="*/ 100 h 917"/>
                  <a:gd name="T40" fmla="*/ 194 w 916"/>
                  <a:gd name="T41" fmla="*/ 177 h 917"/>
                  <a:gd name="T42" fmla="*/ 103 w 916"/>
                  <a:gd name="T43" fmla="*/ 174 h 917"/>
                  <a:gd name="T44" fmla="*/ 136 w 916"/>
                  <a:gd name="T45" fmla="*/ 246 h 917"/>
                  <a:gd name="T46" fmla="*/ 47 w 916"/>
                  <a:gd name="T47" fmla="*/ 264 h 917"/>
                  <a:gd name="T48" fmla="*/ 96 w 916"/>
                  <a:gd name="T49" fmla="*/ 326 h 917"/>
                  <a:gd name="T50" fmla="*/ 13 w 916"/>
                  <a:gd name="T51" fmla="*/ 364 h 917"/>
                  <a:gd name="T52" fmla="*/ 75 w 916"/>
                  <a:gd name="T53" fmla="*/ 414 h 917"/>
                  <a:gd name="T54" fmla="*/ 3 w 916"/>
                  <a:gd name="T55" fmla="*/ 470 h 917"/>
                  <a:gd name="T56" fmla="*/ 75 w 916"/>
                  <a:gd name="T57" fmla="*/ 503 h 917"/>
                  <a:gd name="T58" fmla="*/ 18 w 916"/>
                  <a:gd name="T59" fmla="*/ 574 h 917"/>
                  <a:gd name="T60" fmla="*/ 96 w 916"/>
                  <a:gd name="T61" fmla="*/ 591 h 917"/>
                  <a:gd name="T62" fmla="*/ 57 w 916"/>
                  <a:gd name="T63" fmla="*/ 673 h 917"/>
                  <a:gd name="T64" fmla="*/ 136 w 916"/>
                  <a:gd name="T65" fmla="*/ 671 h 917"/>
                  <a:gd name="T66" fmla="*/ 117 w 916"/>
                  <a:gd name="T67" fmla="*/ 760 h 917"/>
                  <a:gd name="T68" fmla="*/ 194 w 916"/>
                  <a:gd name="T69" fmla="*/ 740 h 917"/>
                  <a:gd name="T70" fmla="*/ 196 w 916"/>
                  <a:gd name="T71" fmla="*/ 831 h 917"/>
                  <a:gd name="T72" fmla="*/ 266 w 916"/>
                  <a:gd name="T73" fmla="*/ 793 h 917"/>
                  <a:gd name="T74" fmla="*/ 289 w 916"/>
                  <a:gd name="T75" fmla="*/ 881 h 917"/>
                  <a:gd name="T76" fmla="*/ 348 w 916"/>
                  <a:gd name="T77" fmla="*/ 829 h 917"/>
                  <a:gd name="T78" fmla="*/ 391 w 916"/>
                  <a:gd name="T79" fmla="*/ 909 h 917"/>
                  <a:gd name="T80" fmla="*/ 437 w 916"/>
                  <a:gd name="T81" fmla="*/ 845 h 917"/>
                  <a:gd name="T82" fmla="*/ 497 w 916"/>
                  <a:gd name="T83" fmla="*/ 913 h 917"/>
                  <a:gd name="T84" fmla="*/ 526 w 916"/>
                  <a:gd name="T85" fmla="*/ 839 h 917"/>
                  <a:gd name="T86" fmla="*/ 601 w 916"/>
                  <a:gd name="T87" fmla="*/ 892 h 917"/>
                  <a:gd name="T88" fmla="*/ 612 w 916"/>
                  <a:gd name="T89" fmla="*/ 814 h 917"/>
                  <a:gd name="T90" fmla="*/ 697 w 916"/>
                  <a:gd name="T91" fmla="*/ 847 h 917"/>
                  <a:gd name="T92" fmla="*/ 690 w 916"/>
                  <a:gd name="T93" fmla="*/ 769 h 917"/>
                  <a:gd name="T94" fmla="*/ 780 w 916"/>
                  <a:gd name="T95" fmla="*/ 782 h 917"/>
                  <a:gd name="T96" fmla="*/ 755 w 916"/>
                  <a:gd name="T97" fmla="*/ 707 h 917"/>
                  <a:gd name="T98" fmla="*/ 846 w 916"/>
                  <a:gd name="T99" fmla="*/ 699 h 917"/>
                  <a:gd name="T100" fmla="*/ 805 w 916"/>
                  <a:gd name="T101" fmla="*/ 632 h 917"/>
                  <a:gd name="T102" fmla="*/ 891 w 916"/>
                  <a:gd name="T103" fmla="*/ 604 h 917"/>
                  <a:gd name="T104" fmla="*/ 835 w 916"/>
                  <a:gd name="T105" fmla="*/ 548 h 917"/>
                  <a:gd name="T106" fmla="*/ 913 w 916"/>
                  <a:gd name="T107" fmla="*/ 500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16" h="917">
                    <a:moveTo>
                      <a:pt x="880" y="485"/>
                    </a:moveTo>
                    <a:cubicBezTo>
                      <a:pt x="864" y="479"/>
                      <a:pt x="848" y="473"/>
                      <a:pt x="847" y="472"/>
                    </a:cubicBezTo>
                    <a:cubicBezTo>
                      <a:pt x="844" y="469"/>
                      <a:pt x="846" y="459"/>
                      <a:pt x="846" y="459"/>
                    </a:cubicBezTo>
                    <a:cubicBezTo>
                      <a:pt x="846" y="458"/>
                      <a:pt x="846" y="458"/>
                      <a:pt x="846" y="458"/>
                    </a:cubicBezTo>
                    <a:cubicBezTo>
                      <a:pt x="846" y="458"/>
                      <a:pt x="845" y="447"/>
                      <a:pt x="847" y="445"/>
                    </a:cubicBezTo>
                    <a:cubicBezTo>
                      <a:pt x="848" y="443"/>
                      <a:pt x="864" y="439"/>
                      <a:pt x="880" y="433"/>
                    </a:cubicBezTo>
                    <a:cubicBezTo>
                      <a:pt x="896" y="427"/>
                      <a:pt x="912" y="421"/>
                      <a:pt x="913" y="418"/>
                    </a:cubicBezTo>
                    <a:cubicBezTo>
                      <a:pt x="916" y="414"/>
                      <a:pt x="914" y="398"/>
                      <a:pt x="910" y="394"/>
                    </a:cubicBezTo>
                    <a:cubicBezTo>
                      <a:pt x="909" y="392"/>
                      <a:pt x="892" y="389"/>
                      <a:pt x="875" y="387"/>
                    </a:cubicBezTo>
                    <a:cubicBezTo>
                      <a:pt x="858" y="385"/>
                      <a:pt x="841" y="383"/>
                      <a:pt x="840" y="382"/>
                    </a:cubicBezTo>
                    <a:cubicBezTo>
                      <a:pt x="836" y="380"/>
                      <a:pt x="835" y="369"/>
                      <a:pt x="835" y="369"/>
                    </a:cubicBezTo>
                    <a:cubicBezTo>
                      <a:pt x="835" y="369"/>
                      <a:pt x="835" y="369"/>
                      <a:pt x="835" y="369"/>
                    </a:cubicBezTo>
                    <a:cubicBezTo>
                      <a:pt x="835" y="369"/>
                      <a:pt x="832" y="359"/>
                      <a:pt x="833" y="356"/>
                    </a:cubicBezTo>
                    <a:cubicBezTo>
                      <a:pt x="834" y="354"/>
                      <a:pt x="848" y="346"/>
                      <a:pt x="863" y="337"/>
                    </a:cubicBezTo>
                    <a:cubicBezTo>
                      <a:pt x="877" y="328"/>
                      <a:pt x="891" y="317"/>
                      <a:pt x="892" y="315"/>
                    </a:cubicBezTo>
                    <a:cubicBezTo>
                      <a:pt x="894" y="309"/>
                      <a:pt x="888" y="295"/>
                      <a:pt x="884" y="292"/>
                    </a:cubicBezTo>
                    <a:cubicBezTo>
                      <a:pt x="881" y="290"/>
                      <a:pt x="864" y="291"/>
                      <a:pt x="847" y="293"/>
                    </a:cubicBezTo>
                    <a:cubicBezTo>
                      <a:pt x="830" y="295"/>
                      <a:pt x="814" y="297"/>
                      <a:pt x="812" y="296"/>
                    </a:cubicBezTo>
                    <a:cubicBezTo>
                      <a:pt x="808" y="295"/>
                      <a:pt x="805" y="285"/>
                      <a:pt x="805" y="285"/>
                    </a:cubicBezTo>
                    <a:cubicBezTo>
                      <a:pt x="805" y="285"/>
                      <a:pt x="805" y="285"/>
                      <a:pt x="805" y="285"/>
                    </a:cubicBezTo>
                    <a:cubicBezTo>
                      <a:pt x="805" y="285"/>
                      <a:pt x="799" y="275"/>
                      <a:pt x="799" y="272"/>
                    </a:cubicBezTo>
                    <a:cubicBezTo>
                      <a:pt x="800" y="271"/>
                      <a:pt x="812" y="259"/>
                      <a:pt x="824" y="247"/>
                    </a:cubicBezTo>
                    <a:cubicBezTo>
                      <a:pt x="835" y="235"/>
                      <a:pt x="847" y="222"/>
                      <a:pt x="847" y="219"/>
                    </a:cubicBezTo>
                    <a:cubicBezTo>
                      <a:pt x="847" y="213"/>
                      <a:pt x="839" y="200"/>
                      <a:pt x="834" y="199"/>
                    </a:cubicBezTo>
                    <a:cubicBezTo>
                      <a:pt x="831" y="198"/>
                      <a:pt x="815" y="202"/>
                      <a:pt x="798" y="208"/>
                    </a:cubicBezTo>
                    <a:cubicBezTo>
                      <a:pt x="782" y="213"/>
                      <a:pt x="767" y="220"/>
                      <a:pt x="765" y="220"/>
                    </a:cubicBezTo>
                    <a:cubicBezTo>
                      <a:pt x="761" y="219"/>
                      <a:pt x="755" y="210"/>
                      <a:pt x="755" y="210"/>
                    </a:cubicBezTo>
                    <a:cubicBezTo>
                      <a:pt x="755" y="210"/>
                      <a:pt x="755" y="210"/>
                      <a:pt x="755" y="210"/>
                    </a:cubicBezTo>
                    <a:cubicBezTo>
                      <a:pt x="755" y="210"/>
                      <a:pt x="748" y="202"/>
                      <a:pt x="747" y="199"/>
                    </a:cubicBezTo>
                    <a:cubicBezTo>
                      <a:pt x="747" y="197"/>
                      <a:pt x="756" y="183"/>
                      <a:pt x="765" y="169"/>
                    </a:cubicBezTo>
                    <a:cubicBezTo>
                      <a:pt x="774" y="154"/>
                      <a:pt x="782" y="139"/>
                      <a:pt x="781" y="136"/>
                    </a:cubicBezTo>
                    <a:cubicBezTo>
                      <a:pt x="780" y="130"/>
                      <a:pt x="769" y="120"/>
                      <a:pt x="764" y="119"/>
                    </a:cubicBezTo>
                    <a:cubicBezTo>
                      <a:pt x="761" y="119"/>
                      <a:pt x="746" y="127"/>
                      <a:pt x="732" y="136"/>
                    </a:cubicBezTo>
                    <a:cubicBezTo>
                      <a:pt x="717" y="145"/>
                      <a:pt x="703" y="155"/>
                      <a:pt x="701" y="155"/>
                    </a:cubicBezTo>
                    <a:cubicBezTo>
                      <a:pt x="698" y="156"/>
                      <a:pt x="690" y="148"/>
                      <a:pt x="690" y="148"/>
                    </a:cubicBezTo>
                    <a:cubicBezTo>
                      <a:pt x="690" y="148"/>
                      <a:pt x="690" y="148"/>
                      <a:pt x="690" y="148"/>
                    </a:cubicBezTo>
                    <a:cubicBezTo>
                      <a:pt x="690" y="148"/>
                      <a:pt x="681" y="142"/>
                      <a:pt x="680" y="139"/>
                    </a:cubicBezTo>
                    <a:cubicBezTo>
                      <a:pt x="679" y="138"/>
                      <a:pt x="685" y="122"/>
                      <a:pt x="690" y="106"/>
                    </a:cubicBezTo>
                    <a:cubicBezTo>
                      <a:pt x="695" y="90"/>
                      <a:pt x="699" y="73"/>
                      <a:pt x="698" y="70"/>
                    </a:cubicBezTo>
                    <a:cubicBezTo>
                      <a:pt x="696" y="65"/>
                      <a:pt x="683" y="58"/>
                      <a:pt x="677" y="58"/>
                    </a:cubicBezTo>
                    <a:cubicBezTo>
                      <a:pt x="675" y="58"/>
                      <a:pt x="662" y="70"/>
                      <a:pt x="650" y="82"/>
                    </a:cubicBezTo>
                    <a:cubicBezTo>
                      <a:pt x="638" y="94"/>
                      <a:pt x="627" y="107"/>
                      <a:pt x="625" y="108"/>
                    </a:cubicBezTo>
                    <a:cubicBezTo>
                      <a:pt x="622" y="109"/>
                      <a:pt x="612" y="103"/>
                      <a:pt x="612" y="103"/>
                    </a:cubicBezTo>
                    <a:cubicBezTo>
                      <a:pt x="612" y="103"/>
                      <a:pt x="612" y="103"/>
                      <a:pt x="612" y="103"/>
                    </a:cubicBezTo>
                    <a:cubicBezTo>
                      <a:pt x="612" y="103"/>
                      <a:pt x="602" y="100"/>
                      <a:pt x="600" y="97"/>
                    </a:cubicBezTo>
                    <a:cubicBezTo>
                      <a:pt x="599" y="95"/>
                      <a:pt x="601" y="79"/>
                      <a:pt x="602" y="62"/>
                    </a:cubicBezTo>
                    <a:cubicBezTo>
                      <a:pt x="604" y="45"/>
                      <a:pt x="604" y="28"/>
                      <a:pt x="602" y="26"/>
                    </a:cubicBezTo>
                    <a:cubicBezTo>
                      <a:pt x="599" y="21"/>
                      <a:pt x="584" y="17"/>
                      <a:pt x="579" y="19"/>
                    </a:cubicBezTo>
                    <a:cubicBezTo>
                      <a:pt x="577" y="19"/>
                      <a:pt x="567" y="34"/>
                      <a:pt x="558" y="48"/>
                    </a:cubicBezTo>
                    <a:cubicBezTo>
                      <a:pt x="549" y="63"/>
                      <a:pt x="541" y="78"/>
                      <a:pt x="540" y="79"/>
                    </a:cubicBezTo>
                    <a:cubicBezTo>
                      <a:pt x="537" y="81"/>
                      <a:pt x="526" y="78"/>
                      <a:pt x="526" y="78"/>
                    </a:cubicBezTo>
                    <a:cubicBezTo>
                      <a:pt x="526" y="77"/>
                      <a:pt x="526" y="77"/>
                      <a:pt x="526" y="77"/>
                    </a:cubicBezTo>
                    <a:cubicBezTo>
                      <a:pt x="526" y="77"/>
                      <a:pt x="515" y="77"/>
                      <a:pt x="513" y="74"/>
                    </a:cubicBezTo>
                    <a:cubicBezTo>
                      <a:pt x="512" y="73"/>
                      <a:pt x="510" y="56"/>
                      <a:pt x="507" y="40"/>
                    </a:cubicBezTo>
                    <a:cubicBezTo>
                      <a:pt x="504" y="23"/>
                      <a:pt x="501" y="6"/>
                      <a:pt x="499" y="4"/>
                    </a:cubicBezTo>
                    <a:cubicBezTo>
                      <a:pt x="494" y="0"/>
                      <a:pt x="479" y="0"/>
                      <a:pt x="474" y="3"/>
                    </a:cubicBezTo>
                    <a:cubicBezTo>
                      <a:pt x="472" y="4"/>
                      <a:pt x="466" y="20"/>
                      <a:pt x="461" y="37"/>
                    </a:cubicBezTo>
                    <a:cubicBezTo>
                      <a:pt x="456" y="53"/>
                      <a:pt x="451" y="69"/>
                      <a:pt x="450" y="71"/>
                    </a:cubicBezTo>
                    <a:cubicBezTo>
                      <a:pt x="447" y="73"/>
                      <a:pt x="437" y="72"/>
                      <a:pt x="437" y="72"/>
                    </a:cubicBezTo>
                    <a:cubicBezTo>
                      <a:pt x="436" y="72"/>
                      <a:pt x="436" y="72"/>
                      <a:pt x="436" y="72"/>
                    </a:cubicBezTo>
                    <a:cubicBezTo>
                      <a:pt x="436" y="72"/>
                      <a:pt x="426" y="74"/>
                      <a:pt x="423" y="72"/>
                    </a:cubicBezTo>
                    <a:cubicBezTo>
                      <a:pt x="421" y="71"/>
                      <a:pt x="416" y="56"/>
                      <a:pt x="409" y="40"/>
                    </a:cubicBezTo>
                    <a:cubicBezTo>
                      <a:pt x="403" y="24"/>
                      <a:pt x="395" y="9"/>
                      <a:pt x="393" y="7"/>
                    </a:cubicBezTo>
                    <a:cubicBezTo>
                      <a:pt x="388" y="5"/>
                      <a:pt x="373" y="8"/>
                      <a:pt x="369" y="12"/>
                    </a:cubicBezTo>
                    <a:cubicBezTo>
                      <a:pt x="367" y="13"/>
                      <a:pt x="365" y="31"/>
                      <a:pt x="363" y="47"/>
                    </a:cubicBezTo>
                    <a:cubicBezTo>
                      <a:pt x="362" y="65"/>
                      <a:pt x="362" y="81"/>
                      <a:pt x="361" y="83"/>
                    </a:cubicBezTo>
                    <a:cubicBezTo>
                      <a:pt x="359" y="86"/>
                      <a:pt x="348" y="88"/>
                      <a:pt x="348" y="88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48" y="88"/>
                      <a:pt x="338" y="92"/>
                      <a:pt x="335" y="91"/>
                    </a:cubicBezTo>
                    <a:cubicBezTo>
                      <a:pt x="333" y="90"/>
                      <a:pt x="324" y="76"/>
                      <a:pt x="314" y="63"/>
                    </a:cubicBezTo>
                    <a:cubicBezTo>
                      <a:pt x="304" y="49"/>
                      <a:pt x="293" y="35"/>
                      <a:pt x="290" y="35"/>
                    </a:cubicBezTo>
                    <a:cubicBezTo>
                      <a:pt x="285" y="33"/>
                      <a:pt x="271" y="40"/>
                      <a:pt x="268" y="44"/>
                    </a:cubicBezTo>
                    <a:cubicBezTo>
                      <a:pt x="267" y="47"/>
                      <a:pt x="269" y="64"/>
                      <a:pt x="271" y="81"/>
                    </a:cubicBezTo>
                    <a:cubicBezTo>
                      <a:pt x="274" y="97"/>
                      <a:pt x="277" y="114"/>
                      <a:pt x="277" y="116"/>
                    </a:cubicBezTo>
                    <a:cubicBezTo>
                      <a:pt x="276" y="119"/>
                      <a:pt x="266" y="123"/>
                      <a:pt x="266" y="123"/>
                    </a:cubicBezTo>
                    <a:cubicBezTo>
                      <a:pt x="266" y="123"/>
                      <a:pt x="266" y="123"/>
                      <a:pt x="266" y="123"/>
                    </a:cubicBezTo>
                    <a:cubicBezTo>
                      <a:pt x="266" y="123"/>
                      <a:pt x="257" y="130"/>
                      <a:pt x="253" y="129"/>
                    </a:cubicBezTo>
                    <a:cubicBezTo>
                      <a:pt x="252" y="129"/>
                      <a:pt x="240" y="118"/>
                      <a:pt x="227" y="107"/>
                    </a:cubicBezTo>
                    <a:cubicBezTo>
                      <a:pt x="214" y="96"/>
                      <a:pt x="200" y="85"/>
                      <a:pt x="197" y="85"/>
                    </a:cubicBezTo>
                    <a:cubicBezTo>
                      <a:pt x="192" y="85"/>
                      <a:pt x="179" y="95"/>
                      <a:pt x="178" y="100"/>
                    </a:cubicBezTo>
                    <a:cubicBezTo>
                      <a:pt x="177" y="102"/>
                      <a:pt x="183" y="118"/>
                      <a:pt x="189" y="134"/>
                    </a:cubicBezTo>
                    <a:cubicBezTo>
                      <a:pt x="196" y="150"/>
                      <a:pt x="203" y="165"/>
                      <a:pt x="203" y="167"/>
                    </a:cubicBezTo>
                    <a:cubicBezTo>
                      <a:pt x="203" y="171"/>
                      <a:pt x="194" y="177"/>
                      <a:pt x="194" y="177"/>
                    </a:cubicBezTo>
                    <a:cubicBezTo>
                      <a:pt x="194" y="177"/>
                      <a:pt x="194" y="177"/>
                      <a:pt x="194" y="177"/>
                    </a:cubicBezTo>
                    <a:cubicBezTo>
                      <a:pt x="194" y="177"/>
                      <a:pt x="186" y="185"/>
                      <a:pt x="183" y="186"/>
                    </a:cubicBezTo>
                    <a:cubicBezTo>
                      <a:pt x="181" y="186"/>
                      <a:pt x="167" y="178"/>
                      <a:pt x="152" y="170"/>
                    </a:cubicBezTo>
                    <a:cubicBezTo>
                      <a:pt x="137" y="162"/>
                      <a:pt x="121" y="155"/>
                      <a:pt x="118" y="156"/>
                    </a:cubicBezTo>
                    <a:cubicBezTo>
                      <a:pt x="113" y="157"/>
                      <a:pt x="103" y="169"/>
                      <a:pt x="103" y="174"/>
                    </a:cubicBezTo>
                    <a:cubicBezTo>
                      <a:pt x="103" y="177"/>
                      <a:pt x="112" y="191"/>
                      <a:pt x="122" y="205"/>
                    </a:cubicBezTo>
                    <a:cubicBezTo>
                      <a:pt x="132" y="219"/>
                      <a:pt x="142" y="232"/>
                      <a:pt x="143" y="234"/>
                    </a:cubicBezTo>
                    <a:cubicBezTo>
                      <a:pt x="143" y="238"/>
                      <a:pt x="136" y="246"/>
                      <a:pt x="136" y="246"/>
                    </a:cubicBezTo>
                    <a:cubicBezTo>
                      <a:pt x="136" y="246"/>
                      <a:pt x="136" y="246"/>
                      <a:pt x="136" y="246"/>
                    </a:cubicBezTo>
                    <a:cubicBezTo>
                      <a:pt x="136" y="246"/>
                      <a:pt x="131" y="256"/>
                      <a:pt x="128" y="257"/>
                    </a:cubicBezTo>
                    <a:cubicBezTo>
                      <a:pt x="126" y="257"/>
                      <a:pt x="110" y="253"/>
                      <a:pt x="94" y="248"/>
                    </a:cubicBezTo>
                    <a:cubicBezTo>
                      <a:pt x="77" y="244"/>
                      <a:pt x="60" y="241"/>
                      <a:pt x="58" y="242"/>
                    </a:cubicBezTo>
                    <a:cubicBezTo>
                      <a:pt x="52" y="245"/>
                      <a:pt x="46" y="259"/>
                      <a:pt x="47" y="264"/>
                    </a:cubicBezTo>
                    <a:cubicBezTo>
                      <a:pt x="47" y="266"/>
                      <a:pt x="60" y="279"/>
                      <a:pt x="72" y="290"/>
                    </a:cubicBezTo>
                    <a:cubicBezTo>
                      <a:pt x="85" y="301"/>
                      <a:pt x="98" y="311"/>
                      <a:pt x="99" y="313"/>
                    </a:cubicBezTo>
                    <a:cubicBezTo>
                      <a:pt x="101" y="317"/>
                      <a:pt x="96" y="326"/>
                      <a:pt x="96" y="326"/>
                    </a:cubicBezTo>
                    <a:cubicBezTo>
                      <a:pt x="96" y="326"/>
                      <a:pt x="96" y="326"/>
                      <a:pt x="96" y="326"/>
                    </a:cubicBezTo>
                    <a:cubicBezTo>
                      <a:pt x="95" y="326"/>
                      <a:pt x="93" y="337"/>
                      <a:pt x="90" y="339"/>
                    </a:cubicBezTo>
                    <a:cubicBezTo>
                      <a:pt x="89" y="340"/>
                      <a:pt x="72" y="339"/>
                      <a:pt x="55" y="338"/>
                    </a:cubicBezTo>
                    <a:cubicBezTo>
                      <a:pt x="38" y="338"/>
                      <a:pt x="21" y="339"/>
                      <a:pt x="19" y="341"/>
                    </a:cubicBezTo>
                    <a:cubicBezTo>
                      <a:pt x="14" y="344"/>
                      <a:pt x="11" y="359"/>
                      <a:pt x="13" y="364"/>
                    </a:cubicBezTo>
                    <a:cubicBezTo>
                      <a:pt x="14" y="367"/>
                      <a:pt x="29" y="376"/>
                      <a:pt x="44" y="383"/>
                    </a:cubicBezTo>
                    <a:cubicBezTo>
                      <a:pt x="59" y="391"/>
                      <a:pt x="74" y="398"/>
                      <a:pt x="76" y="400"/>
                    </a:cubicBezTo>
                    <a:cubicBezTo>
                      <a:pt x="78" y="403"/>
                      <a:pt x="75" y="413"/>
                      <a:pt x="75" y="413"/>
                    </a:cubicBezTo>
                    <a:cubicBezTo>
                      <a:pt x="75" y="414"/>
                      <a:pt x="75" y="414"/>
                      <a:pt x="75" y="414"/>
                    </a:cubicBezTo>
                    <a:cubicBezTo>
                      <a:pt x="75" y="414"/>
                      <a:pt x="75" y="424"/>
                      <a:pt x="72" y="427"/>
                    </a:cubicBezTo>
                    <a:cubicBezTo>
                      <a:pt x="71" y="428"/>
                      <a:pt x="55" y="431"/>
                      <a:pt x="38" y="435"/>
                    </a:cubicBezTo>
                    <a:cubicBezTo>
                      <a:pt x="22" y="439"/>
                      <a:pt x="5" y="443"/>
                      <a:pt x="3" y="445"/>
                    </a:cubicBezTo>
                    <a:cubicBezTo>
                      <a:pt x="0" y="450"/>
                      <a:pt x="0" y="465"/>
                      <a:pt x="3" y="470"/>
                    </a:cubicBezTo>
                    <a:cubicBezTo>
                      <a:pt x="5" y="472"/>
                      <a:pt x="21" y="477"/>
                      <a:pt x="38" y="481"/>
                    </a:cubicBezTo>
                    <a:cubicBezTo>
                      <a:pt x="54" y="485"/>
                      <a:pt x="71" y="489"/>
                      <a:pt x="72" y="490"/>
                    </a:cubicBezTo>
                    <a:cubicBezTo>
                      <a:pt x="75" y="492"/>
                      <a:pt x="75" y="503"/>
                      <a:pt x="75" y="503"/>
                    </a:cubicBezTo>
                    <a:cubicBezTo>
                      <a:pt x="75" y="503"/>
                      <a:pt x="75" y="503"/>
                      <a:pt x="75" y="503"/>
                    </a:cubicBezTo>
                    <a:cubicBezTo>
                      <a:pt x="75" y="503"/>
                      <a:pt x="77" y="514"/>
                      <a:pt x="76" y="517"/>
                    </a:cubicBezTo>
                    <a:cubicBezTo>
                      <a:pt x="75" y="519"/>
                      <a:pt x="59" y="525"/>
                      <a:pt x="44" y="533"/>
                    </a:cubicBezTo>
                    <a:cubicBezTo>
                      <a:pt x="29" y="540"/>
                      <a:pt x="14" y="548"/>
                      <a:pt x="13" y="551"/>
                    </a:cubicBezTo>
                    <a:cubicBezTo>
                      <a:pt x="10" y="556"/>
                      <a:pt x="14" y="571"/>
                      <a:pt x="18" y="574"/>
                    </a:cubicBezTo>
                    <a:cubicBezTo>
                      <a:pt x="20" y="576"/>
                      <a:pt x="37" y="577"/>
                      <a:pt x="54" y="578"/>
                    </a:cubicBezTo>
                    <a:cubicBezTo>
                      <a:pt x="71" y="578"/>
                      <a:pt x="88" y="577"/>
                      <a:pt x="90" y="578"/>
                    </a:cubicBezTo>
                    <a:cubicBezTo>
                      <a:pt x="93" y="580"/>
                      <a:pt x="96" y="591"/>
                      <a:pt x="96" y="591"/>
                    </a:cubicBezTo>
                    <a:cubicBezTo>
                      <a:pt x="96" y="591"/>
                      <a:pt x="96" y="591"/>
                      <a:pt x="96" y="591"/>
                    </a:cubicBezTo>
                    <a:cubicBezTo>
                      <a:pt x="96" y="591"/>
                      <a:pt x="100" y="601"/>
                      <a:pt x="99" y="604"/>
                    </a:cubicBezTo>
                    <a:cubicBezTo>
                      <a:pt x="99" y="606"/>
                      <a:pt x="86" y="615"/>
                      <a:pt x="72" y="626"/>
                    </a:cubicBezTo>
                    <a:cubicBezTo>
                      <a:pt x="59" y="637"/>
                      <a:pt x="47" y="649"/>
                      <a:pt x="46" y="651"/>
                    </a:cubicBezTo>
                    <a:cubicBezTo>
                      <a:pt x="45" y="657"/>
                      <a:pt x="52" y="671"/>
                      <a:pt x="57" y="673"/>
                    </a:cubicBezTo>
                    <a:cubicBezTo>
                      <a:pt x="59" y="674"/>
                      <a:pt x="76" y="672"/>
                      <a:pt x="93" y="668"/>
                    </a:cubicBezTo>
                    <a:cubicBezTo>
                      <a:pt x="110" y="664"/>
                      <a:pt x="126" y="660"/>
                      <a:pt x="128" y="660"/>
                    </a:cubicBezTo>
                    <a:cubicBezTo>
                      <a:pt x="131" y="661"/>
                      <a:pt x="136" y="671"/>
                      <a:pt x="136" y="671"/>
                    </a:cubicBezTo>
                    <a:cubicBezTo>
                      <a:pt x="136" y="671"/>
                      <a:pt x="136" y="671"/>
                      <a:pt x="136" y="671"/>
                    </a:cubicBezTo>
                    <a:cubicBezTo>
                      <a:pt x="136" y="671"/>
                      <a:pt x="143" y="680"/>
                      <a:pt x="143" y="683"/>
                    </a:cubicBezTo>
                    <a:cubicBezTo>
                      <a:pt x="143" y="685"/>
                      <a:pt x="132" y="697"/>
                      <a:pt x="122" y="711"/>
                    </a:cubicBezTo>
                    <a:cubicBezTo>
                      <a:pt x="111" y="724"/>
                      <a:pt x="102" y="739"/>
                      <a:pt x="102" y="741"/>
                    </a:cubicBezTo>
                    <a:cubicBezTo>
                      <a:pt x="102" y="747"/>
                      <a:pt x="112" y="759"/>
                      <a:pt x="117" y="760"/>
                    </a:cubicBezTo>
                    <a:cubicBezTo>
                      <a:pt x="120" y="761"/>
                      <a:pt x="136" y="754"/>
                      <a:pt x="151" y="747"/>
                    </a:cubicBezTo>
                    <a:cubicBezTo>
                      <a:pt x="166" y="739"/>
                      <a:pt x="181" y="731"/>
                      <a:pt x="183" y="731"/>
                    </a:cubicBezTo>
                    <a:cubicBezTo>
                      <a:pt x="187" y="731"/>
                      <a:pt x="194" y="740"/>
                      <a:pt x="194" y="740"/>
                    </a:cubicBezTo>
                    <a:cubicBezTo>
                      <a:pt x="194" y="740"/>
                      <a:pt x="194" y="740"/>
                      <a:pt x="194" y="740"/>
                    </a:cubicBezTo>
                    <a:cubicBezTo>
                      <a:pt x="194" y="740"/>
                      <a:pt x="202" y="747"/>
                      <a:pt x="203" y="750"/>
                    </a:cubicBezTo>
                    <a:cubicBezTo>
                      <a:pt x="203" y="751"/>
                      <a:pt x="196" y="766"/>
                      <a:pt x="189" y="782"/>
                    </a:cubicBezTo>
                    <a:cubicBezTo>
                      <a:pt x="182" y="797"/>
                      <a:pt x="176" y="813"/>
                      <a:pt x="177" y="816"/>
                    </a:cubicBezTo>
                    <a:cubicBezTo>
                      <a:pt x="178" y="822"/>
                      <a:pt x="191" y="831"/>
                      <a:pt x="196" y="831"/>
                    </a:cubicBezTo>
                    <a:cubicBezTo>
                      <a:pt x="199" y="831"/>
                      <a:pt x="213" y="821"/>
                      <a:pt x="226" y="810"/>
                    </a:cubicBezTo>
                    <a:cubicBezTo>
                      <a:pt x="239" y="799"/>
                      <a:pt x="252" y="788"/>
                      <a:pt x="254" y="787"/>
                    </a:cubicBezTo>
                    <a:cubicBezTo>
                      <a:pt x="257" y="787"/>
                      <a:pt x="266" y="793"/>
                      <a:pt x="266" y="793"/>
                    </a:cubicBezTo>
                    <a:cubicBezTo>
                      <a:pt x="266" y="793"/>
                      <a:pt x="266" y="793"/>
                      <a:pt x="266" y="793"/>
                    </a:cubicBezTo>
                    <a:cubicBezTo>
                      <a:pt x="266" y="793"/>
                      <a:pt x="276" y="798"/>
                      <a:pt x="277" y="801"/>
                    </a:cubicBezTo>
                    <a:cubicBezTo>
                      <a:pt x="278" y="803"/>
                      <a:pt x="274" y="819"/>
                      <a:pt x="271" y="835"/>
                    </a:cubicBezTo>
                    <a:cubicBezTo>
                      <a:pt x="268" y="852"/>
                      <a:pt x="265" y="869"/>
                      <a:pt x="267" y="872"/>
                    </a:cubicBezTo>
                    <a:cubicBezTo>
                      <a:pt x="269" y="877"/>
                      <a:pt x="284" y="883"/>
                      <a:pt x="289" y="881"/>
                    </a:cubicBezTo>
                    <a:cubicBezTo>
                      <a:pt x="291" y="881"/>
                      <a:pt x="303" y="868"/>
                      <a:pt x="313" y="854"/>
                    </a:cubicBezTo>
                    <a:cubicBezTo>
                      <a:pt x="324" y="841"/>
                      <a:pt x="333" y="827"/>
                      <a:pt x="335" y="826"/>
                    </a:cubicBezTo>
                    <a:cubicBezTo>
                      <a:pt x="338" y="824"/>
                      <a:pt x="348" y="829"/>
                      <a:pt x="348" y="829"/>
                    </a:cubicBezTo>
                    <a:cubicBezTo>
                      <a:pt x="348" y="829"/>
                      <a:pt x="348" y="829"/>
                      <a:pt x="348" y="829"/>
                    </a:cubicBezTo>
                    <a:cubicBezTo>
                      <a:pt x="348" y="829"/>
                      <a:pt x="359" y="831"/>
                      <a:pt x="361" y="834"/>
                    </a:cubicBezTo>
                    <a:cubicBezTo>
                      <a:pt x="362" y="835"/>
                      <a:pt x="362" y="852"/>
                      <a:pt x="363" y="869"/>
                    </a:cubicBezTo>
                    <a:cubicBezTo>
                      <a:pt x="364" y="886"/>
                      <a:pt x="365" y="903"/>
                      <a:pt x="367" y="905"/>
                    </a:cubicBezTo>
                    <a:cubicBezTo>
                      <a:pt x="371" y="909"/>
                      <a:pt x="386" y="912"/>
                      <a:pt x="391" y="909"/>
                    </a:cubicBezTo>
                    <a:cubicBezTo>
                      <a:pt x="393" y="908"/>
                      <a:pt x="401" y="893"/>
                      <a:pt x="408" y="877"/>
                    </a:cubicBezTo>
                    <a:cubicBezTo>
                      <a:pt x="415" y="862"/>
                      <a:pt x="422" y="846"/>
                      <a:pt x="423" y="845"/>
                    </a:cubicBezTo>
                    <a:cubicBezTo>
                      <a:pt x="426" y="842"/>
                      <a:pt x="436" y="844"/>
                      <a:pt x="436" y="844"/>
                    </a:cubicBezTo>
                    <a:cubicBezTo>
                      <a:pt x="437" y="845"/>
                      <a:pt x="437" y="845"/>
                      <a:pt x="437" y="845"/>
                    </a:cubicBezTo>
                    <a:cubicBezTo>
                      <a:pt x="437" y="845"/>
                      <a:pt x="448" y="844"/>
                      <a:pt x="450" y="846"/>
                    </a:cubicBezTo>
                    <a:cubicBezTo>
                      <a:pt x="451" y="847"/>
                      <a:pt x="455" y="864"/>
                      <a:pt x="460" y="880"/>
                    </a:cubicBezTo>
                    <a:cubicBezTo>
                      <a:pt x="465" y="896"/>
                      <a:pt x="470" y="912"/>
                      <a:pt x="473" y="914"/>
                    </a:cubicBezTo>
                    <a:cubicBezTo>
                      <a:pt x="477" y="917"/>
                      <a:pt x="493" y="916"/>
                      <a:pt x="497" y="913"/>
                    </a:cubicBezTo>
                    <a:cubicBezTo>
                      <a:pt x="499" y="911"/>
                      <a:pt x="503" y="894"/>
                      <a:pt x="506" y="878"/>
                    </a:cubicBezTo>
                    <a:cubicBezTo>
                      <a:pt x="510" y="861"/>
                      <a:pt x="512" y="844"/>
                      <a:pt x="513" y="843"/>
                    </a:cubicBezTo>
                    <a:cubicBezTo>
                      <a:pt x="515" y="840"/>
                      <a:pt x="526" y="839"/>
                      <a:pt x="526" y="839"/>
                    </a:cubicBezTo>
                    <a:cubicBezTo>
                      <a:pt x="526" y="839"/>
                      <a:pt x="526" y="839"/>
                      <a:pt x="526" y="839"/>
                    </a:cubicBezTo>
                    <a:cubicBezTo>
                      <a:pt x="526" y="839"/>
                      <a:pt x="537" y="837"/>
                      <a:pt x="540" y="838"/>
                    </a:cubicBezTo>
                    <a:cubicBezTo>
                      <a:pt x="541" y="839"/>
                      <a:pt x="549" y="854"/>
                      <a:pt x="557" y="868"/>
                    </a:cubicBezTo>
                    <a:cubicBezTo>
                      <a:pt x="565" y="883"/>
                      <a:pt x="575" y="898"/>
                      <a:pt x="577" y="899"/>
                    </a:cubicBezTo>
                    <a:cubicBezTo>
                      <a:pt x="583" y="901"/>
                      <a:pt x="597" y="896"/>
                      <a:pt x="601" y="892"/>
                    </a:cubicBezTo>
                    <a:cubicBezTo>
                      <a:pt x="602" y="890"/>
                      <a:pt x="602" y="873"/>
                      <a:pt x="602" y="855"/>
                    </a:cubicBezTo>
                    <a:cubicBezTo>
                      <a:pt x="601" y="838"/>
                      <a:pt x="600" y="822"/>
                      <a:pt x="600" y="820"/>
                    </a:cubicBezTo>
                    <a:cubicBezTo>
                      <a:pt x="602" y="816"/>
                      <a:pt x="612" y="814"/>
                      <a:pt x="612" y="814"/>
                    </a:cubicBezTo>
                    <a:cubicBezTo>
                      <a:pt x="612" y="814"/>
                      <a:pt x="612" y="814"/>
                      <a:pt x="612" y="814"/>
                    </a:cubicBezTo>
                    <a:cubicBezTo>
                      <a:pt x="612" y="814"/>
                      <a:pt x="622" y="808"/>
                      <a:pt x="625" y="809"/>
                    </a:cubicBezTo>
                    <a:cubicBezTo>
                      <a:pt x="627" y="809"/>
                      <a:pt x="638" y="822"/>
                      <a:pt x="649" y="835"/>
                    </a:cubicBezTo>
                    <a:cubicBezTo>
                      <a:pt x="661" y="847"/>
                      <a:pt x="673" y="859"/>
                      <a:pt x="676" y="860"/>
                    </a:cubicBezTo>
                    <a:cubicBezTo>
                      <a:pt x="681" y="860"/>
                      <a:pt x="695" y="852"/>
                      <a:pt x="697" y="847"/>
                    </a:cubicBezTo>
                    <a:cubicBezTo>
                      <a:pt x="698" y="845"/>
                      <a:pt x="694" y="828"/>
                      <a:pt x="689" y="812"/>
                    </a:cubicBezTo>
                    <a:cubicBezTo>
                      <a:pt x="685" y="795"/>
                      <a:pt x="679" y="779"/>
                      <a:pt x="680" y="778"/>
                    </a:cubicBezTo>
                    <a:cubicBezTo>
                      <a:pt x="680" y="774"/>
                      <a:pt x="690" y="769"/>
                      <a:pt x="690" y="769"/>
                    </a:cubicBezTo>
                    <a:cubicBezTo>
                      <a:pt x="690" y="769"/>
                      <a:pt x="690" y="769"/>
                      <a:pt x="690" y="769"/>
                    </a:cubicBezTo>
                    <a:cubicBezTo>
                      <a:pt x="690" y="769"/>
                      <a:pt x="698" y="761"/>
                      <a:pt x="702" y="761"/>
                    </a:cubicBezTo>
                    <a:cubicBezTo>
                      <a:pt x="703" y="761"/>
                      <a:pt x="717" y="771"/>
                      <a:pt x="731" y="781"/>
                    </a:cubicBezTo>
                    <a:cubicBezTo>
                      <a:pt x="745" y="790"/>
                      <a:pt x="759" y="799"/>
                      <a:pt x="762" y="799"/>
                    </a:cubicBezTo>
                    <a:cubicBezTo>
                      <a:pt x="768" y="798"/>
                      <a:pt x="779" y="787"/>
                      <a:pt x="780" y="782"/>
                    </a:cubicBezTo>
                    <a:cubicBezTo>
                      <a:pt x="780" y="780"/>
                      <a:pt x="773" y="764"/>
                      <a:pt x="765" y="749"/>
                    </a:cubicBezTo>
                    <a:cubicBezTo>
                      <a:pt x="756" y="734"/>
                      <a:pt x="748" y="720"/>
                      <a:pt x="747" y="718"/>
                    </a:cubicBezTo>
                    <a:cubicBezTo>
                      <a:pt x="747" y="714"/>
                      <a:pt x="755" y="707"/>
                      <a:pt x="755" y="707"/>
                    </a:cubicBezTo>
                    <a:cubicBezTo>
                      <a:pt x="755" y="707"/>
                      <a:pt x="755" y="707"/>
                      <a:pt x="755" y="707"/>
                    </a:cubicBezTo>
                    <a:cubicBezTo>
                      <a:pt x="755" y="707"/>
                      <a:pt x="762" y="698"/>
                      <a:pt x="765" y="697"/>
                    </a:cubicBezTo>
                    <a:cubicBezTo>
                      <a:pt x="767" y="697"/>
                      <a:pt x="782" y="703"/>
                      <a:pt x="798" y="709"/>
                    </a:cubicBezTo>
                    <a:cubicBezTo>
                      <a:pt x="813" y="715"/>
                      <a:pt x="830" y="721"/>
                      <a:pt x="833" y="720"/>
                    </a:cubicBezTo>
                    <a:cubicBezTo>
                      <a:pt x="838" y="718"/>
                      <a:pt x="846" y="705"/>
                      <a:pt x="846" y="699"/>
                    </a:cubicBezTo>
                    <a:cubicBezTo>
                      <a:pt x="846" y="697"/>
                      <a:pt x="835" y="683"/>
                      <a:pt x="824" y="671"/>
                    </a:cubicBezTo>
                    <a:cubicBezTo>
                      <a:pt x="812" y="658"/>
                      <a:pt x="800" y="646"/>
                      <a:pt x="800" y="645"/>
                    </a:cubicBezTo>
                    <a:cubicBezTo>
                      <a:pt x="799" y="641"/>
                      <a:pt x="805" y="632"/>
                      <a:pt x="805" y="632"/>
                    </a:cubicBezTo>
                    <a:cubicBezTo>
                      <a:pt x="805" y="632"/>
                      <a:pt x="805" y="632"/>
                      <a:pt x="805" y="632"/>
                    </a:cubicBezTo>
                    <a:cubicBezTo>
                      <a:pt x="805" y="632"/>
                      <a:pt x="809" y="622"/>
                      <a:pt x="812" y="620"/>
                    </a:cubicBezTo>
                    <a:cubicBezTo>
                      <a:pt x="813" y="619"/>
                      <a:pt x="830" y="622"/>
                      <a:pt x="846" y="624"/>
                    </a:cubicBezTo>
                    <a:cubicBezTo>
                      <a:pt x="863" y="627"/>
                      <a:pt x="880" y="628"/>
                      <a:pt x="883" y="626"/>
                    </a:cubicBezTo>
                    <a:cubicBezTo>
                      <a:pt x="888" y="624"/>
                      <a:pt x="893" y="609"/>
                      <a:pt x="891" y="604"/>
                    </a:cubicBezTo>
                    <a:cubicBezTo>
                      <a:pt x="891" y="601"/>
                      <a:pt x="877" y="591"/>
                      <a:pt x="863" y="581"/>
                    </a:cubicBezTo>
                    <a:cubicBezTo>
                      <a:pt x="849" y="571"/>
                      <a:pt x="834" y="563"/>
                      <a:pt x="833" y="561"/>
                    </a:cubicBezTo>
                    <a:cubicBezTo>
                      <a:pt x="831" y="558"/>
                      <a:pt x="835" y="548"/>
                      <a:pt x="835" y="548"/>
                    </a:cubicBezTo>
                    <a:cubicBezTo>
                      <a:pt x="835" y="548"/>
                      <a:pt x="835" y="548"/>
                      <a:pt x="835" y="548"/>
                    </a:cubicBezTo>
                    <a:cubicBezTo>
                      <a:pt x="836" y="548"/>
                      <a:pt x="837" y="537"/>
                      <a:pt x="840" y="535"/>
                    </a:cubicBezTo>
                    <a:cubicBezTo>
                      <a:pt x="841" y="533"/>
                      <a:pt x="857" y="533"/>
                      <a:pt x="874" y="531"/>
                    </a:cubicBezTo>
                    <a:cubicBezTo>
                      <a:pt x="891" y="529"/>
                      <a:pt x="908" y="526"/>
                      <a:pt x="910" y="524"/>
                    </a:cubicBezTo>
                    <a:cubicBezTo>
                      <a:pt x="914" y="520"/>
                      <a:pt x="916" y="505"/>
                      <a:pt x="913" y="500"/>
                    </a:cubicBezTo>
                    <a:cubicBezTo>
                      <a:pt x="912" y="498"/>
                      <a:pt x="896" y="491"/>
                      <a:pt x="880" y="4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23" name="Oval 122"/>
              <p:cNvSpPr>
                <a:spLocks noChangeArrowheads="1"/>
              </p:cNvSpPr>
              <p:nvPr/>
            </p:nvSpPr>
            <p:spPr bwMode="auto">
              <a:xfrm flipV="1">
                <a:off x="6517026" y="4691208"/>
                <a:ext cx="1480351" cy="148126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 rot="5400000" flipV="1">
                <a:off x="4298443" y="4255083"/>
                <a:ext cx="1732663" cy="1732664"/>
              </a:xfrm>
              <a:custGeom>
                <a:avLst/>
                <a:gdLst>
                  <a:gd name="T0" fmla="*/ 0 w 972"/>
                  <a:gd name="T1" fmla="*/ 972 h 972"/>
                  <a:gd name="T2" fmla="*/ 0 w 972"/>
                  <a:gd name="T3" fmla="*/ 486 h 972"/>
                  <a:gd name="T4" fmla="*/ 486 w 972"/>
                  <a:gd name="T5" fmla="*/ 0 h 972"/>
                  <a:gd name="T6" fmla="*/ 972 w 972"/>
                  <a:gd name="T7" fmla="*/ 486 h 972"/>
                  <a:gd name="T8" fmla="*/ 486 w 972"/>
                  <a:gd name="T9" fmla="*/ 972 h 972"/>
                  <a:gd name="T10" fmla="*/ 0 w 972"/>
                  <a:gd name="T11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2" h="972">
                    <a:moveTo>
                      <a:pt x="0" y="972"/>
                    </a:moveTo>
                    <a:cubicBezTo>
                      <a:pt x="0" y="486"/>
                      <a:pt x="0" y="486"/>
                      <a:pt x="0" y="486"/>
                    </a:cubicBezTo>
                    <a:cubicBezTo>
                      <a:pt x="0" y="218"/>
                      <a:pt x="218" y="0"/>
                      <a:pt x="486" y="0"/>
                    </a:cubicBezTo>
                    <a:cubicBezTo>
                      <a:pt x="754" y="0"/>
                      <a:pt x="972" y="218"/>
                      <a:pt x="972" y="486"/>
                    </a:cubicBezTo>
                    <a:cubicBezTo>
                      <a:pt x="972" y="754"/>
                      <a:pt x="754" y="972"/>
                      <a:pt x="486" y="972"/>
                    </a:cubicBezTo>
                    <a:lnTo>
                      <a:pt x="0" y="9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 rot="5400000" flipV="1">
                <a:off x="4420791" y="4378955"/>
                <a:ext cx="1473323" cy="1475360"/>
              </a:xfrm>
              <a:custGeom>
                <a:avLst/>
                <a:gdLst>
                  <a:gd name="T0" fmla="*/ 846 w 916"/>
                  <a:gd name="T1" fmla="*/ 458 h 917"/>
                  <a:gd name="T2" fmla="*/ 910 w 916"/>
                  <a:gd name="T3" fmla="*/ 394 h 917"/>
                  <a:gd name="T4" fmla="*/ 835 w 916"/>
                  <a:gd name="T5" fmla="*/ 369 h 917"/>
                  <a:gd name="T6" fmla="*/ 884 w 916"/>
                  <a:gd name="T7" fmla="*/ 292 h 917"/>
                  <a:gd name="T8" fmla="*/ 805 w 916"/>
                  <a:gd name="T9" fmla="*/ 285 h 917"/>
                  <a:gd name="T10" fmla="*/ 834 w 916"/>
                  <a:gd name="T11" fmla="*/ 199 h 917"/>
                  <a:gd name="T12" fmla="*/ 755 w 916"/>
                  <a:gd name="T13" fmla="*/ 210 h 917"/>
                  <a:gd name="T14" fmla="*/ 764 w 916"/>
                  <a:gd name="T15" fmla="*/ 119 h 917"/>
                  <a:gd name="T16" fmla="*/ 690 w 916"/>
                  <a:gd name="T17" fmla="*/ 148 h 917"/>
                  <a:gd name="T18" fmla="*/ 677 w 916"/>
                  <a:gd name="T19" fmla="*/ 58 h 917"/>
                  <a:gd name="T20" fmla="*/ 612 w 916"/>
                  <a:gd name="T21" fmla="*/ 103 h 917"/>
                  <a:gd name="T22" fmla="*/ 579 w 916"/>
                  <a:gd name="T23" fmla="*/ 19 h 917"/>
                  <a:gd name="T24" fmla="*/ 526 w 916"/>
                  <a:gd name="T25" fmla="*/ 77 h 917"/>
                  <a:gd name="T26" fmla="*/ 474 w 916"/>
                  <a:gd name="T27" fmla="*/ 3 h 917"/>
                  <a:gd name="T28" fmla="*/ 436 w 916"/>
                  <a:gd name="T29" fmla="*/ 72 h 917"/>
                  <a:gd name="T30" fmla="*/ 369 w 916"/>
                  <a:gd name="T31" fmla="*/ 12 h 917"/>
                  <a:gd name="T32" fmla="*/ 348 w 916"/>
                  <a:gd name="T33" fmla="*/ 88 h 917"/>
                  <a:gd name="T34" fmla="*/ 268 w 916"/>
                  <a:gd name="T35" fmla="*/ 44 h 917"/>
                  <a:gd name="T36" fmla="*/ 266 w 916"/>
                  <a:gd name="T37" fmla="*/ 123 h 917"/>
                  <a:gd name="T38" fmla="*/ 178 w 916"/>
                  <a:gd name="T39" fmla="*/ 100 h 917"/>
                  <a:gd name="T40" fmla="*/ 194 w 916"/>
                  <a:gd name="T41" fmla="*/ 177 h 917"/>
                  <a:gd name="T42" fmla="*/ 103 w 916"/>
                  <a:gd name="T43" fmla="*/ 174 h 917"/>
                  <a:gd name="T44" fmla="*/ 136 w 916"/>
                  <a:gd name="T45" fmla="*/ 246 h 917"/>
                  <a:gd name="T46" fmla="*/ 47 w 916"/>
                  <a:gd name="T47" fmla="*/ 264 h 917"/>
                  <a:gd name="T48" fmla="*/ 96 w 916"/>
                  <a:gd name="T49" fmla="*/ 326 h 917"/>
                  <a:gd name="T50" fmla="*/ 13 w 916"/>
                  <a:gd name="T51" fmla="*/ 364 h 917"/>
                  <a:gd name="T52" fmla="*/ 75 w 916"/>
                  <a:gd name="T53" fmla="*/ 414 h 917"/>
                  <a:gd name="T54" fmla="*/ 3 w 916"/>
                  <a:gd name="T55" fmla="*/ 470 h 917"/>
                  <a:gd name="T56" fmla="*/ 75 w 916"/>
                  <a:gd name="T57" fmla="*/ 503 h 917"/>
                  <a:gd name="T58" fmla="*/ 18 w 916"/>
                  <a:gd name="T59" fmla="*/ 574 h 917"/>
                  <a:gd name="T60" fmla="*/ 96 w 916"/>
                  <a:gd name="T61" fmla="*/ 591 h 917"/>
                  <a:gd name="T62" fmla="*/ 57 w 916"/>
                  <a:gd name="T63" fmla="*/ 673 h 917"/>
                  <a:gd name="T64" fmla="*/ 136 w 916"/>
                  <a:gd name="T65" fmla="*/ 671 h 917"/>
                  <a:gd name="T66" fmla="*/ 117 w 916"/>
                  <a:gd name="T67" fmla="*/ 760 h 917"/>
                  <a:gd name="T68" fmla="*/ 194 w 916"/>
                  <a:gd name="T69" fmla="*/ 740 h 917"/>
                  <a:gd name="T70" fmla="*/ 196 w 916"/>
                  <a:gd name="T71" fmla="*/ 831 h 917"/>
                  <a:gd name="T72" fmla="*/ 266 w 916"/>
                  <a:gd name="T73" fmla="*/ 793 h 917"/>
                  <a:gd name="T74" fmla="*/ 289 w 916"/>
                  <a:gd name="T75" fmla="*/ 881 h 917"/>
                  <a:gd name="T76" fmla="*/ 348 w 916"/>
                  <a:gd name="T77" fmla="*/ 829 h 917"/>
                  <a:gd name="T78" fmla="*/ 391 w 916"/>
                  <a:gd name="T79" fmla="*/ 909 h 917"/>
                  <a:gd name="T80" fmla="*/ 437 w 916"/>
                  <a:gd name="T81" fmla="*/ 845 h 917"/>
                  <a:gd name="T82" fmla="*/ 497 w 916"/>
                  <a:gd name="T83" fmla="*/ 913 h 917"/>
                  <a:gd name="T84" fmla="*/ 526 w 916"/>
                  <a:gd name="T85" fmla="*/ 839 h 917"/>
                  <a:gd name="T86" fmla="*/ 601 w 916"/>
                  <a:gd name="T87" fmla="*/ 892 h 917"/>
                  <a:gd name="T88" fmla="*/ 612 w 916"/>
                  <a:gd name="T89" fmla="*/ 814 h 917"/>
                  <a:gd name="T90" fmla="*/ 697 w 916"/>
                  <a:gd name="T91" fmla="*/ 847 h 917"/>
                  <a:gd name="T92" fmla="*/ 690 w 916"/>
                  <a:gd name="T93" fmla="*/ 769 h 917"/>
                  <a:gd name="T94" fmla="*/ 780 w 916"/>
                  <a:gd name="T95" fmla="*/ 782 h 917"/>
                  <a:gd name="T96" fmla="*/ 755 w 916"/>
                  <a:gd name="T97" fmla="*/ 707 h 917"/>
                  <a:gd name="T98" fmla="*/ 846 w 916"/>
                  <a:gd name="T99" fmla="*/ 699 h 917"/>
                  <a:gd name="T100" fmla="*/ 805 w 916"/>
                  <a:gd name="T101" fmla="*/ 632 h 917"/>
                  <a:gd name="T102" fmla="*/ 891 w 916"/>
                  <a:gd name="T103" fmla="*/ 604 h 917"/>
                  <a:gd name="T104" fmla="*/ 835 w 916"/>
                  <a:gd name="T105" fmla="*/ 548 h 917"/>
                  <a:gd name="T106" fmla="*/ 913 w 916"/>
                  <a:gd name="T107" fmla="*/ 500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16" h="917">
                    <a:moveTo>
                      <a:pt x="880" y="485"/>
                    </a:moveTo>
                    <a:cubicBezTo>
                      <a:pt x="864" y="479"/>
                      <a:pt x="848" y="473"/>
                      <a:pt x="847" y="472"/>
                    </a:cubicBezTo>
                    <a:cubicBezTo>
                      <a:pt x="844" y="469"/>
                      <a:pt x="846" y="459"/>
                      <a:pt x="846" y="459"/>
                    </a:cubicBezTo>
                    <a:cubicBezTo>
                      <a:pt x="846" y="458"/>
                      <a:pt x="846" y="458"/>
                      <a:pt x="846" y="458"/>
                    </a:cubicBezTo>
                    <a:cubicBezTo>
                      <a:pt x="846" y="458"/>
                      <a:pt x="845" y="447"/>
                      <a:pt x="847" y="445"/>
                    </a:cubicBezTo>
                    <a:cubicBezTo>
                      <a:pt x="848" y="443"/>
                      <a:pt x="864" y="439"/>
                      <a:pt x="880" y="433"/>
                    </a:cubicBezTo>
                    <a:cubicBezTo>
                      <a:pt x="896" y="427"/>
                      <a:pt x="912" y="421"/>
                      <a:pt x="913" y="418"/>
                    </a:cubicBezTo>
                    <a:cubicBezTo>
                      <a:pt x="916" y="414"/>
                      <a:pt x="914" y="398"/>
                      <a:pt x="910" y="394"/>
                    </a:cubicBezTo>
                    <a:cubicBezTo>
                      <a:pt x="909" y="392"/>
                      <a:pt x="892" y="389"/>
                      <a:pt x="875" y="387"/>
                    </a:cubicBezTo>
                    <a:cubicBezTo>
                      <a:pt x="858" y="385"/>
                      <a:pt x="841" y="383"/>
                      <a:pt x="840" y="382"/>
                    </a:cubicBezTo>
                    <a:cubicBezTo>
                      <a:pt x="836" y="380"/>
                      <a:pt x="835" y="369"/>
                      <a:pt x="835" y="369"/>
                    </a:cubicBezTo>
                    <a:cubicBezTo>
                      <a:pt x="835" y="369"/>
                      <a:pt x="835" y="369"/>
                      <a:pt x="835" y="369"/>
                    </a:cubicBezTo>
                    <a:cubicBezTo>
                      <a:pt x="835" y="369"/>
                      <a:pt x="832" y="359"/>
                      <a:pt x="833" y="356"/>
                    </a:cubicBezTo>
                    <a:cubicBezTo>
                      <a:pt x="834" y="354"/>
                      <a:pt x="848" y="346"/>
                      <a:pt x="863" y="337"/>
                    </a:cubicBezTo>
                    <a:cubicBezTo>
                      <a:pt x="877" y="328"/>
                      <a:pt x="891" y="317"/>
                      <a:pt x="892" y="315"/>
                    </a:cubicBezTo>
                    <a:cubicBezTo>
                      <a:pt x="894" y="309"/>
                      <a:pt x="888" y="295"/>
                      <a:pt x="884" y="292"/>
                    </a:cubicBezTo>
                    <a:cubicBezTo>
                      <a:pt x="881" y="290"/>
                      <a:pt x="864" y="291"/>
                      <a:pt x="847" y="293"/>
                    </a:cubicBezTo>
                    <a:cubicBezTo>
                      <a:pt x="830" y="295"/>
                      <a:pt x="814" y="297"/>
                      <a:pt x="812" y="296"/>
                    </a:cubicBezTo>
                    <a:cubicBezTo>
                      <a:pt x="808" y="295"/>
                      <a:pt x="805" y="285"/>
                      <a:pt x="805" y="285"/>
                    </a:cubicBezTo>
                    <a:cubicBezTo>
                      <a:pt x="805" y="285"/>
                      <a:pt x="805" y="285"/>
                      <a:pt x="805" y="285"/>
                    </a:cubicBezTo>
                    <a:cubicBezTo>
                      <a:pt x="805" y="285"/>
                      <a:pt x="799" y="275"/>
                      <a:pt x="799" y="272"/>
                    </a:cubicBezTo>
                    <a:cubicBezTo>
                      <a:pt x="800" y="271"/>
                      <a:pt x="812" y="259"/>
                      <a:pt x="824" y="247"/>
                    </a:cubicBezTo>
                    <a:cubicBezTo>
                      <a:pt x="835" y="235"/>
                      <a:pt x="847" y="222"/>
                      <a:pt x="847" y="219"/>
                    </a:cubicBezTo>
                    <a:cubicBezTo>
                      <a:pt x="847" y="213"/>
                      <a:pt x="839" y="200"/>
                      <a:pt x="834" y="199"/>
                    </a:cubicBezTo>
                    <a:cubicBezTo>
                      <a:pt x="831" y="198"/>
                      <a:pt x="815" y="202"/>
                      <a:pt x="798" y="208"/>
                    </a:cubicBezTo>
                    <a:cubicBezTo>
                      <a:pt x="782" y="213"/>
                      <a:pt x="767" y="220"/>
                      <a:pt x="765" y="220"/>
                    </a:cubicBezTo>
                    <a:cubicBezTo>
                      <a:pt x="761" y="219"/>
                      <a:pt x="755" y="210"/>
                      <a:pt x="755" y="210"/>
                    </a:cubicBezTo>
                    <a:cubicBezTo>
                      <a:pt x="755" y="210"/>
                      <a:pt x="755" y="210"/>
                      <a:pt x="755" y="210"/>
                    </a:cubicBezTo>
                    <a:cubicBezTo>
                      <a:pt x="755" y="210"/>
                      <a:pt x="748" y="202"/>
                      <a:pt x="747" y="199"/>
                    </a:cubicBezTo>
                    <a:cubicBezTo>
                      <a:pt x="747" y="197"/>
                      <a:pt x="756" y="183"/>
                      <a:pt x="765" y="169"/>
                    </a:cubicBezTo>
                    <a:cubicBezTo>
                      <a:pt x="774" y="154"/>
                      <a:pt x="782" y="139"/>
                      <a:pt x="781" y="136"/>
                    </a:cubicBezTo>
                    <a:cubicBezTo>
                      <a:pt x="780" y="130"/>
                      <a:pt x="769" y="120"/>
                      <a:pt x="764" y="119"/>
                    </a:cubicBezTo>
                    <a:cubicBezTo>
                      <a:pt x="761" y="119"/>
                      <a:pt x="746" y="127"/>
                      <a:pt x="732" y="136"/>
                    </a:cubicBezTo>
                    <a:cubicBezTo>
                      <a:pt x="717" y="145"/>
                      <a:pt x="703" y="155"/>
                      <a:pt x="701" y="155"/>
                    </a:cubicBezTo>
                    <a:cubicBezTo>
                      <a:pt x="698" y="156"/>
                      <a:pt x="690" y="148"/>
                      <a:pt x="690" y="148"/>
                    </a:cubicBezTo>
                    <a:cubicBezTo>
                      <a:pt x="690" y="148"/>
                      <a:pt x="690" y="148"/>
                      <a:pt x="690" y="148"/>
                    </a:cubicBezTo>
                    <a:cubicBezTo>
                      <a:pt x="690" y="148"/>
                      <a:pt x="681" y="142"/>
                      <a:pt x="680" y="139"/>
                    </a:cubicBezTo>
                    <a:cubicBezTo>
                      <a:pt x="679" y="138"/>
                      <a:pt x="685" y="122"/>
                      <a:pt x="690" y="106"/>
                    </a:cubicBezTo>
                    <a:cubicBezTo>
                      <a:pt x="695" y="90"/>
                      <a:pt x="699" y="73"/>
                      <a:pt x="698" y="70"/>
                    </a:cubicBezTo>
                    <a:cubicBezTo>
                      <a:pt x="696" y="65"/>
                      <a:pt x="683" y="58"/>
                      <a:pt x="677" y="58"/>
                    </a:cubicBezTo>
                    <a:cubicBezTo>
                      <a:pt x="675" y="58"/>
                      <a:pt x="662" y="70"/>
                      <a:pt x="650" y="82"/>
                    </a:cubicBezTo>
                    <a:cubicBezTo>
                      <a:pt x="638" y="94"/>
                      <a:pt x="627" y="107"/>
                      <a:pt x="625" y="108"/>
                    </a:cubicBezTo>
                    <a:cubicBezTo>
                      <a:pt x="622" y="109"/>
                      <a:pt x="612" y="103"/>
                      <a:pt x="612" y="103"/>
                    </a:cubicBezTo>
                    <a:cubicBezTo>
                      <a:pt x="612" y="103"/>
                      <a:pt x="612" y="103"/>
                      <a:pt x="612" y="103"/>
                    </a:cubicBezTo>
                    <a:cubicBezTo>
                      <a:pt x="612" y="103"/>
                      <a:pt x="602" y="100"/>
                      <a:pt x="600" y="97"/>
                    </a:cubicBezTo>
                    <a:cubicBezTo>
                      <a:pt x="599" y="95"/>
                      <a:pt x="601" y="79"/>
                      <a:pt x="602" y="62"/>
                    </a:cubicBezTo>
                    <a:cubicBezTo>
                      <a:pt x="604" y="45"/>
                      <a:pt x="604" y="28"/>
                      <a:pt x="602" y="26"/>
                    </a:cubicBezTo>
                    <a:cubicBezTo>
                      <a:pt x="599" y="21"/>
                      <a:pt x="584" y="17"/>
                      <a:pt x="579" y="19"/>
                    </a:cubicBezTo>
                    <a:cubicBezTo>
                      <a:pt x="577" y="19"/>
                      <a:pt x="567" y="34"/>
                      <a:pt x="558" y="48"/>
                    </a:cubicBezTo>
                    <a:cubicBezTo>
                      <a:pt x="549" y="63"/>
                      <a:pt x="541" y="78"/>
                      <a:pt x="540" y="79"/>
                    </a:cubicBezTo>
                    <a:cubicBezTo>
                      <a:pt x="537" y="81"/>
                      <a:pt x="526" y="78"/>
                      <a:pt x="526" y="78"/>
                    </a:cubicBezTo>
                    <a:cubicBezTo>
                      <a:pt x="526" y="77"/>
                      <a:pt x="526" y="77"/>
                      <a:pt x="526" y="77"/>
                    </a:cubicBezTo>
                    <a:cubicBezTo>
                      <a:pt x="526" y="77"/>
                      <a:pt x="515" y="77"/>
                      <a:pt x="513" y="74"/>
                    </a:cubicBezTo>
                    <a:cubicBezTo>
                      <a:pt x="512" y="73"/>
                      <a:pt x="510" y="56"/>
                      <a:pt x="507" y="40"/>
                    </a:cubicBezTo>
                    <a:cubicBezTo>
                      <a:pt x="504" y="23"/>
                      <a:pt x="501" y="6"/>
                      <a:pt x="499" y="4"/>
                    </a:cubicBezTo>
                    <a:cubicBezTo>
                      <a:pt x="494" y="0"/>
                      <a:pt x="479" y="0"/>
                      <a:pt x="474" y="3"/>
                    </a:cubicBezTo>
                    <a:cubicBezTo>
                      <a:pt x="472" y="4"/>
                      <a:pt x="466" y="20"/>
                      <a:pt x="461" y="37"/>
                    </a:cubicBezTo>
                    <a:cubicBezTo>
                      <a:pt x="456" y="53"/>
                      <a:pt x="451" y="69"/>
                      <a:pt x="450" y="71"/>
                    </a:cubicBezTo>
                    <a:cubicBezTo>
                      <a:pt x="447" y="73"/>
                      <a:pt x="437" y="72"/>
                      <a:pt x="437" y="72"/>
                    </a:cubicBezTo>
                    <a:cubicBezTo>
                      <a:pt x="436" y="72"/>
                      <a:pt x="436" y="72"/>
                      <a:pt x="436" y="72"/>
                    </a:cubicBezTo>
                    <a:cubicBezTo>
                      <a:pt x="436" y="72"/>
                      <a:pt x="426" y="74"/>
                      <a:pt x="423" y="72"/>
                    </a:cubicBezTo>
                    <a:cubicBezTo>
                      <a:pt x="421" y="71"/>
                      <a:pt x="416" y="56"/>
                      <a:pt x="409" y="40"/>
                    </a:cubicBezTo>
                    <a:cubicBezTo>
                      <a:pt x="403" y="24"/>
                      <a:pt x="395" y="9"/>
                      <a:pt x="393" y="7"/>
                    </a:cubicBezTo>
                    <a:cubicBezTo>
                      <a:pt x="388" y="5"/>
                      <a:pt x="373" y="8"/>
                      <a:pt x="369" y="12"/>
                    </a:cubicBezTo>
                    <a:cubicBezTo>
                      <a:pt x="367" y="13"/>
                      <a:pt x="365" y="31"/>
                      <a:pt x="363" y="47"/>
                    </a:cubicBezTo>
                    <a:cubicBezTo>
                      <a:pt x="362" y="65"/>
                      <a:pt x="362" y="81"/>
                      <a:pt x="361" y="83"/>
                    </a:cubicBezTo>
                    <a:cubicBezTo>
                      <a:pt x="359" y="86"/>
                      <a:pt x="348" y="88"/>
                      <a:pt x="348" y="88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48" y="88"/>
                      <a:pt x="338" y="92"/>
                      <a:pt x="335" y="91"/>
                    </a:cubicBezTo>
                    <a:cubicBezTo>
                      <a:pt x="333" y="90"/>
                      <a:pt x="324" y="76"/>
                      <a:pt x="314" y="63"/>
                    </a:cubicBezTo>
                    <a:cubicBezTo>
                      <a:pt x="304" y="49"/>
                      <a:pt x="293" y="35"/>
                      <a:pt x="290" y="35"/>
                    </a:cubicBezTo>
                    <a:cubicBezTo>
                      <a:pt x="285" y="33"/>
                      <a:pt x="271" y="40"/>
                      <a:pt x="268" y="44"/>
                    </a:cubicBezTo>
                    <a:cubicBezTo>
                      <a:pt x="267" y="47"/>
                      <a:pt x="269" y="64"/>
                      <a:pt x="271" y="81"/>
                    </a:cubicBezTo>
                    <a:cubicBezTo>
                      <a:pt x="274" y="97"/>
                      <a:pt x="277" y="114"/>
                      <a:pt x="277" y="116"/>
                    </a:cubicBezTo>
                    <a:cubicBezTo>
                      <a:pt x="276" y="119"/>
                      <a:pt x="266" y="123"/>
                      <a:pt x="266" y="123"/>
                    </a:cubicBezTo>
                    <a:cubicBezTo>
                      <a:pt x="266" y="123"/>
                      <a:pt x="266" y="123"/>
                      <a:pt x="266" y="123"/>
                    </a:cubicBezTo>
                    <a:cubicBezTo>
                      <a:pt x="266" y="123"/>
                      <a:pt x="257" y="130"/>
                      <a:pt x="253" y="129"/>
                    </a:cubicBezTo>
                    <a:cubicBezTo>
                      <a:pt x="252" y="129"/>
                      <a:pt x="240" y="118"/>
                      <a:pt x="227" y="107"/>
                    </a:cubicBezTo>
                    <a:cubicBezTo>
                      <a:pt x="214" y="96"/>
                      <a:pt x="200" y="85"/>
                      <a:pt x="197" y="85"/>
                    </a:cubicBezTo>
                    <a:cubicBezTo>
                      <a:pt x="192" y="85"/>
                      <a:pt x="179" y="95"/>
                      <a:pt x="178" y="100"/>
                    </a:cubicBezTo>
                    <a:cubicBezTo>
                      <a:pt x="177" y="102"/>
                      <a:pt x="183" y="118"/>
                      <a:pt x="189" y="134"/>
                    </a:cubicBezTo>
                    <a:cubicBezTo>
                      <a:pt x="196" y="150"/>
                      <a:pt x="203" y="165"/>
                      <a:pt x="203" y="167"/>
                    </a:cubicBezTo>
                    <a:cubicBezTo>
                      <a:pt x="203" y="171"/>
                      <a:pt x="194" y="177"/>
                      <a:pt x="194" y="177"/>
                    </a:cubicBezTo>
                    <a:cubicBezTo>
                      <a:pt x="194" y="177"/>
                      <a:pt x="194" y="177"/>
                      <a:pt x="194" y="177"/>
                    </a:cubicBezTo>
                    <a:cubicBezTo>
                      <a:pt x="194" y="177"/>
                      <a:pt x="186" y="185"/>
                      <a:pt x="183" y="186"/>
                    </a:cubicBezTo>
                    <a:cubicBezTo>
                      <a:pt x="181" y="186"/>
                      <a:pt x="167" y="178"/>
                      <a:pt x="152" y="170"/>
                    </a:cubicBezTo>
                    <a:cubicBezTo>
                      <a:pt x="137" y="162"/>
                      <a:pt x="121" y="155"/>
                      <a:pt x="118" y="156"/>
                    </a:cubicBezTo>
                    <a:cubicBezTo>
                      <a:pt x="113" y="157"/>
                      <a:pt x="103" y="169"/>
                      <a:pt x="103" y="174"/>
                    </a:cubicBezTo>
                    <a:cubicBezTo>
                      <a:pt x="103" y="177"/>
                      <a:pt x="112" y="191"/>
                      <a:pt x="122" y="205"/>
                    </a:cubicBezTo>
                    <a:cubicBezTo>
                      <a:pt x="132" y="219"/>
                      <a:pt x="142" y="232"/>
                      <a:pt x="143" y="234"/>
                    </a:cubicBezTo>
                    <a:cubicBezTo>
                      <a:pt x="143" y="238"/>
                      <a:pt x="136" y="246"/>
                      <a:pt x="136" y="246"/>
                    </a:cubicBezTo>
                    <a:cubicBezTo>
                      <a:pt x="136" y="246"/>
                      <a:pt x="136" y="246"/>
                      <a:pt x="136" y="246"/>
                    </a:cubicBezTo>
                    <a:cubicBezTo>
                      <a:pt x="136" y="246"/>
                      <a:pt x="131" y="256"/>
                      <a:pt x="128" y="257"/>
                    </a:cubicBezTo>
                    <a:cubicBezTo>
                      <a:pt x="126" y="257"/>
                      <a:pt x="110" y="253"/>
                      <a:pt x="94" y="248"/>
                    </a:cubicBezTo>
                    <a:cubicBezTo>
                      <a:pt x="77" y="244"/>
                      <a:pt x="60" y="241"/>
                      <a:pt x="58" y="242"/>
                    </a:cubicBezTo>
                    <a:cubicBezTo>
                      <a:pt x="52" y="245"/>
                      <a:pt x="46" y="259"/>
                      <a:pt x="47" y="264"/>
                    </a:cubicBezTo>
                    <a:cubicBezTo>
                      <a:pt x="47" y="266"/>
                      <a:pt x="60" y="279"/>
                      <a:pt x="72" y="290"/>
                    </a:cubicBezTo>
                    <a:cubicBezTo>
                      <a:pt x="85" y="301"/>
                      <a:pt x="98" y="311"/>
                      <a:pt x="99" y="313"/>
                    </a:cubicBezTo>
                    <a:cubicBezTo>
                      <a:pt x="101" y="317"/>
                      <a:pt x="96" y="326"/>
                      <a:pt x="96" y="326"/>
                    </a:cubicBezTo>
                    <a:cubicBezTo>
                      <a:pt x="96" y="326"/>
                      <a:pt x="96" y="326"/>
                      <a:pt x="96" y="326"/>
                    </a:cubicBezTo>
                    <a:cubicBezTo>
                      <a:pt x="95" y="326"/>
                      <a:pt x="93" y="337"/>
                      <a:pt x="90" y="339"/>
                    </a:cubicBezTo>
                    <a:cubicBezTo>
                      <a:pt x="89" y="340"/>
                      <a:pt x="72" y="339"/>
                      <a:pt x="55" y="338"/>
                    </a:cubicBezTo>
                    <a:cubicBezTo>
                      <a:pt x="38" y="338"/>
                      <a:pt x="21" y="339"/>
                      <a:pt x="19" y="341"/>
                    </a:cubicBezTo>
                    <a:cubicBezTo>
                      <a:pt x="14" y="344"/>
                      <a:pt x="11" y="359"/>
                      <a:pt x="13" y="364"/>
                    </a:cubicBezTo>
                    <a:cubicBezTo>
                      <a:pt x="14" y="367"/>
                      <a:pt x="29" y="376"/>
                      <a:pt x="44" y="383"/>
                    </a:cubicBezTo>
                    <a:cubicBezTo>
                      <a:pt x="59" y="391"/>
                      <a:pt x="74" y="398"/>
                      <a:pt x="76" y="400"/>
                    </a:cubicBezTo>
                    <a:cubicBezTo>
                      <a:pt x="78" y="403"/>
                      <a:pt x="75" y="413"/>
                      <a:pt x="75" y="413"/>
                    </a:cubicBezTo>
                    <a:cubicBezTo>
                      <a:pt x="75" y="414"/>
                      <a:pt x="75" y="414"/>
                      <a:pt x="75" y="414"/>
                    </a:cubicBezTo>
                    <a:cubicBezTo>
                      <a:pt x="75" y="414"/>
                      <a:pt x="75" y="424"/>
                      <a:pt x="72" y="427"/>
                    </a:cubicBezTo>
                    <a:cubicBezTo>
                      <a:pt x="71" y="428"/>
                      <a:pt x="55" y="431"/>
                      <a:pt x="38" y="435"/>
                    </a:cubicBezTo>
                    <a:cubicBezTo>
                      <a:pt x="22" y="439"/>
                      <a:pt x="5" y="443"/>
                      <a:pt x="3" y="445"/>
                    </a:cubicBezTo>
                    <a:cubicBezTo>
                      <a:pt x="0" y="450"/>
                      <a:pt x="0" y="465"/>
                      <a:pt x="3" y="470"/>
                    </a:cubicBezTo>
                    <a:cubicBezTo>
                      <a:pt x="5" y="472"/>
                      <a:pt x="21" y="477"/>
                      <a:pt x="38" y="481"/>
                    </a:cubicBezTo>
                    <a:cubicBezTo>
                      <a:pt x="54" y="485"/>
                      <a:pt x="71" y="489"/>
                      <a:pt x="72" y="490"/>
                    </a:cubicBezTo>
                    <a:cubicBezTo>
                      <a:pt x="75" y="492"/>
                      <a:pt x="75" y="503"/>
                      <a:pt x="75" y="503"/>
                    </a:cubicBezTo>
                    <a:cubicBezTo>
                      <a:pt x="75" y="503"/>
                      <a:pt x="75" y="503"/>
                      <a:pt x="75" y="503"/>
                    </a:cubicBezTo>
                    <a:cubicBezTo>
                      <a:pt x="75" y="503"/>
                      <a:pt x="77" y="514"/>
                      <a:pt x="76" y="517"/>
                    </a:cubicBezTo>
                    <a:cubicBezTo>
                      <a:pt x="75" y="519"/>
                      <a:pt x="59" y="525"/>
                      <a:pt x="44" y="533"/>
                    </a:cubicBezTo>
                    <a:cubicBezTo>
                      <a:pt x="29" y="540"/>
                      <a:pt x="14" y="548"/>
                      <a:pt x="13" y="551"/>
                    </a:cubicBezTo>
                    <a:cubicBezTo>
                      <a:pt x="10" y="556"/>
                      <a:pt x="14" y="571"/>
                      <a:pt x="18" y="574"/>
                    </a:cubicBezTo>
                    <a:cubicBezTo>
                      <a:pt x="20" y="576"/>
                      <a:pt x="37" y="577"/>
                      <a:pt x="54" y="578"/>
                    </a:cubicBezTo>
                    <a:cubicBezTo>
                      <a:pt x="71" y="578"/>
                      <a:pt x="88" y="577"/>
                      <a:pt x="90" y="578"/>
                    </a:cubicBezTo>
                    <a:cubicBezTo>
                      <a:pt x="93" y="580"/>
                      <a:pt x="96" y="591"/>
                      <a:pt x="96" y="591"/>
                    </a:cubicBezTo>
                    <a:cubicBezTo>
                      <a:pt x="96" y="591"/>
                      <a:pt x="96" y="591"/>
                      <a:pt x="96" y="591"/>
                    </a:cubicBezTo>
                    <a:cubicBezTo>
                      <a:pt x="96" y="591"/>
                      <a:pt x="100" y="601"/>
                      <a:pt x="99" y="604"/>
                    </a:cubicBezTo>
                    <a:cubicBezTo>
                      <a:pt x="99" y="606"/>
                      <a:pt x="86" y="615"/>
                      <a:pt x="72" y="626"/>
                    </a:cubicBezTo>
                    <a:cubicBezTo>
                      <a:pt x="59" y="637"/>
                      <a:pt x="47" y="649"/>
                      <a:pt x="46" y="651"/>
                    </a:cubicBezTo>
                    <a:cubicBezTo>
                      <a:pt x="45" y="657"/>
                      <a:pt x="52" y="671"/>
                      <a:pt x="57" y="673"/>
                    </a:cubicBezTo>
                    <a:cubicBezTo>
                      <a:pt x="59" y="674"/>
                      <a:pt x="76" y="672"/>
                      <a:pt x="93" y="668"/>
                    </a:cubicBezTo>
                    <a:cubicBezTo>
                      <a:pt x="110" y="664"/>
                      <a:pt x="126" y="660"/>
                      <a:pt x="128" y="660"/>
                    </a:cubicBezTo>
                    <a:cubicBezTo>
                      <a:pt x="131" y="661"/>
                      <a:pt x="136" y="671"/>
                      <a:pt x="136" y="671"/>
                    </a:cubicBezTo>
                    <a:cubicBezTo>
                      <a:pt x="136" y="671"/>
                      <a:pt x="136" y="671"/>
                      <a:pt x="136" y="671"/>
                    </a:cubicBezTo>
                    <a:cubicBezTo>
                      <a:pt x="136" y="671"/>
                      <a:pt x="143" y="680"/>
                      <a:pt x="143" y="683"/>
                    </a:cubicBezTo>
                    <a:cubicBezTo>
                      <a:pt x="143" y="685"/>
                      <a:pt x="132" y="697"/>
                      <a:pt x="122" y="711"/>
                    </a:cubicBezTo>
                    <a:cubicBezTo>
                      <a:pt x="111" y="724"/>
                      <a:pt x="102" y="739"/>
                      <a:pt x="102" y="741"/>
                    </a:cubicBezTo>
                    <a:cubicBezTo>
                      <a:pt x="102" y="747"/>
                      <a:pt x="112" y="759"/>
                      <a:pt x="117" y="760"/>
                    </a:cubicBezTo>
                    <a:cubicBezTo>
                      <a:pt x="120" y="761"/>
                      <a:pt x="136" y="754"/>
                      <a:pt x="151" y="747"/>
                    </a:cubicBezTo>
                    <a:cubicBezTo>
                      <a:pt x="166" y="739"/>
                      <a:pt x="181" y="731"/>
                      <a:pt x="183" y="731"/>
                    </a:cubicBezTo>
                    <a:cubicBezTo>
                      <a:pt x="187" y="731"/>
                      <a:pt x="194" y="740"/>
                      <a:pt x="194" y="740"/>
                    </a:cubicBezTo>
                    <a:cubicBezTo>
                      <a:pt x="194" y="740"/>
                      <a:pt x="194" y="740"/>
                      <a:pt x="194" y="740"/>
                    </a:cubicBezTo>
                    <a:cubicBezTo>
                      <a:pt x="194" y="740"/>
                      <a:pt x="202" y="747"/>
                      <a:pt x="203" y="750"/>
                    </a:cubicBezTo>
                    <a:cubicBezTo>
                      <a:pt x="203" y="751"/>
                      <a:pt x="196" y="766"/>
                      <a:pt x="189" y="782"/>
                    </a:cubicBezTo>
                    <a:cubicBezTo>
                      <a:pt x="182" y="797"/>
                      <a:pt x="176" y="813"/>
                      <a:pt x="177" y="816"/>
                    </a:cubicBezTo>
                    <a:cubicBezTo>
                      <a:pt x="178" y="822"/>
                      <a:pt x="191" y="831"/>
                      <a:pt x="196" y="831"/>
                    </a:cubicBezTo>
                    <a:cubicBezTo>
                      <a:pt x="199" y="831"/>
                      <a:pt x="213" y="821"/>
                      <a:pt x="226" y="810"/>
                    </a:cubicBezTo>
                    <a:cubicBezTo>
                      <a:pt x="239" y="799"/>
                      <a:pt x="252" y="788"/>
                      <a:pt x="254" y="787"/>
                    </a:cubicBezTo>
                    <a:cubicBezTo>
                      <a:pt x="257" y="787"/>
                      <a:pt x="266" y="793"/>
                      <a:pt x="266" y="793"/>
                    </a:cubicBezTo>
                    <a:cubicBezTo>
                      <a:pt x="266" y="793"/>
                      <a:pt x="266" y="793"/>
                      <a:pt x="266" y="793"/>
                    </a:cubicBezTo>
                    <a:cubicBezTo>
                      <a:pt x="266" y="793"/>
                      <a:pt x="276" y="798"/>
                      <a:pt x="277" y="801"/>
                    </a:cubicBezTo>
                    <a:cubicBezTo>
                      <a:pt x="278" y="803"/>
                      <a:pt x="274" y="819"/>
                      <a:pt x="271" y="835"/>
                    </a:cubicBezTo>
                    <a:cubicBezTo>
                      <a:pt x="268" y="852"/>
                      <a:pt x="265" y="869"/>
                      <a:pt x="267" y="872"/>
                    </a:cubicBezTo>
                    <a:cubicBezTo>
                      <a:pt x="269" y="877"/>
                      <a:pt x="284" y="883"/>
                      <a:pt x="289" y="881"/>
                    </a:cubicBezTo>
                    <a:cubicBezTo>
                      <a:pt x="291" y="881"/>
                      <a:pt x="303" y="868"/>
                      <a:pt x="313" y="854"/>
                    </a:cubicBezTo>
                    <a:cubicBezTo>
                      <a:pt x="324" y="841"/>
                      <a:pt x="333" y="827"/>
                      <a:pt x="335" y="826"/>
                    </a:cubicBezTo>
                    <a:cubicBezTo>
                      <a:pt x="338" y="824"/>
                      <a:pt x="348" y="829"/>
                      <a:pt x="348" y="829"/>
                    </a:cubicBezTo>
                    <a:cubicBezTo>
                      <a:pt x="348" y="829"/>
                      <a:pt x="348" y="829"/>
                      <a:pt x="348" y="829"/>
                    </a:cubicBezTo>
                    <a:cubicBezTo>
                      <a:pt x="348" y="829"/>
                      <a:pt x="359" y="831"/>
                      <a:pt x="361" y="834"/>
                    </a:cubicBezTo>
                    <a:cubicBezTo>
                      <a:pt x="362" y="835"/>
                      <a:pt x="362" y="852"/>
                      <a:pt x="363" y="869"/>
                    </a:cubicBezTo>
                    <a:cubicBezTo>
                      <a:pt x="364" y="886"/>
                      <a:pt x="365" y="903"/>
                      <a:pt x="367" y="905"/>
                    </a:cubicBezTo>
                    <a:cubicBezTo>
                      <a:pt x="371" y="909"/>
                      <a:pt x="386" y="912"/>
                      <a:pt x="391" y="909"/>
                    </a:cubicBezTo>
                    <a:cubicBezTo>
                      <a:pt x="393" y="908"/>
                      <a:pt x="401" y="893"/>
                      <a:pt x="408" y="877"/>
                    </a:cubicBezTo>
                    <a:cubicBezTo>
                      <a:pt x="415" y="862"/>
                      <a:pt x="422" y="846"/>
                      <a:pt x="423" y="845"/>
                    </a:cubicBezTo>
                    <a:cubicBezTo>
                      <a:pt x="426" y="842"/>
                      <a:pt x="436" y="844"/>
                      <a:pt x="436" y="844"/>
                    </a:cubicBezTo>
                    <a:cubicBezTo>
                      <a:pt x="437" y="845"/>
                      <a:pt x="437" y="845"/>
                      <a:pt x="437" y="845"/>
                    </a:cubicBezTo>
                    <a:cubicBezTo>
                      <a:pt x="437" y="845"/>
                      <a:pt x="448" y="844"/>
                      <a:pt x="450" y="846"/>
                    </a:cubicBezTo>
                    <a:cubicBezTo>
                      <a:pt x="451" y="847"/>
                      <a:pt x="455" y="864"/>
                      <a:pt x="460" y="880"/>
                    </a:cubicBezTo>
                    <a:cubicBezTo>
                      <a:pt x="465" y="896"/>
                      <a:pt x="470" y="912"/>
                      <a:pt x="473" y="914"/>
                    </a:cubicBezTo>
                    <a:cubicBezTo>
                      <a:pt x="477" y="917"/>
                      <a:pt x="493" y="916"/>
                      <a:pt x="497" y="913"/>
                    </a:cubicBezTo>
                    <a:cubicBezTo>
                      <a:pt x="499" y="911"/>
                      <a:pt x="503" y="894"/>
                      <a:pt x="506" y="878"/>
                    </a:cubicBezTo>
                    <a:cubicBezTo>
                      <a:pt x="510" y="861"/>
                      <a:pt x="512" y="844"/>
                      <a:pt x="513" y="843"/>
                    </a:cubicBezTo>
                    <a:cubicBezTo>
                      <a:pt x="515" y="840"/>
                      <a:pt x="526" y="839"/>
                      <a:pt x="526" y="839"/>
                    </a:cubicBezTo>
                    <a:cubicBezTo>
                      <a:pt x="526" y="839"/>
                      <a:pt x="526" y="839"/>
                      <a:pt x="526" y="839"/>
                    </a:cubicBezTo>
                    <a:cubicBezTo>
                      <a:pt x="526" y="839"/>
                      <a:pt x="537" y="837"/>
                      <a:pt x="540" y="838"/>
                    </a:cubicBezTo>
                    <a:cubicBezTo>
                      <a:pt x="541" y="839"/>
                      <a:pt x="549" y="854"/>
                      <a:pt x="557" y="868"/>
                    </a:cubicBezTo>
                    <a:cubicBezTo>
                      <a:pt x="565" y="883"/>
                      <a:pt x="575" y="898"/>
                      <a:pt x="577" y="899"/>
                    </a:cubicBezTo>
                    <a:cubicBezTo>
                      <a:pt x="583" y="901"/>
                      <a:pt x="597" y="896"/>
                      <a:pt x="601" y="892"/>
                    </a:cubicBezTo>
                    <a:cubicBezTo>
                      <a:pt x="602" y="890"/>
                      <a:pt x="602" y="873"/>
                      <a:pt x="602" y="855"/>
                    </a:cubicBezTo>
                    <a:cubicBezTo>
                      <a:pt x="601" y="838"/>
                      <a:pt x="600" y="822"/>
                      <a:pt x="600" y="820"/>
                    </a:cubicBezTo>
                    <a:cubicBezTo>
                      <a:pt x="602" y="816"/>
                      <a:pt x="612" y="814"/>
                      <a:pt x="612" y="814"/>
                    </a:cubicBezTo>
                    <a:cubicBezTo>
                      <a:pt x="612" y="814"/>
                      <a:pt x="612" y="814"/>
                      <a:pt x="612" y="814"/>
                    </a:cubicBezTo>
                    <a:cubicBezTo>
                      <a:pt x="612" y="814"/>
                      <a:pt x="622" y="808"/>
                      <a:pt x="625" y="809"/>
                    </a:cubicBezTo>
                    <a:cubicBezTo>
                      <a:pt x="627" y="809"/>
                      <a:pt x="638" y="822"/>
                      <a:pt x="649" y="835"/>
                    </a:cubicBezTo>
                    <a:cubicBezTo>
                      <a:pt x="661" y="847"/>
                      <a:pt x="673" y="859"/>
                      <a:pt x="676" y="860"/>
                    </a:cubicBezTo>
                    <a:cubicBezTo>
                      <a:pt x="681" y="860"/>
                      <a:pt x="695" y="852"/>
                      <a:pt x="697" y="847"/>
                    </a:cubicBezTo>
                    <a:cubicBezTo>
                      <a:pt x="698" y="845"/>
                      <a:pt x="694" y="828"/>
                      <a:pt x="689" y="812"/>
                    </a:cubicBezTo>
                    <a:cubicBezTo>
                      <a:pt x="685" y="795"/>
                      <a:pt x="679" y="779"/>
                      <a:pt x="680" y="778"/>
                    </a:cubicBezTo>
                    <a:cubicBezTo>
                      <a:pt x="680" y="774"/>
                      <a:pt x="690" y="769"/>
                      <a:pt x="690" y="769"/>
                    </a:cubicBezTo>
                    <a:cubicBezTo>
                      <a:pt x="690" y="769"/>
                      <a:pt x="690" y="769"/>
                      <a:pt x="690" y="769"/>
                    </a:cubicBezTo>
                    <a:cubicBezTo>
                      <a:pt x="690" y="769"/>
                      <a:pt x="698" y="761"/>
                      <a:pt x="702" y="761"/>
                    </a:cubicBezTo>
                    <a:cubicBezTo>
                      <a:pt x="703" y="761"/>
                      <a:pt x="717" y="771"/>
                      <a:pt x="731" y="781"/>
                    </a:cubicBezTo>
                    <a:cubicBezTo>
                      <a:pt x="745" y="790"/>
                      <a:pt x="759" y="799"/>
                      <a:pt x="762" y="799"/>
                    </a:cubicBezTo>
                    <a:cubicBezTo>
                      <a:pt x="768" y="798"/>
                      <a:pt x="779" y="787"/>
                      <a:pt x="780" y="782"/>
                    </a:cubicBezTo>
                    <a:cubicBezTo>
                      <a:pt x="780" y="780"/>
                      <a:pt x="773" y="764"/>
                      <a:pt x="765" y="749"/>
                    </a:cubicBezTo>
                    <a:cubicBezTo>
                      <a:pt x="756" y="734"/>
                      <a:pt x="748" y="720"/>
                      <a:pt x="747" y="718"/>
                    </a:cubicBezTo>
                    <a:cubicBezTo>
                      <a:pt x="747" y="714"/>
                      <a:pt x="755" y="707"/>
                      <a:pt x="755" y="707"/>
                    </a:cubicBezTo>
                    <a:cubicBezTo>
                      <a:pt x="755" y="707"/>
                      <a:pt x="755" y="707"/>
                      <a:pt x="755" y="707"/>
                    </a:cubicBezTo>
                    <a:cubicBezTo>
                      <a:pt x="755" y="707"/>
                      <a:pt x="762" y="698"/>
                      <a:pt x="765" y="697"/>
                    </a:cubicBezTo>
                    <a:cubicBezTo>
                      <a:pt x="767" y="697"/>
                      <a:pt x="782" y="703"/>
                      <a:pt x="798" y="709"/>
                    </a:cubicBezTo>
                    <a:cubicBezTo>
                      <a:pt x="813" y="715"/>
                      <a:pt x="830" y="721"/>
                      <a:pt x="833" y="720"/>
                    </a:cubicBezTo>
                    <a:cubicBezTo>
                      <a:pt x="838" y="718"/>
                      <a:pt x="846" y="705"/>
                      <a:pt x="846" y="699"/>
                    </a:cubicBezTo>
                    <a:cubicBezTo>
                      <a:pt x="846" y="697"/>
                      <a:pt x="835" y="683"/>
                      <a:pt x="824" y="671"/>
                    </a:cubicBezTo>
                    <a:cubicBezTo>
                      <a:pt x="812" y="658"/>
                      <a:pt x="800" y="646"/>
                      <a:pt x="800" y="645"/>
                    </a:cubicBezTo>
                    <a:cubicBezTo>
                      <a:pt x="799" y="641"/>
                      <a:pt x="805" y="632"/>
                      <a:pt x="805" y="632"/>
                    </a:cubicBezTo>
                    <a:cubicBezTo>
                      <a:pt x="805" y="632"/>
                      <a:pt x="805" y="632"/>
                      <a:pt x="805" y="632"/>
                    </a:cubicBezTo>
                    <a:cubicBezTo>
                      <a:pt x="805" y="632"/>
                      <a:pt x="809" y="622"/>
                      <a:pt x="812" y="620"/>
                    </a:cubicBezTo>
                    <a:cubicBezTo>
                      <a:pt x="813" y="619"/>
                      <a:pt x="830" y="622"/>
                      <a:pt x="846" y="624"/>
                    </a:cubicBezTo>
                    <a:cubicBezTo>
                      <a:pt x="863" y="627"/>
                      <a:pt x="880" y="628"/>
                      <a:pt x="883" y="626"/>
                    </a:cubicBezTo>
                    <a:cubicBezTo>
                      <a:pt x="888" y="624"/>
                      <a:pt x="893" y="609"/>
                      <a:pt x="891" y="604"/>
                    </a:cubicBezTo>
                    <a:cubicBezTo>
                      <a:pt x="891" y="601"/>
                      <a:pt x="877" y="591"/>
                      <a:pt x="863" y="581"/>
                    </a:cubicBezTo>
                    <a:cubicBezTo>
                      <a:pt x="849" y="571"/>
                      <a:pt x="834" y="563"/>
                      <a:pt x="833" y="561"/>
                    </a:cubicBezTo>
                    <a:cubicBezTo>
                      <a:pt x="831" y="558"/>
                      <a:pt x="835" y="548"/>
                      <a:pt x="835" y="548"/>
                    </a:cubicBezTo>
                    <a:cubicBezTo>
                      <a:pt x="835" y="548"/>
                      <a:pt x="835" y="548"/>
                      <a:pt x="835" y="548"/>
                    </a:cubicBezTo>
                    <a:cubicBezTo>
                      <a:pt x="836" y="548"/>
                      <a:pt x="837" y="537"/>
                      <a:pt x="840" y="535"/>
                    </a:cubicBezTo>
                    <a:cubicBezTo>
                      <a:pt x="841" y="533"/>
                      <a:pt x="857" y="533"/>
                      <a:pt x="874" y="531"/>
                    </a:cubicBezTo>
                    <a:cubicBezTo>
                      <a:pt x="891" y="529"/>
                      <a:pt x="908" y="526"/>
                      <a:pt x="910" y="524"/>
                    </a:cubicBezTo>
                    <a:cubicBezTo>
                      <a:pt x="914" y="520"/>
                      <a:pt x="916" y="505"/>
                      <a:pt x="913" y="500"/>
                    </a:cubicBezTo>
                    <a:cubicBezTo>
                      <a:pt x="912" y="498"/>
                      <a:pt x="896" y="491"/>
                      <a:pt x="880" y="4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>
                <a:spLocks noChangeArrowheads="1"/>
              </p:cNvSpPr>
              <p:nvPr/>
            </p:nvSpPr>
            <p:spPr bwMode="auto">
              <a:xfrm rot="5400000" flipV="1">
                <a:off x="4606823" y="4566345"/>
                <a:ext cx="1099900" cy="110057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9000000" scaled="0"/>
              </a:gra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>
                  <a:buClrTx/>
                  <a:defRPr/>
                </a:pPr>
                <a:endParaRPr lang="id-ID" sz="2700" kern="1200">
                  <a:ea typeface="+mn-ea"/>
                  <a:cs typeface="+mn-cs"/>
                </a:endParaRPr>
              </a:p>
            </p:txBody>
          </p:sp>
          <p:pic>
            <p:nvPicPr>
              <p:cNvPr id="6" name="Graphic 5" descr="Dollar with solid fill">
                <a:extLst>
                  <a:ext uri="{FF2B5EF4-FFF2-40B4-BE49-F238E27FC236}">
                    <a16:creationId xmlns:a16="http://schemas.microsoft.com/office/drawing/2014/main" id="{EABFD05A-E3D9-027A-EA29-DF890E8DD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550258" y="26381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phic 7" descr="Meeting outline">
                <a:extLst>
                  <a:ext uri="{FF2B5EF4-FFF2-40B4-BE49-F238E27FC236}">
                    <a16:creationId xmlns:a16="http://schemas.microsoft.com/office/drawing/2014/main" id="{269DCE58-65CA-B003-B04F-814867089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78020" y="2944728"/>
                <a:ext cx="820295" cy="820295"/>
              </a:xfrm>
              <a:prstGeom prst="rect">
                <a:avLst/>
              </a:prstGeom>
            </p:spPr>
          </p:pic>
          <p:pic>
            <p:nvPicPr>
              <p:cNvPr id="10" name="Graphic 9" descr="Monthly calendar with solid fill">
                <a:extLst>
                  <a:ext uri="{FF2B5EF4-FFF2-40B4-BE49-F238E27FC236}">
                    <a16:creationId xmlns:a16="http://schemas.microsoft.com/office/drawing/2014/main" id="{3710FB9D-10A5-73BB-34BC-F259DF58C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809217" y="5000877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26" name="Graphic 25" descr="Harvey Balls 50% with solid fill">
            <a:extLst>
              <a:ext uri="{FF2B5EF4-FFF2-40B4-BE49-F238E27FC236}">
                <a16:creationId xmlns:a16="http://schemas.microsoft.com/office/drawing/2014/main" id="{7188CD0B-FD52-3A30-62AD-C5EEC88029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75904" y="6577286"/>
            <a:ext cx="1371600" cy="1371600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B401DB4-24D0-EC7F-4C3E-D461F4CB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2023 School Services of California Inc.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25ACDE3-A555-92BE-601D-B4DAB46C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42503F20-67DD-4948-B6DE-4DDC1702207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  <a:defRPr/>
              </a:pPr>
              <a:t>12</a:t>
            </a:fld>
            <a:endParaRPr lang="en-US" kern="120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469E4-1087-2609-CBF5-AADB665D3380}"/>
              </a:ext>
            </a:extLst>
          </p:cNvPr>
          <p:cNvSpPr txBox="1"/>
          <p:nvPr/>
        </p:nvSpPr>
        <p:spPr>
          <a:xfrm>
            <a:off x="116074" y="9357553"/>
            <a:ext cx="1644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  <a:defRPr/>
            </a:pPr>
            <a:r>
              <a:rPr lang="en-US" sz="2400" b="1" kern="1200" baseline="30000" dirty="0">
                <a:latin typeface="Arial Narrow" panose="020B0606020202030204" pitchFamily="34" charset="0"/>
                <a:ea typeface="+mn-ea"/>
                <a:cs typeface="+mn-cs"/>
              </a:rPr>
              <a:t>1</a:t>
            </a:r>
            <a:r>
              <a:rPr lang="en-US" sz="2400" b="1" kern="1200" dirty="0">
                <a:latin typeface="Arial Narrow" panose="020B0606020202030204" pitchFamily="34" charset="0"/>
                <a:ea typeface="+mn-ea"/>
                <a:cs typeface="+mn-cs"/>
              </a:rPr>
              <a:t>Second Principal Apportionment; </a:t>
            </a:r>
            <a:r>
              <a:rPr lang="en-US" sz="2400" b="1" kern="1200" baseline="30000" dirty="0"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lang="en-US" sz="2400" b="1" kern="1200" dirty="0">
                <a:latin typeface="Arial Narrow" panose="020B0606020202030204" pitchFamily="34" charset="0"/>
                <a:ea typeface="+mn-ea"/>
                <a:cs typeface="+mn-cs"/>
              </a:rPr>
              <a:t>California Department of Education</a:t>
            </a:r>
            <a:endParaRPr lang="en-US" sz="2400" b="1" kern="1200" baseline="30000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71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3A639F-50D1-D528-1AA3-B388439D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28: Arts and Music in Schools—Funding Guarantee and Accountability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26410-9DD2-8F9E-D580-5C0E6A9B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42503F20-67DD-4948-B6DE-4DDC1702207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  <a:defRPr/>
              </a:pPr>
              <a:t>13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EA8216D-7B93-0846-B2D6-B9A1BCCC3CC2}"/>
              </a:ext>
            </a:extLst>
          </p:cNvPr>
          <p:cNvGrpSpPr/>
          <p:nvPr/>
        </p:nvGrpSpPr>
        <p:grpSpPr>
          <a:xfrm>
            <a:off x="3257333" y="5473574"/>
            <a:ext cx="11773335" cy="4029542"/>
            <a:chOff x="2971559" y="3242196"/>
            <a:chExt cx="7848890" cy="26863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07187-E974-C11D-AE9A-D192D631CE51}"/>
                </a:ext>
              </a:extLst>
            </p:cNvPr>
            <p:cNvGrpSpPr/>
            <p:nvPr/>
          </p:nvGrpSpPr>
          <p:grpSpPr>
            <a:xfrm>
              <a:off x="4393261" y="3242196"/>
              <a:ext cx="5902501" cy="2686361"/>
              <a:chOff x="2799733" y="2090500"/>
              <a:chExt cx="4011260" cy="2014771"/>
            </a:xfrm>
          </p:grpSpPr>
          <p:grpSp>
            <p:nvGrpSpPr>
              <p:cNvPr id="36" name="Group 92">
                <a:extLst>
                  <a:ext uri="{FF2B5EF4-FFF2-40B4-BE49-F238E27FC236}">
                    <a16:creationId xmlns:a16="http://schemas.microsoft.com/office/drawing/2014/main" id="{1E7FFC25-5D03-495A-E600-08C5846038EB}"/>
                  </a:ext>
                </a:extLst>
              </p:cNvPr>
              <p:cNvGrpSpPr/>
              <p:nvPr/>
            </p:nvGrpSpPr>
            <p:grpSpPr>
              <a:xfrm rot="16200000" flipH="1">
                <a:off x="5933984" y="2522824"/>
                <a:ext cx="603897" cy="1150121"/>
                <a:chOff x="3070225" y="2066925"/>
                <a:chExt cx="3003550" cy="1009650"/>
              </a:xfrm>
            </p:grpSpPr>
            <p:sp>
              <p:nvSpPr>
                <p:cNvPr id="53" name="Freeform 6">
                  <a:extLst>
                    <a:ext uri="{FF2B5EF4-FFF2-40B4-BE49-F238E27FC236}">
                      <a16:creationId xmlns:a16="http://schemas.microsoft.com/office/drawing/2014/main" id="{7569C044-34D6-09FC-91FF-9DA17A26F2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0225" y="2066925"/>
                  <a:ext cx="3003550" cy="1009650"/>
                </a:xfrm>
                <a:custGeom>
                  <a:avLst/>
                  <a:gdLst/>
                  <a:ahLst/>
                  <a:cxnLst>
                    <a:cxn ang="0">
                      <a:pos x="24" y="114"/>
                    </a:cxn>
                    <a:cxn ang="0">
                      <a:pos x="26" y="112"/>
                    </a:cxn>
                    <a:cxn ang="0">
                      <a:pos x="37" y="102"/>
                    </a:cxn>
                    <a:cxn ang="0">
                      <a:pos x="80" y="83"/>
                    </a:cxn>
                    <a:cxn ang="0">
                      <a:pos x="235" y="50"/>
                    </a:cxn>
                    <a:cxn ang="0">
                      <a:pos x="747" y="21"/>
                    </a:cxn>
                    <a:cxn ang="0">
                      <a:pos x="747" y="21"/>
                    </a:cxn>
                    <a:cxn ang="0">
                      <a:pos x="1340" y="64"/>
                    </a:cxn>
                    <a:cxn ang="0">
                      <a:pos x="1440" y="93"/>
                    </a:cxn>
                    <a:cxn ang="0">
                      <a:pos x="1467" y="112"/>
                    </a:cxn>
                    <a:cxn ang="0">
                      <a:pos x="1472" y="124"/>
                    </a:cxn>
                    <a:cxn ang="0">
                      <a:pos x="1467" y="135"/>
                    </a:cxn>
                    <a:cxn ang="0">
                      <a:pos x="1456" y="146"/>
                    </a:cxn>
                    <a:cxn ang="0">
                      <a:pos x="1413" y="165"/>
                    </a:cxn>
                    <a:cxn ang="0">
                      <a:pos x="1258" y="197"/>
                    </a:cxn>
                    <a:cxn ang="0">
                      <a:pos x="747" y="227"/>
                    </a:cxn>
                    <a:cxn ang="0">
                      <a:pos x="153" y="183"/>
                    </a:cxn>
                    <a:cxn ang="0">
                      <a:pos x="53" y="154"/>
                    </a:cxn>
                    <a:cxn ang="0">
                      <a:pos x="26" y="135"/>
                    </a:cxn>
                    <a:cxn ang="0">
                      <a:pos x="24" y="133"/>
                    </a:cxn>
                    <a:cxn ang="0">
                      <a:pos x="21" y="124"/>
                    </a:cxn>
                    <a:cxn ang="0">
                      <a:pos x="21" y="124"/>
                    </a:cxn>
                    <a:cxn ang="0">
                      <a:pos x="24" y="114"/>
                    </a:cxn>
                    <a:cxn ang="0">
                      <a:pos x="748" y="0"/>
                    </a:cxn>
                    <a:cxn ang="0">
                      <a:pos x="748" y="0"/>
                    </a:cxn>
                    <a:cxn ang="0">
                      <a:pos x="643" y="1"/>
                    </a:cxn>
                    <a:cxn ang="0">
                      <a:pos x="88" y="66"/>
                    </a:cxn>
                    <a:cxn ang="0">
                      <a:pos x="12" y="102"/>
                    </a:cxn>
                    <a:cxn ang="0">
                      <a:pos x="0" y="124"/>
                    </a:cxn>
                    <a:cxn ang="0">
                      <a:pos x="7" y="140"/>
                    </a:cxn>
                    <a:cxn ang="0">
                      <a:pos x="355" y="473"/>
                    </a:cxn>
                    <a:cxn ang="0">
                      <a:pos x="355" y="473"/>
                    </a:cxn>
                    <a:cxn ang="0">
                      <a:pos x="359" y="475"/>
                    </a:cxn>
                    <a:cxn ang="0">
                      <a:pos x="369" y="478"/>
                    </a:cxn>
                    <a:cxn ang="0">
                      <a:pos x="404" y="482"/>
                    </a:cxn>
                    <a:cxn ang="0">
                      <a:pos x="510" y="491"/>
                    </a:cxn>
                    <a:cxn ang="0">
                      <a:pos x="721" y="500"/>
                    </a:cxn>
                    <a:cxn ang="0">
                      <a:pos x="751" y="500"/>
                    </a:cxn>
                    <a:cxn ang="0">
                      <a:pos x="751" y="500"/>
                    </a:cxn>
                    <a:cxn ang="0">
                      <a:pos x="1108" y="481"/>
                    </a:cxn>
                    <a:cxn ang="0">
                      <a:pos x="1130" y="476"/>
                    </a:cxn>
                    <a:cxn ang="0">
                      <a:pos x="1134" y="473"/>
                    </a:cxn>
                    <a:cxn ang="0">
                      <a:pos x="1134" y="473"/>
                    </a:cxn>
                    <a:cxn ang="0">
                      <a:pos x="1486" y="140"/>
                    </a:cxn>
                    <a:cxn ang="0">
                      <a:pos x="1493" y="124"/>
                    </a:cxn>
                    <a:cxn ang="0">
                      <a:pos x="1486" y="107"/>
                    </a:cxn>
                    <a:cxn ang="0">
                      <a:pos x="1401" y="65"/>
                    </a:cxn>
                    <a:cxn ang="0">
                      <a:pos x="1235" y="30"/>
                    </a:cxn>
                    <a:cxn ang="0">
                      <a:pos x="748" y="0"/>
                    </a:cxn>
                  </a:cxnLst>
                  <a:rect l="0" t="0" r="r" b="b"/>
                  <a:pathLst>
                    <a:path w="1493" h="500">
                      <a:moveTo>
                        <a:pt x="24" y="114"/>
                      </a:moveTo>
                      <a:cubicBezTo>
                        <a:pt x="25" y="114"/>
                        <a:pt x="25" y="113"/>
                        <a:pt x="26" y="112"/>
                      </a:cubicBezTo>
                      <a:cubicBezTo>
                        <a:pt x="28" y="109"/>
                        <a:pt x="32" y="105"/>
                        <a:pt x="37" y="102"/>
                      </a:cubicBezTo>
                      <a:cubicBezTo>
                        <a:pt x="47" y="95"/>
                        <a:pt x="61" y="89"/>
                        <a:pt x="80" y="83"/>
                      </a:cubicBezTo>
                      <a:cubicBezTo>
                        <a:pt x="117" y="70"/>
                        <a:pt x="170" y="60"/>
                        <a:pt x="235" y="50"/>
                      </a:cubicBezTo>
                      <a:cubicBezTo>
                        <a:pt x="366" y="32"/>
                        <a:pt x="547" y="21"/>
                        <a:pt x="747" y="21"/>
                      </a:cubicBezTo>
                      <a:cubicBezTo>
                        <a:pt x="747" y="21"/>
                        <a:pt x="747" y="21"/>
                        <a:pt x="747" y="21"/>
                      </a:cubicBezTo>
                      <a:cubicBezTo>
                        <a:pt x="992" y="21"/>
                        <a:pt x="1209" y="38"/>
                        <a:pt x="1340" y="64"/>
                      </a:cubicBezTo>
                      <a:cubicBezTo>
                        <a:pt x="1384" y="73"/>
                        <a:pt x="1418" y="83"/>
                        <a:pt x="1440" y="93"/>
                      </a:cubicBezTo>
                      <a:cubicBezTo>
                        <a:pt x="1453" y="99"/>
                        <a:pt x="1462" y="105"/>
                        <a:pt x="1467" y="112"/>
                      </a:cubicBezTo>
                      <a:cubicBezTo>
                        <a:pt x="1470" y="116"/>
                        <a:pt x="1472" y="120"/>
                        <a:pt x="1472" y="124"/>
                      </a:cubicBezTo>
                      <a:cubicBezTo>
                        <a:pt x="1472" y="128"/>
                        <a:pt x="1470" y="132"/>
                        <a:pt x="1467" y="135"/>
                      </a:cubicBezTo>
                      <a:cubicBezTo>
                        <a:pt x="1465" y="139"/>
                        <a:pt x="1461" y="142"/>
                        <a:pt x="1456" y="146"/>
                      </a:cubicBezTo>
                      <a:cubicBezTo>
                        <a:pt x="1446" y="152"/>
                        <a:pt x="1432" y="159"/>
                        <a:pt x="1413" y="165"/>
                      </a:cubicBezTo>
                      <a:cubicBezTo>
                        <a:pt x="1377" y="177"/>
                        <a:pt x="1324" y="188"/>
                        <a:pt x="1258" y="197"/>
                      </a:cubicBezTo>
                      <a:cubicBezTo>
                        <a:pt x="1127" y="215"/>
                        <a:pt x="946" y="227"/>
                        <a:pt x="747" y="227"/>
                      </a:cubicBezTo>
                      <a:cubicBezTo>
                        <a:pt x="501" y="227"/>
                        <a:pt x="284" y="209"/>
                        <a:pt x="153" y="183"/>
                      </a:cubicBezTo>
                      <a:cubicBezTo>
                        <a:pt x="109" y="175"/>
                        <a:pt x="75" y="165"/>
                        <a:pt x="53" y="154"/>
                      </a:cubicBezTo>
                      <a:cubicBezTo>
                        <a:pt x="40" y="148"/>
                        <a:pt x="31" y="142"/>
                        <a:pt x="26" y="135"/>
                      </a:cubicBezTo>
                      <a:cubicBezTo>
                        <a:pt x="25" y="135"/>
                        <a:pt x="25" y="134"/>
                        <a:pt x="24" y="133"/>
                      </a:cubicBezTo>
                      <a:cubicBezTo>
                        <a:pt x="22" y="130"/>
                        <a:pt x="21" y="127"/>
                        <a:pt x="21" y="124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1" y="121"/>
                        <a:pt x="22" y="117"/>
                        <a:pt x="24" y="114"/>
                      </a:cubicBezTo>
                      <a:moveTo>
                        <a:pt x="748" y="0"/>
                      </a:moveTo>
                      <a:cubicBezTo>
                        <a:pt x="748" y="0"/>
                        <a:pt x="748" y="0"/>
                        <a:pt x="748" y="0"/>
                      </a:cubicBezTo>
                      <a:cubicBezTo>
                        <a:pt x="713" y="0"/>
                        <a:pt x="678" y="0"/>
                        <a:pt x="643" y="1"/>
                      </a:cubicBezTo>
                      <a:cubicBezTo>
                        <a:pt x="397" y="7"/>
                        <a:pt x="197" y="32"/>
                        <a:pt x="88" y="66"/>
                      </a:cubicBezTo>
                      <a:cubicBezTo>
                        <a:pt x="52" y="77"/>
                        <a:pt x="26" y="90"/>
                        <a:pt x="12" y="102"/>
                      </a:cubicBezTo>
                      <a:cubicBezTo>
                        <a:pt x="4" y="110"/>
                        <a:pt x="0" y="117"/>
                        <a:pt x="0" y="124"/>
                      </a:cubicBezTo>
                      <a:cubicBezTo>
                        <a:pt x="0" y="129"/>
                        <a:pt x="2" y="134"/>
                        <a:pt x="7" y="140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4"/>
                        <a:pt x="357" y="475"/>
                        <a:pt x="359" y="475"/>
                      </a:cubicBezTo>
                      <a:cubicBezTo>
                        <a:pt x="362" y="476"/>
                        <a:pt x="365" y="477"/>
                        <a:pt x="369" y="478"/>
                      </a:cubicBezTo>
                      <a:cubicBezTo>
                        <a:pt x="378" y="479"/>
                        <a:pt x="390" y="481"/>
                        <a:pt x="404" y="482"/>
                      </a:cubicBezTo>
                      <a:cubicBezTo>
                        <a:pt x="433" y="486"/>
                        <a:pt x="470" y="488"/>
                        <a:pt x="510" y="491"/>
                      </a:cubicBezTo>
                      <a:cubicBezTo>
                        <a:pt x="590" y="495"/>
                        <a:pt x="679" y="499"/>
                        <a:pt x="721" y="500"/>
                      </a:cubicBezTo>
                      <a:cubicBezTo>
                        <a:pt x="729" y="500"/>
                        <a:pt x="740" y="500"/>
                        <a:pt x="751" y="500"/>
                      </a:cubicBezTo>
                      <a:cubicBezTo>
                        <a:pt x="751" y="500"/>
                        <a:pt x="751" y="500"/>
                        <a:pt x="751" y="500"/>
                      </a:cubicBezTo>
                      <a:cubicBezTo>
                        <a:pt x="851" y="500"/>
                        <a:pt x="1037" y="492"/>
                        <a:pt x="1108" y="481"/>
                      </a:cubicBezTo>
                      <a:cubicBezTo>
                        <a:pt x="1118" y="479"/>
                        <a:pt x="1125" y="477"/>
                        <a:pt x="1130" y="476"/>
                      </a:cubicBezTo>
                      <a:cubicBezTo>
                        <a:pt x="1132" y="475"/>
                        <a:pt x="1134" y="474"/>
                        <a:pt x="1134" y="473"/>
                      </a:cubicBezTo>
                      <a:cubicBezTo>
                        <a:pt x="1134" y="473"/>
                        <a:pt x="1134" y="473"/>
                        <a:pt x="1134" y="473"/>
                      </a:cubicBezTo>
                      <a:cubicBezTo>
                        <a:pt x="1486" y="140"/>
                        <a:pt x="1486" y="140"/>
                        <a:pt x="1486" y="140"/>
                      </a:cubicBezTo>
                      <a:cubicBezTo>
                        <a:pt x="1491" y="134"/>
                        <a:pt x="1493" y="129"/>
                        <a:pt x="1493" y="124"/>
                      </a:cubicBezTo>
                      <a:cubicBezTo>
                        <a:pt x="1493" y="118"/>
                        <a:pt x="1491" y="113"/>
                        <a:pt x="1486" y="107"/>
                      </a:cubicBezTo>
                      <a:cubicBezTo>
                        <a:pt x="1473" y="92"/>
                        <a:pt x="1444" y="78"/>
                        <a:pt x="1401" y="65"/>
                      </a:cubicBezTo>
                      <a:cubicBezTo>
                        <a:pt x="1358" y="52"/>
                        <a:pt x="1301" y="40"/>
                        <a:pt x="1235" y="30"/>
                      </a:cubicBezTo>
                      <a:cubicBezTo>
                        <a:pt x="1103" y="11"/>
                        <a:pt x="931" y="0"/>
                        <a:pt x="748" y="0"/>
                      </a:cubicBezTo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7">
                  <a:extLst>
                    <a:ext uri="{FF2B5EF4-FFF2-40B4-BE49-F238E27FC236}">
                      <a16:creationId xmlns:a16="http://schemas.microsoft.com/office/drawing/2014/main" id="{81CB1179-5D8F-879C-55B2-B30C29725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088" y="2297113"/>
                  <a:ext cx="6350" cy="381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3" y="19"/>
                    </a:cxn>
                    <a:cxn ang="0">
                      <a:pos x="1" y="1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1" y="1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9">
                      <a:moveTo>
                        <a:pt x="3" y="0"/>
                      </a:moveTo>
                      <a:cubicBezTo>
                        <a:pt x="1" y="3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3"/>
                        <a:pt x="1" y="16"/>
                        <a:pt x="3" y="19"/>
                      </a:cubicBezTo>
                      <a:cubicBezTo>
                        <a:pt x="2" y="16"/>
                        <a:pt x="1" y="13"/>
                        <a:pt x="1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6"/>
                        <a:pt x="2" y="3"/>
                        <a:pt x="3" y="0"/>
                      </a:cubicBezTo>
                    </a:path>
                  </a:pathLst>
                </a:custGeom>
                <a:solidFill>
                  <a:srgbClr val="D1B4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5">
                  <a:extLst>
                    <a:ext uri="{FF2B5EF4-FFF2-40B4-BE49-F238E27FC236}">
                      <a16:creationId xmlns:a16="http://schemas.microsoft.com/office/drawing/2014/main" id="{2D4B9FBA-E7D5-1AD4-E79C-46A9DEFA7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613" y="2117725"/>
                  <a:ext cx="2900363" cy="400050"/>
                </a:xfrm>
                <a:custGeom>
                  <a:avLst/>
                  <a:gdLst/>
                  <a:ahLst/>
                  <a:cxnLst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128" y="43"/>
                    </a:cxn>
                    <a:cxn ang="0">
                      <a:pos x="28" y="72"/>
                    </a:cxn>
                    <a:cxn ang="0">
                      <a:pos x="3" y="90"/>
                    </a:cxn>
                    <a:cxn ang="0">
                      <a:pos x="0" y="99"/>
                    </a:cxn>
                    <a:cxn ang="0">
                      <a:pos x="3" y="108"/>
                    </a:cxn>
                    <a:cxn ang="0">
                      <a:pos x="13" y="117"/>
                    </a:cxn>
                    <a:cxn ang="0">
                      <a:pos x="55" y="136"/>
                    </a:cxn>
                    <a:cxn ang="0">
                      <a:pos x="210" y="168"/>
                    </a:cxn>
                    <a:cxn ang="0">
                      <a:pos x="721" y="198"/>
                    </a:cxn>
                    <a:cxn ang="0">
                      <a:pos x="721" y="198"/>
                    </a:cxn>
                    <a:cxn ang="0">
                      <a:pos x="1314" y="154"/>
                    </a:cxn>
                    <a:cxn ang="0">
                      <a:pos x="1413" y="126"/>
                    </a:cxn>
                    <a:cxn ang="0">
                      <a:pos x="1438" y="108"/>
                    </a:cxn>
                    <a:cxn ang="0">
                      <a:pos x="1442" y="99"/>
                    </a:cxn>
                    <a:cxn ang="0">
                      <a:pos x="1438" y="90"/>
                    </a:cxn>
                    <a:cxn ang="0">
                      <a:pos x="1428" y="80"/>
                    </a:cxn>
                    <a:cxn ang="0">
                      <a:pos x="1386" y="61"/>
                    </a:cxn>
                    <a:cxn ang="0">
                      <a:pos x="1232" y="29"/>
                    </a:cxn>
                    <a:cxn ang="0">
                      <a:pos x="721" y="0"/>
                    </a:cxn>
                  </a:cxnLst>
                  <a:rect l="0" t="0" r="r" b="b"/>
                  <a:pathLst>
                    <a:path w="1442" h="198">
                      <a:moveTo>
                        <a:pt x="721" y="0"/>
                      </a:move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475" y="0"/>
                        <a:pt x="258" y="17"/>
                        <a:pt x="128" y="43"/>
                      </a:cubicBezTo>
                      <a:cubicBezTo>
                        <a:pt x="84" y="52"/>
                        <a:pt x="50" y="61"/>
                        <a:pt x="28" y="72"/>
                      </a:cubicBezTo>
                      <a:cubicBezTo>
                        <a:pt x="16" y="78"/>
                        <a:pt x="7" y="84"/>
                        <a:pt x="3" y="90"/>
                      </a:cubicBezTo>
                      <a:cubicBezTo>
                        <a:pt x="1" y="93"/>
                        <a:pt x="0" y="96"/>
                        <a:pt x="0" y="99"/>
                      </a:cubicBezTo>
                      <a:cubicBezTo>
                        <a:pt x="0" y="102"/>
                        <a:pt x="1" y="105"/>
                        <a:pt x="3" y="108"/>
                      </a:cubicBezTo>
                      <a:cubicBezTo>
                        <a:pt x="5" y="111"/>
                        <a:pt x="9" y="114"/>
                        <a:pt x="13" y="117"/>
                      </a:cubicBezTo>
                      <a:cubicBezTo>
                        <a:pt x="23" y="124"/>
                        <a:pt x="37" y="130"/>
                        <a:pt x="55" y="136"/>
                      </a:cubicBezTo>
                      <a:cubicBezTo>
                        <a:pt x="91" y="148"/>
                        <a:pt x="144" y="159"/>
                        <a:pt x="210" y="168"/>
                      </a:cubicBezTo>
                      <a:cubicBezTo>
                        <a:pt x="340" y="186"/>
                        <a:pt x="521" y="198"/>
                        <a:pt x="721" y="198"/>
                      </a:cubicBezTo>
                      <a:cubicBezTo>
                        <a:pt x="721" y="198"/>
                        <a:pt x="721" y="198"/>
                        <a:pt x="721" y="198"/>
                      </a:cubicBezTo>
                      <a:cubicBezTo>
                        <a:pt x="966" y="198"/>
                        <a:pt x="1183" y="180"/>
                        <a:pt x="1314" y="154"/>
                      </a:cubicBezTo>
                      <a:cubicBezTo>
                        <a:pt x="1357" y="146"/>
                        <a:pt x="1391" y="136"/>
                        <a:pt x="1413" y="126"/>
                      </a:cubicBezTo>
                      <a:cubicBezTo>
                        <a:pt x="1425" y="120"/>
                        <a:pt x="1434" y="114"/>
                        <a:pt x="1438" y="108"/>
                      </a:cubicBezTo>
                      <a:cubicBezTo>
                        <a:pt x="1440" y="105"/>
                        <a:pt x="1442" y="102"/>
                        <a:pt x="1442" y="99"/>
                      </a:cubicBezTo>
                      <a:cubicBezTo>
                        <a:pt x="1442" y="96"/>
                        <a:pt x="1440" y="93"/>
                        <a:pt x="1438" y="90"/>
                      </a:cubicBezTo>
                      <a:cubicBezTo>
                        <a:pt x="1436" y="86"/>
                        <a:pt x="1432" y="83"/>
                        <a:pt x="1428" y="80"/>
                      </a:cubicBezTo>
                      <a:cubicBezTo>
                        <a:pt x="1418" y="74"/>
                        <a:pt x="1404" y="67"/>
                        <a:pt x="1386" y="61"/>
                      </a:cubicBezTo>
                      <a:cubicBezTo>
                        <a:pt x="1350" y="49"/>
                        <a:pt x="1297" y="39"/>
                        <a:pt x="1232" y="29"/>
                      </a:cubicBezTo>
                      <a:cubicBezTo>
                        <a:pt x="1101" y="11"/>
                        <a:pt x="920" y="0"/>
                        <a:pt x="721" y="0"/>
                      </a:cubicBezTo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88">
                <a:extLst>
                  <a:ext uri="{FF2B5EF4-FFF2-40B4-BE49-F238E27FC236}">
                    <a16:creationId xmlns:a16="http://schemas.microsoft.com/office/drawing/2014/main" id="{ECD03A72-4D1F-1FFD-CB29-3036A23FF895}"/>
                  </a:ext>
                </a:extLst>
              </p:cNvPr>
              <p:cNvGrpSpPr/>
              <p:nvPr/>
            </p:nvGrpSpPr>
            <p:grpSpPr>
              <a:xfrm rot="16200000" flipH="1">
                <a:off x="5083790" y="2519991"/>
                <a:ext cx="868617" cy="1155786"/>
                <a:chOff x="3070223" y="2066925"/>
                <a:chExt cx="3003550" cy="100965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Freeform 6">
                  <a:extLst>
                    <a:ext uri="{FF2B5EF4-FFF2-40B4-BE49-F238E27FC236}">
                      <a16:creationId xmlns:a16="http://schemas.microsoft.com/office/drawing/2014/main" id="{8E57B69E-25DE-D213-BE77-604AFE5743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0223" y="2066925"/>
                  <a:ext cx="3003550" cy="1009650"/>
                </a:xfrm>
                <a:custGeom>
                  <a:avLst/>
                  <a:gdLst/>
                  <a:ahLst/>
                  <a:cxnLst>
                    <a:cxn ang="0">
                      <a:pos x="24" y="114"/>
                    </a:cxn>
                    <a:cxn ang="0">
                      <a:pos x="26" y="112"/>
                    </a:cxn>
                    <a:cxn ang="0">
                      <a:pos x="37" y="102"/>
                    </a:cxn>
                    <a:cxn ang="0">
                      <a:pos x="80" y="83"/>
                    </a:cxn>
                    <a:cxn ang="0">
                      <a:pos x="235" y="50"/>
                    </a:cxn>
                    <a:cxn ang="0">
                      <a:pos x="747" y="21"/>
                    </a:cxn>
                    <a:cxn ang="0">
                      <a:pos x="747" y="21"/>
                    </a:cxn>
                    <a:cxn ang="0">
                      <a:pos x="1340" y="64"/>
                    </a:cxn>
                    <a:cxn ang="0">
                      <a:pos x="1440" y="93"/>
                    </a:cxn>
                    <a:cxn ang="0">
                      <a:pos x="1467" y="112"/>
                    </a:cxn>
                    <a:cxn ang="0">
                      <a:pos x="1472" y="124"/>
                    </a:cxn>
                    <a:cxn ang="0">
                      <a:pos x="1467" y="135"/>
                    </a:cxn>
                    <a:cxn ang="0">
                      <a:pos x="1456" y="146"/>
                    </a:cxn>
                    <a:cxn ang="0">
                      <a:pos x="1413" y="165"/>
                    </a:cxn>
                    <a:cxn ang="0">
                      <a:pos x="1258" y="197"/>
                    </a:cxn>
                    <a:cxn ang="0">
                      <a:pos x="747" y="227"/>
                    </a:cxn>
                    <a:cxn ang="0">
                      <a:pos x="153" y="183"/>
                    </a:cxn>
                    <a:cxn ang="0">
                      <a:pos x="53" y="154"/>
                    </a:cxn>
                    <a:cxn ang="0">
                      <a:pos x="26" y="135"/>
                    </a:cxn>
                    <a:cxn ang="0">
                      <a:pos x="24" y="133"/>
                    </a:cxn>
                    <a:cxn ang="0">
                      <a:pos x="21" y="124"/>
                    </a:cxn>
                    <a:cxn ang="0">
                      <a:pos x="21" y="124"/>
                    </a:cxn>
                    <a:cxn ang="0">
                      <a:pos x="24" y="114"/>
                    </a:cxn>
                    <a:cxn ang="0">
                      <a:pos x="748" y="0"/>
                    </a:cxn>
                    <a:cxn ang="0">
                      <a:pos x="748" y="0"/>
                    </a:cxn>
                    <a:cxn ang="0">
                      <a:pos x="643" y="1"/>
                    </a:cxn>
                    <a:cxn ang="0">
                      <a:pos x="88" y="66"/>
                    </a:cxn>
                    <a:cxn ang="0">
                      <a:pos x="12" y="102"/>
                    </a:cxn>
                    <a:cxn ang="0">
                      <a:pos x="0" y="124"/>
                    </a:cxn>
                    <a:cxn ang="0">
                      <a:pos x="7" y="140"/>
                    </a:cxn>
                    <a:cxn ang="0">
                      <a:pos x="355" y="473"/>
                    </a:cxn>
                    <a:cxn ang="0">
                      <a:pos x="355" y="473"/>
                    </a:cxn>
                    <a:cxn ang="0">
                      <a:pos x="359" y="475"/>
                    </a:cxn>
                    <a:cxn ang="0">
                      <a:pos x="369" y="478"/>
                    </a:cxn>
                    <a:cxn ang="0">
                      <a:pos x="404" y="482"/>
                    </a:cxn>
                    <a:cxn ang="0">
                      <a:pos x="510" y="491"/>
                    </a:cxn>
                    <a:cxn ang="0">
                      <a:pos x="721" y="500"/>
                    </a:cxn>
                    <a:cxn ang="0">
                      <a:pos x="751" y="500"/>
                    </a:cxn>
                    <a:cxn ang="0">
                      <a:pos x="751" y="500"/>
                    </a:cxn>
                    <a:cxn ang="0">
                      <a:pos x="1108" y="481"/>
                    </a:cxn>
                    <a:cxn ang="0">
                      <a:pos x="1130" y="476"/>
                    </a:cxn>
                    <a:cxn ang="0">
                      <a:pos x="1134" y="473"/>
                    </a:cxn>
                    <a:cxn ang="0">
                      <a:pos x="1134" y="473"/>
                    </a:cxn>
                    <a:cxn ang="0">
                      <a:pos x="1486" y="140"/>
                    </a:cxn>
                    <a:cxn ang="0">
                      <a:pos x="1493" y="124"/>
                    </a:cxn>
                    <a:cxn ang="0">
                      <a:pos x="1486" y="107"/>
                    </a:cxn>
                    <a:cxn ang="0">
                      <a:pos x="1401" y="65"/>
                    </a:cxn>
                    <a:cxn ang="0">
                      <a:pos x="1235" y="30"/>
                    </a:cxn>
                    <a:cxn ang="0">
                      <a:pos x="748" y="0"/>
                    </a:cxn>
                  </a:cxnLst>
                  <a:rect l="0" t="0" r="r" b="b"/>
                  <a:pathLst>
                    <a:path w="1493" h="500">
                      <a:moveTo>
                        <a:pt x="24" y="114"/>
                      </a:moveTo>
                      <a:cubicBezTo>
                        <a:pt x="25" y="114"/>
                        <a:pt x="25" y="113"/>
                        <a:pt x="26" y="112"/>
                      </a:cubicBezTo>
                      <a:cubicBezTo>
                        <a:pt x="28" y="109"/>
                        <a:pt x="32" y="105"/>
                        <a:pt x="37" y="102"/>
                      </a:cubicBezTo>
                      <a:cubicBezTo>
                        <a:pt x="47" y="95"/>
                        <a:pt x="61" y="89"/>
                        <a:pt x="80" y="83"/>
                      </a:cubicBezTo>
                      <a:cubicBezTo>
                        <a:pt x="117" y="70"/>
                        <a:pt x="170" y="60"/>
                        <a:pt x="235" y="50"/>
                      </a:cubicBezTo>
                      <a:cubicBezTo>
                        <a:pt x="366" y="32"/>
                        <a:pt x="547" y="21"/>
                        <a:pt x="747" y="21"/>
                      </a:cubicBezTo>
                      <a:cubicBezTo>
                        <a:pt x="747" y="21"/>
                        <a:pt x="747" y="21"/>
                        <a:pt x="747" y="21"/>
                      </a:cubicBezTo>
                      <a:cubicBezTo>
                        <a:pt x="992" y="21"/>
                        <a:pt x="1209" y="38"/>
                        <a:pt x="1340" y="64"/>
                      </a:cubicBezTo>
                      <a:cubicBezTo>
                        <a:pt x="1384" y="73"/>
                        <a:pt x="1418" y="83"/>
                        <a:pt x="1440" y="93"/>
                      </a:cubicBezTo>
                      <a:cubicBezTo>
                        <a:pt x="1453" y="99"/>
                        <a:pt x="1462" y="105"/>
                        <a:pt x="1467" y="112"/>
                      </a:cubicBezTo>
                      <a:cubicBezTo>
                        <a:pt x="1470" y="116"/>
                        <a:pt x="1472" y="120"/>
                        <a:pt x="1472" y="124"/>
                      </a:cubicBezTo>
                      <a:cubicBezTo>
                        <a:pt x="1472" y="128"/>
                        <a:pt x="1470" y="132"/>
                        <a:pt x="1467" y="135"/>
                      </a:cubicBezTo>
                      <a:cubicBezTo>
                        <a:pt x="1465" y="139"/>
                        <a:pt x="1461" y="142"/>
                        <a:pt x="1456" y="146"/>
                      </a:cubicBezTo>
                      <a:cubicBezTo>
                        <a:pt x="1446" y="152"/>
                        <a:pt x="1432" y="159"/>
                        <a:pt x="1413" y="165"/>
                      </a:cubicBezTo>
                      <a:cubicBezTo>
                        <a:pt x="1377" y="177"/>
                        <a:pt x="1324" y="188"/>
                        <a:pt x="1258" y="197"/>
                      </a:cubicBezTo>
                      <a:cubicBezTo>
                        <a:pt x="1127" y="215"/>
                        <a:pt x="946" y="227"/>
                        <a:pt x="747" y="227"/>
                      </a:cubicBezTo>
                      <a:cubicBezTo>
                        <a:pt x="501" y="227"/>
                        <a:pt x="284" y="209"/>
                        <a:pt x="153" y="183"/>
                      </a:cubicBezTo>
                      <a:cubicBezTo>
                        <a:pt x="109" y="175"/>
                        <a:pt x="75" y="165"/>
                        <a:pt x="53" y="154"/>
                      </a:cubicBezTo>
                      <a:cubicBezTo>
                        <a:pt x="40" y="148"/>
                        <a:pt x="31" y="142"/>
                        <a:pt x="26" y="135"/>
                      </a:cubicBezTo>
                      <a:cubicBezTo>
                        <a:pt x="25" y="135"/>
                        <a:pt x="25" y="134"/>
                        <a:pt x="24" y="133"/>
                      </a:cubicBezTo>
                      <a:cubicBezTo>
                        <a:pt x="22" y="130"/>
                        <a:pt x="21" y="127"/>
                        <a:pt x="21" y="124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1" y="121"/>
                        <a:pt x="22" y="117"/>
                        <a:pt x="24" y="114"/>
                      </a:cubicBezTo>
                      <a:moveTo>
                        <a:pt x="748" y="0"/>
                      </a:moveTo>
                      <a:cubicBezTo>
                        <a:pt x="748" y="0"/>
                        <a:pt x="748" y="0"/>
                        <a:pt x="748" y="0"/>
                      </a:cubicBezTo>
                      <a:cubicBezTo>
                        <a:pt x="713" y="0"/>
                        <a:pt x="678" y="0"/>
                        <a:pt x="643" y="1"/>
                      </a:cubicBezTo>
                      <a:cubicBezTo>
                        <a:pt x="397" y="7"/>
                        <a:pt x="197" y="32"/>
                        <a:pt x="88" y="66"/>
                      </a:cubicBezTo>
                      <a:cubicBezTo>
                        <a:pt x="52" y="77"/>
                        <a:pt x="26" y="90"/>
                        <a:pt x="12" y="102"/>
                      </a:cubicBezTo>
                      <a:cubicBezTo>
                        <a:pt x="4" y="110"/>
                        <a:pt x="0" y="117"/>
                        <a:pt x="0" y="124"/>
                      </a:cubicBezTo>
                      <a:cubicBezTo>
                        <a:pt x="0" y="129"/>
                        <a:pt x="2" y="134"/>
                        <a:pt x="7" y="140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4"/>
                        <a:pt x="357" y="475"/>
                        <a:pt x="359" y="475"/>
                      </a:cubicBezTo>
                      <a:cubicBezTo>
                        <a:pt x="362" y="476"/>
                        <a:pt x="365" y="477"/>
                        <a:pt x="369" y="478"/>
                      </a:cubicBezTo>
                      <a:cubicBezTo>
                        <a:pt x="378" y="479"/>
                        <a:pt x="390" y="481"/>
                        <a:pt x="404" y="482"/>
                      </a:cubicBezTo>
                      <a:cubicBezTo>
                        <a:pt x="433" y="486"/>
                        <a:pt x="470" y="488"/>
                        <a:pt x="510" y="491"/>
                      </a:cubicBezTo>
                      <a:cubicBezTo>
                        <a:pt x="590" y="495"/>
                        <a:pt x="679" y="499"/>
                        <a:pt x="721" y="500"/>
                      </a:cubicBezTo>
                      <a:cubicBezTo>
                        <a:pt x="729" y="500"/>
                        <a:pt x="740" y="500"/>
                        <a:pt x="751" y="500"/>
                      </a:cubicBezTo>
                      <a:cubicBezTo>
                        <a:pt x="751" y="500"/>
                        <a:pt x="751" y="500"/>
                        <a:pt x="751" y="500"/>
                      </a:cubicBezTo>
                      <a:cubicBezTo>
                        <a:pt x="851" y="500"/>
                        <a:pt x="1037" y="492"/>
                        <a:pt x="1108" y="481"/>
                      </a:cubicBezTo>
                      <a:cubicBezTo>
                        <a:pt x="1118" y="479"/>
                        <a:pt x="1125" y="477"/>
                        <a:pt x="1130" y="476"/>
                      </a:cubicBezTo>
                      <a:cubicBezTo>
                        <a:pt x="1132" y="475"/>
                        <a:pt x="1134" y="474"/>
                        <a:pt x="1134" y="473"/>
                      </a:cubicBezTo>
                      <a:cubicBezTo>
                        <a:pt x="1134" y="473"/>
                        <a:pt x="1134" y="473"/>
                        <a:pt x="1134" y="473"/>
                      </a:cubicBezTo>
                      <a:cubicBezTo>
                        <a:pt x="1486" y="140"/>
                        <a:pt x="1486" y="140"/>
                        <a:pt x="1486" y="140"/>
                      </a:cubicBezTo>
                      <a:cubicBezTo>
                        <a:pt x="1491" y="134"/>
                        <a:pt x="1493" y="129"/>
                        <a:pt x="1493" y="124"/>
                      </a:cubicBezTo>
                      <a:cubicBezTo>
                        <a:pt x="1493" y="118"/>
                        <a:pt x="1491" y="113"/>
                        <a:pt x="1486" y="107"/>
                      </a:cubicBezTo>
                      <a:cubicBezTo>
                        <a:pt x="1473" y="92"/>
                        <a:pt x="1444" y="78"/>
                        <a:pt x="1401" y="65"/>
                      </a:cubicBezTo>
                      <a:cubicBezTo>
                        <a:pt x="1358" y="52"/>
                        <a:pt x="1301" y="40"/>
                        <a:pt x="1235" y="30"/>
                      </a:cubicBezTo>
                      <a:cubicBezTo>
                        <a:pt x="1103" y="11"/>
                        <a:pt x="931" y="0"/>
                        <a:pt x="748" y="0"/>
                      </a:cubicBezTo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7">
                  <a:extLst>
                    <a:ext uri="{FF2B5EF4-FFF2-40B4-BE49-F238E27FC236}">
                      <a16:creationId xmlns:a16="http://schemas.microsoft.com/office/drawing/2014/main" id="{54A39E06-B2F1-7958-D499-8C4DBA727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088" y="2297113"/>
                  <a:ext cx="6350" cy="381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3" y="19"/>
                    </a:cxn>
                    <a:cxn ang="0">
                      <a:pos x="1" y="1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1" y="1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9">
                      <a:moveTo>
                        <a:pt x="3" y="0"/>
                      </a:moveTo>
                      <a:cubicBezTo>
                        <a:pt x="1" y="3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3"/>
                        <a:pt x="1" y="16"/>
                        <a:pt x="3" y="19"/>
                      </a:cubicBezTo>
                      <a:cubicBezTo>
                        <a:pt x="2" y="16"/>
                        <a:pt x="1" y="13"/>
                        <a:pt x="1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6"/>
                        <a:pt x="2" y="3"/>
                        <a:pt x="3" y="0"/>
                      </a:cubicBezTo>
                    </a:path>
                  </a:pathLst>
                </a:custGeom>
                <a:solidFill>
                  <a:srgbClr val="D1B4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5">
                  <a:extLst>
                    <a:ext uri="{FF2B5EF4-FFF2-40B4-BE49-F238E27FC236}">
                      <a16:creationId xmlns:a16="http://schemas.microsoft.com/office/drawing/2014/main" id="{644D9D6E-39C4-6FF7-4E5B-AECE28CDD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613" y="2117725"/>
                  <a:ext cx="2900363" cy="400050"/>
                </a:xfrm>
                <a:custGeom>
                  <a:avLst/>
                  <a:gdLst/>
                  <a:ahLst/>
                  <a:cxnLst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128" y="43"/>
                    </a:cxn>
                    <a:cxn ang="0">
                      <a:pos x="28" y="72"/>
                    </a:cxn>
                    <a:cxn ang="0">
                      <a:pos x="3" y="90"/>
                    </a:cxn>
                    <a:cxn ang="0">
                      <a:pos x="0" y="99"/>
                    </a:cxn>
                    <a:cxn ang="0">
                      <a:pos x="3" y="108"/>
                    </a:cxn>
                    <a:cxn ang="0">
                      <a:pos x="13" y="117"/>
                    </a:cxn>
                    <a:cxn ang="0">
                      <a:pos x="55" y="136"/>
                    </a:cxn>
                    <a:cxn ang="0">
                      <a:pos x="210" y="168"/>
                    </a:cxn>
                    <a:cxn ang="0">
                      <a:pos x="721" y="198"/>
                    </a:cxn>
                    <a:cxn ang="0">
                      <a:pos x="721" y="198"/>
                    </a:cxn>
                    <a:cxn ang="0">
                      <a:pos x="1314" y="154"/>
                    </a:cxn>
                    <a:cxn ang="0">
                      <a:pos x="1413" y="126"/>
                    </a:cxn>
                    <a:cxn ang="0">
                      <a:pos x="1438" y="108"/>
                    </a:cxn>
                    <a:cxn ang="0">
                      <a:pos x="1442" y="99"/>
                    </a:cxn>
                    <a:cxn ang="0">
                      <a:pos x="1438" y="90"/>
                    </a:cxn>
                    <a:cxn ang="0">
                      <a:pos x="1428" y="80"/>
                    </a:cxn>
                    <a:cxn ang="0">
                      <a:pos x="1386" y="61"/>
                    </a:cxn>
                    <a:cxn ang="0">
                      <a:pos x="1232" y="29"/>
                    </a:cxn>
                    <a:cxn ang="0">
                      <a:pos x="721" y="0"/>
                    </a:cxn>
                  </a:cxnLst>
                  <a:rect l="0" t="0" r="r" b="b"/>
                  <a:pathLst>
                    <a:path w="1442" h="198">
                      <a:moveTo>
                        <a:pt x="721" y="0"/>
                      </a:move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475" y="0"/>
                        <a:pt x="258" y="17"/>
                        <a:pt x="128" y="43"/>
                      </a:cubicBezTo>
                      <a:cubicBezTo>
                        <a:pt x="84" y="52"/>
                        <a:pt x="50" y="61"/>
                        <a:pt x="28" y="72"/>
                      </a:cubicBezTo>
                      <a:cubicBezTo>
                        <a:pt x="16" y="78"/>
                        <a:pt x="7" y="84"/>
                        <a:pt x="3" y="90"/>
                      </a:cubicBezTo>
                      <a:cubicBezTo>
                        <a:pt x="1" y="93"/>
                        <a:pt x="0" y="96"/>
                        <a:pt x="0" y="99"/>
                      </a:cubicBezTo>
                      <a:cubicBezTo>
                        <a:pt x="0" y="102"/>
                        <a:pt x="1" y="105"/>
                        <a:pt x="3" y="108"/>
                      </a:cubicBezTo>
                      <a:cubicBezTo>
                        <a:pt x="5" y="111"/>
                        <a:pt x="9" y="114"/>
                        <a:pt x="13" y="117"/>
                      </a:cubicBezTo>
                      <a:cubicBezTo>
                        <a:pt x="23" y="124"/>
                        <a:pt x="37" y="130"/>
                        <a:pt x="55" y="136"/>
                      </a:cubicBezTo>
                      <a:cubicBezTo>
                        <a:pt x="91" y="148"/>
                        <a:pt x="144" y="159"/>
                        <a:pt x="210" y="168"/>
                      </a:cubicBezTo>
                      <a:cubicBezTo>
                        <a:pt x="340" y="186"/>
                        <a:pt x="521" y="198"/>
                        <a:pt x="721" y="198"/>
                      </a:cubicBezTo>
                      <a:cubicBezTo>
                        <a:pt x="721" y="198"/>
                        <a:pt x="721" y="198"/>
                        <a:pt x="721" y="198"/>
                      </a:cubicBezTo>
                      <a:cubicBezTo>
                        <a:pt x="966" y="198"/>
                        <a:pt x="1183" y="180"/>
                        <a:pt x="1314" y="154"/>
                      </a:cubicBezTo>
                      <a:cubicBezTo>
                        <a:pt x="1357" y="146"/>
                        <a:pt x="1391" y="136"/>
                        <a:pt x="1413" y="126"/>
                      </a:cubicBezTo>
                      <a:cubicBezTo>
                        <a:pt x="1425" y="120"/>
                        <a:pt x="1434" y="114"/>
                        <a:pt x="1438" y="108"/>
                      </a:cubicBezTo>
                      <a:cubicBezTo>
                        <a:pt x="1440" y="105"/>
                        <a:pt x="1442" y="102"/>
                        <a:pt x="1442" y="99"/>
                      </a:cubicBezTo>
                      <a:cubicBezTo>
                        <a:pt x="1442" y="96"/>
                        <a:pt x="1440" y="93"/>
                        <a:pt x="1438" y="90"/>
                      </a:cubicBezTo>
                      <a:cubicBezTo>
                        <a:pt x="1436" y="86"/>
                        <a:pt x="1432" y="83"/>
                        <a:pt x="1428" y="80"/>
                      </a:cubicBezTo>
                      <a:cubicBezTo>
                        <a:pt x="1418" y="74"/>
                        <a:pt x="1404" y="67"/>
                        <a:pt x="1386" y="61"/>
                      </a:cubicBezTo>
                      <a:cubicBezTo>
                        <a:pt x="1350" y="49"/>
                        <a:pt x="1297" y="39"/>
                        <a:pt x="1232" y="29"/>
                      </a:cubicBezTo>
                      <a:cubicBezTo>
                        <a:pt x="1101" y="11"/>
                        <a:pt x="920" y="0"/>
                        <a:pt x="721" y="0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73">
                <a:extLst>
                  <a:ext uri="{FF2B5EF4-FFF2-40B4-BE49-F238E27FC236}">
                    <a16:creationId xmlns:a16="http://schemas.microsoft.com/office/drawing/2014/main" id="{E5FF1784-2A61-D95B-3125-C973F856593F}"/>
                  </a:ext>
                </a:extLst>
              </p:cNvPr>
              <p:cNvGrpSpPr/>
              <p:nvPr/>
            </p:nvGrpSpPr>
            <p:grpSpPr>
              <a:xfrm rot="16200000" flipH="1">
                <a:off x="4212228" y="2526790"/>
                <a:ext cx="1156810" cy="1142189"/>
                <a:chOff x="3070225" y="2066925"/>
                <a:chExt cx="3003550" cy="100965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F78A01EA-B80B-F59D-6F9C-569E5B1B6B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0225" y="2066925"/>
                  <a:ext cx="3003550" cy="1009650"/>
                </a:xfrm>
                <a:custGeom>
                  <a:avLst/>
                  <a:gdLst/>
                  <a:ahLst/>
                  <a:cxnLst>
                    <a:cxn ang="0">
                      <a:pos x="24" y="114"/>
                    </a:cxn>
                    <a:cxn ang="0">
                      <a:pos x="26" y="112"/>
                    </a:cxn>
                    <a:cxn ang="0">
                      <a:pos x="37" y="102"/>
                    </a:cxn>
                    <a:cxn ang="0">
                      <a:pos x="80" y="83"/>
                    </a:cxn>
                    <a:cxn ang="0">
                      <a:pos x="235" y="50"/>
                    </a:cxn>
                    <a:cxn ang="0">
                      <a:pos x="747" y="21"/>
                    </a:cxn>
                    <a:cxn ang="0">
                      <a:pos x="747" y="21"/>
                    </a:cxn>
                    <a:cxn ang="0">
                      <a:pos x="1340" y="64"/>
                    </a:cxn>
                    <a:cxn ang="0">
                      <a:pos x="1440" y="93"/>
                    </a:cxn>
                    <a:cxn ang="0">
                      <a:pos x="1467" y="112"/>
                    </a:cxn>
                    <a:cxn ang="0">
                      <a:pos x="1472" y="124"/>
                    </a:cxn>
                    <a:cxn ang="0">
                      <a:pos x="1467" y="135"/>
                    </a:cxn>
                    <a:cxn ang="0">
                      <a:pos x="1456" y="146"/>
                    </a:cxn>
                    <a:cxn ang="0">
                      <a:pos x="1413" y="165"/>
                    </a:cxn>
                    <a:cxn ang="0">
                      <a:pos x="1258" y="197"/>
                    </a:cxn>
                    <a:cxn ang="0">
                      <a:pos x="747" y="227"/>
                    </a:cxn>
                    <a:cxn ang="0">
                      <a:pos x="153" y="183"/>
                    </a:cxn>
                    <a:cxn ang="0">
                      <a:pos x="53" y="154"/>
                    </a:cxn>
                    <a:cxn ang="0">
                      <a:pos x="26" y="135"/>
                    </a:cxn>
                    <a:cxn ang="0">
                      <a:pos x="24" y="133"/>
                    </a:cxn>
                    <a:cxn ang="0">
                      <a:pos x="21" y="124"/>
                    </a:cxn>
                    <a:cxn ang="0">
                      <a:pos x="21" y="124"/>
                    </a:cxn>
                    <a:cxn ang="0">
                      <a:pos x="24" y="114"/>
                    </a:cxn>
                    <a:cxn ang="0">
                      <a:pos x="748" y="0"/>
                    </a:cxn>
                    <a:cxn ang="0">
                      <a:pos x="748" y="0"/>
                    </a:cxn>
                    <a:cxn ang="0">
                      <a:pos x="643" y="1"/>
                    </a:cxn>
                    <a:cxn ang="0">
                      <a:pos x="88" y="66"/>
                    </a:cxn>
                    <a:cxn ang="0">
                      <a:pos x="12" y="102"/>
                    </a:cxn>
                    <a:cxn ang="0">
                      <a:pos x="0" y="124"/>
                    </a:cxn>
                    <a:cxn ang="0">
                      <a:pos x="7" y="140"/>
                    </a:cxn>
                    <a:cxn ang="0">
                      <a:pos x="355" y="473"/>
                    </a:cxn>
                    <a:cxn ang="0">
                      <a:pos x="355" y="473"/>
                    </a:cxn>
                    <a:cxn ang="0">
                      <a:pos x="359" y="475"/>
                    </a:cxn>
                    <a:cxn ang="0">
                      <a:pos x="369" y="478"/>
                    </a:cxn>
                    <a:cxn ang="0">
                      <a:pos x="404" y="482"/>
                    </a:cxn>
                    <a:cxn ang="0">
                      <a:pos x="510" y="491"/>
                    </a:cxn>
                    <a:cxn ang="0">
                      <a:pos x="721" y="500"/>
                    </a:cxn>
                    <a:cxn ang="0">
                      <a:pos x="751" y="500"/>
                    </a:cxn>
                    <a:cxn ang="0">
                      <a:pos x="751" y="500"/>
                    </a:cxn>
                    <a:cxn ang="0">
                      <a:pos x="1108" y="481"/>
                    </a:cxn>
                    <a:cxn ang="0">
                      <a:pos x="1130" y="476"/>
                    </a:cxn>
                    <a:cxn ang="0">
                      <a:pos x="1134" y="473"/>
                    </a:cxn>
                    <a:cxn ang="0">
                      <a:pos x="1134" y="473"/>
                    </a:cxn>
                    <a:cxn ang="0">
                      <a:pos x="1486" y="140"/>
                    </a:cxn>
                    <a:cxn ang="0">
                      <a:pos x="1493" y="124"/>
                    </a:cxn>
                    <a:cxn ang="0">
                      <a:pos x="1486" y="107"/>
                    </a:cxn>
                    <a:cxn ang="0">
                      <a:pos x="1401" y="65"/>
                    </a:cxn>
                    <a:cxn ang="0">
                      <a:pos x="1235" y="30"/>
                    </a:cxn>
                    <a:cxn ang="0">
                      <a:pos x="748" y="0"/>
                    </a:cxn>
                  </a:cxnLst>
                  <a:rect l="0" t="0" r="r" b="b"/>
                  <a:pathLst>
                    <a:path w="1493" h="500">
                      <a:moveTo>
                        <a:pt x="24" y="114"/>
                      </a:moveTo>
                      <a:cubicBezTo>
                        <a:pt x="25" y="114"/>
                        <a:pt x="25" y="113"/>
                        <a:pt x="26" y="112"/>
                      </a:cubicBezTo>
                      <a:cubicBezTo>
                        <a:pt x="28" y="109"/>
                        <a:pt x="32" y="105"/>
                        <a:pt x="37" y="102"/>
                      </a:cubicBezTo>
                      <a:cubicBezTo>
                        <a:pt x="47" y="95"/>
                        <a:pt x="61" y="89"/>
                        <a:pt x="80" y="83"/>
                      </a:cubicBezTo>
                      <a:cubicBezTo>
                        <a:pt x="117" y="70"/>
                        <a:pt x="170" y="60"/>
                        <a:pt x="235" y="50"/>
                      </a:cubicBezTo>
                      <a:cubicBezTo>
                        <a:pt x="366" y="32"/>
                        <a:pt x="547" y="21"/>
                        <a:pt x="747" y="21"/>
                      </a:cubicBezTo>
                      <a:cubicBezTo>
                        <a:pt x="747" y="21"/>
                        <a:pt x="747" y="21"/>
                        <a:pt x="747" y="21"/>
                      </a:cubicBezTo>
                      <a:cubicBezTo>
                        <a:pt x="992" y="21"/>
                        <a:pt x="1209" y="38"/>
                        <a:pt x="1340" y="64"/>
                      </a:cubicBezTo>
                      <a:cubicBezTo>
                        <a:pt x="1384" y="73"/>
                        <a:pt x="1418" y="83"/>
                        <a:pt x="1440" y="93"/>
                      </a:cubicBezTo>
                      <a:cubicBezTo>
                        <a:pt x="1453" y="99"/>
                        <a:pt x="1462" y="105"/>
                        <a:pt x="1467" y="112"/>
                      </a:cubicBezTo>
                      <a:cubicBezTo>
                        <a:pt x="1470" y="116"/>
                        <a:pt x="1472" y="120"/>
                        <a:pt x="1472" y="124"/>
                      </a:cubicBezTo>
                      <a:cubicBezTo>
                        <a:pt x="1472" y="128"/>
                        <a:pt x="1470" y="132"/>
                        <a:pt x="1467" y="135"/>
                      </a:cubicBezTo>
                      <a:cubicBezTo>
                        <a:pt x="1465" y="139"/>
                        <a:pt x="1461" y="142"/>
                        <a:pt x="1456" y="146"/>
                      </a:cubicBezTo>
                      <a:cubicBezTo>
                        <a:pt x="1446" y="152"/>
                        <a:pt x="1432" y="159"/>
                        <a:pt x="1413" y="165"/>
                      </a:cubicBezTo>
                      <a:cubicBezTo>
                        <a:pt x="1377" y="177"/>
                        <a:pt x="1324" y="188"/>
                        <a:pt x="1258" y="197"/>
                      </a:cubicBezTo>
                      <a:cubicBezTo>
                        <a:pt x="1127" y="215"/>
                        <a:pt x="946" y="227"/>
                        <a:pt x="747" y="227"/>
                      </a:cubicBezTo>
                      <a:cubicBezTo>
                        <a:pt x="501" y="227"/>
                        <a:pt x="284" y="209"/>
                        <a:pt x="153" y="183"/>
                      </a:cubicBezTo>
                      <a:cubicBezTo>
                        <a:pt x="109" y="175"/>
                        <a:pt x="75" y="165"/>
                        <a:pt x="53" y="154"/>
                      </a:cubicBezTo>
                      <a:cubicBezTo>
                        <a:pt x="40" y="148"/>
                        <a:pt x="31" y="142"/>
                        <a:pt x="26" y="135"/>
                      </a:cubicBezTo>
                      <a:cubicBezTo>
                        <a:pt x="25" y="135"/>
                        <a:pt x="25" y="134"/>
                        <a:pt x="24" y="133"/>
                      </a:cubicBezTo>
                      <a:cubicBezTo>
                        <a:pt x="22" y="130"/>
                        <a:pt x="21" y="127"/>
                        <a:pt x="21" y="124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1" y="121"/>
                        <a:pt x="22" y="117"/>
                        <a:pt x="24" y="114"/>
                      </a:cubicBezTo>
                      <a:moveTo>
                        <a:pt x="748" y="0"/>
                      </a:moveTo>
                      <a:cubicBezTo>
                        <a:pt x="748" y="0"/>
                        <a:pt x="748" y="0"/>
                        <a:pt x="748" y="0"/>
                      </a:cubicBezTo>
                      <a:cubicBezTo>
                        <a:pt x="713" y="0"/>
                        <a:pt x="678" y="0"/>
                        <a:pt x="643" y="1"/>
                      </a:cubicBezTo>
                      <a:cubicBezTo>
                        <a:pt x="397" y="7"/>
                        <a:pt x="197" y="32"/>
                        <a:pt x="88" y="66"/>
                      </a:cubicBezTo>
                      <a:cubicBezTo>
                        <a:pt x="52" y="77"/>
                        <a:pt x="26" y="90"/>
                        <a:pt x="12" y="102"/>
                      </a:cubicBezTo>
                      <a:cubicBezTo>
                        <a:pt x="4" y="110"/>
                        <a:pt x="0" y="117"/>
                        <a:pt x="0" y="124"/>
                      </a:cubicBezTo>
                      <a:cubicBezTo>
                        <a:pt x="0" y="129"/>
                        <a:pt x="2" y="134"/>
                        <a:pt x="7" y="140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4"/>
                        <a:pt x="357" y="475"/>
                        <a:pt x="359" y="475"/>
                      </a:cubicBezTo>
                      <a:cubicBezTo>
                        <a:pt x="362" y="476"/>
                        <a:pt x="365" y="477"/>
                        <a:pt x="369" y="478"/>
                      </a:cubicBezTo>
                      <a:cubicBezTo>
                        <a:pt x="378" y="479"/>
                        <a:pt x="390" y="481"/>
                        <a:pt x="404" y="482"/>
                      </a:cubicBezTo>
                      <a:cubicBezTo>
                        <a:pt x="433" y="486"/>
                        <a:pt x="470" y="488"/>
                        <a:pt x="510" y="491"/>
                      </a:cubicBezTo>
                      <a:cubicBezTo>
                        <a:pt x="590" y="495"/>
                        <a:pt x="679" y="499"/>
                        <a:pt x="721" y="500"/>
                      </a:cubicBezTo>
                      <a:cubicBezTo>
                        <a:pt x="729" y="500"/>
                        <a:pt x="740" y="500"/>
                        <a:pt x="751" y="500"/>
                      </a:cubicBezTo>
                      <a:cubicBezTo>
                        <a:pt x="751" y="500"/>
                        <a:pt x="751" y="500"/>
                        <a:pt x="751" y="500"/>
                      </a:cubicBezTo>
                      <a:cubicBezTo>
                        <a:pt x="851" y="500"/>
                        <a:pt x="1037" y="492"/>
                        <a:pt x="1108" y="481"/>
                      </a:cubicBezTo>
                      <a:cubicBezTo>
                        <a:pt x="1118" y="479"/>
                        <a:pt x="1125" y="477"/>
                        <a:pt x="1130" y="476"/>
                      </a:cubicBezTo>
                      <a:cubicBezTo>
                        <a:pt x="1132" y="475"/>
                        <a:pt x="1134" y="474"/>
                        <a:pt x="1134" y="473"/>
                      </a:cubicBezTo>
                      <a:cubicBezTo>
                        <a:pt x="1134" y="473"/>
                        <a:pt x="1134" y="473"/>
                        <a:pt x="1134" y="473"/>
                      </a:cubicBezTo>
                      <a:cubicBezTo>
                        <a:pt x="1486" y="140"/>
                        <a:pt x="1486" y="140"/>
                        <a:pt x="1486" y="140"/>
                      </a:cubicBezTo>
                      <a:cubicBezTo>
                        <a:pt x="1491" y="134"/>
                        <a:pt x="1493" y="129"/>
                        <a:pt x="1493" y="124"/>
                      </a:cubicBezTo>
                      <a:cubicBezTo>
                        <a:pt x="1493" y="118"/>
                        <a:pt x="1491" y="113"/>
                        <a:pt x="1486" y="107"/>
                      </a:cubicBezTo>
                      <a:cubicBezTo>
                        <a:pt x="1473" y="92"/>
                        <a:pt x="1444" y="78"/>
                        <a:pt x="1401" y="65"/>
                      </a:cubicBezTo>
                      <a:cubicBezTo>
                        <a:pt x="1358" y="52"/>
                        <a:pt x="1301" y="40"/>
                        <a:pt x="1235" y="30"/>
                      </a:cubicBezTo>
                      <a:cubicBezTo>
                        <a:pt x="1103" y="11"/>
                        <a:pt x="931" y="0"/>
                        <a:pt x="748" y="0"/>
                      </a:cubicBezTo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7">
                  <a:extLst>
                    <a:ext uri="{FF2B5EF4-FFF2-40B4-BE49-F238E27FC236}">
                      <a16:creationId xmlns:a16="http://schemas.microsoft.com/office/drawing/2014/main" id="{47033F2C-B3F4-4B15-545E-45A9E441EC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088" y="2297113"/>
                  <a:ext cx="6350" cy="381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3" y="19"/>
                    </a:cxn>
                    <a:cxn ang="0">
                      <a:pos x="1" y="1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1" y="1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9">
                      <a:moveTo>
                        <a:pt x="3" y="0"/>
                      </a:moveTo>
                      <a:cubicBezTo>
                        <a:pt x="1" y="3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3"/>
                        <a:pt x="1" y="16"/>
                        <a:pt x="3" y="19"/>
                      </a:cubicBezTo>
                      <a:cubicBezTo>
                        <a:pt x="2" y="16"/>
                        <a:pt x="1" y="13"/>
                        <a:pt x="1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6"/>
                        <a:pt x="2" y="3"/>
                        <a:pt x="3" y="0"/>
                      </a:cubicBezTo>
                    </a:path>
                  </a:pathLst>
                </a:custGeom>
                <a:solidFill>
                  <a:srgbClr val="D1B4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5">
                  <a:extLst>
                    <a:ext uri="{FF2B5EF4-FFF2-40B4-BE49-F238E27FC236}">
                      <a16:creationId xmlns:a16="http://schemas.microsoft.com/office/drawing/2014/main" id="{1D1E898D-B07B-E31D-2A6D-F8AA42153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613" y="2117725"/>
                  <a:ext cx="2900363" cy="400050"/>
                </a:xfrm>
                <a:custGeom>
                  <a:avLst/>
                  <a:gdLst/>
                  <a:ahLst/>
                  <a:cxnLst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128" y="43"/>
                    </a:cxn>
                    <a:cxn ang="0">
                      <a:pos x="28" y="72"/>
                    </a:cxn>
                    <a:cxn ang="0">
                      <a:pos x="3" y="90"/>
                    </a:cxn>
                    <a:cxn ang="0">
                      <a:pos x="0" y="99"/>
                    </a:cxn>
                    <a:cxn ang="0">
                      <a:pos x="3" y="108"/>
                    </a:cxn>
                    <a:cxn ang="0">
                      <a:pos x="13" y="117"/>
                    </a:cxn>
                    <a:cxn ang="0">
                      <a:pos x="55" y="136"/>
                    </a:cxn>
                    <a:cxn ang="0">
                      <a:pos x="210" y="168"/>
                    </a:cxn>
                    <a:cxn ang="0">
                      <a:pos x="721" y="198"/>
                    </a:cxn>
                    <a:cxn ang="0">
                      <a:pos x="721" y="198"/>
                    </a:cxn>
                    <a:cxn ang="0">
                      <a:pos x="1314" y="154"/>
                    </a:cxn>
                    <a:cxn ang="0">
                      <a:pos x="1413" y="126"/>
                    </a:cxn>
                    <a:cxn ang="0">
                      <a:pos x="1438" y="108"/>
                    </a:cxn>
                    <a:cxn ang="0">
                      <a:pos x="1442" y="99"/>
                    </a:cxn>
                    <a:cxn ang="0">
                      <a:pos x="1438" y="90"/>
                    </a:cxn>
                    <a:cxn ang="0">
                      <a:pos x="1428" y="80"/>
                    </a:cxn>
                    <a:cxn ang="0">
                      <a:pos x="1386" y="61"/>
                    </a:cxn>
                    <a:cxn ang="0">
                      <a:pos x="1232" y="29"/>
                    </a:cxn>
                    <a:cxn ang="0">
                      <a:pos x="721" y="0"/>
                    </a:cxn>
                  </a:cxnLst>
                  <a:rect l="0" t="0" r="r" b="b"/>
                  <a:pathLst>
                    <a:path w="1442" h="198">
                      <a:moveTo>
                        <a:pt x="721" y="0"/>
                      </a:move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475" y="0"/>
                        <a:pt x="258" y="17"/>
                        <a:pt x="128" y="43"/>
                      </a:cubicBezTo>
                      <a:cubicBezTo>
                        <a:pt x="84" y="52"/>
                        <a:pt x="50" y="61"/>
                        <a:pt x="28" y="72"/>
                      </a:cubicBezTo>
                      <a:cubicBezTo>
                        <a:pt x="16" y="78"/>
                        <a:pt x="7" y="84"/>
                        <a:pt x="3" y="90"/>
                      </a:cubicBezTo>
                      <a:cubicBezTo>
                        <a:pt x="1" y="93"/>
                        <a:pt x="0" y="96"/>
                        <a:pt x="0" y="99"/>
                      </a:cubicBezTo>
                      <a:cubicBezTo>
                        <a:pt x="0" y="102"/>
                        <a:pt x="1" y="105"/>
                        <a:pt x="3" y="108"/>
                      </a:cubicBezTo>
                      <a:cubicBezTo>
                        <a:pt x="5" y="111"/>
                        <a:pt x="9" y="114"/>
                        <a:pt x="13" y="117"/>
                      </a:cubicBezTo>
                      <a:cubicBezTo>
                        <a:pt x="23" y="124"/>
                        <a:pt x="37" y="130"/>
                        <a:pt x="55" y="136"/>
                      </a:cubicBezTo>
                      <a:cubicBezTo>
                        <a:pt x="91" y="148"/>
                        <a:pt x="144" y="159"/>
                        <a:pt x="210" y="168"/>
                      </a:cubicBezTo>
                      <a:cubicBezTo>
                        <a:pt x="340" y="186"/>
                        <a:pt x="521" y="198"/>
                        <a:pt x="721" y="198"/>
                      </a:cubicBezTo>
                      <a:cubicBezTo>
                        <a:pt x="721" y="198"/>
                        <a:pt x="721" y="198"/>
                        <a:pt x="721" y="198"/>
                      </a:cubicBezTo>
                      <a:cubicBezTo>
                        <a:pt x="966" y="198"/>
                        <a:pt x="1183" y="180"/>
                        <a:pt x="1314" y="154"/>
                      </a:cubicBezTo>
                      <a:cubicBezTo>
                        <a:pt x="1357" y="146"/>
                        <a:pt x="1391" y="136"/>
                        <a:pt x="1413" y="126"/>
                      </a:cubicBezTo>
                      <a:cubicBezTo>
                        <a:pt x="1425" y="120"/>
                        <a:pt x="1434" y="114"/>
                        <a:pt x="1438" y="108"/>
                      </a:cubicBezTo>
                      <a:cubicBezTo>
                        <a:pt x="1440" y="105"/>
                        <a:pt x="1442" y="102"/>
                        <a:pt x="1442" y="99"/>
                      </a:cubicBezTo>
                      <a:cubicBezTo>
                        <a:pt x="1442" y="96"/>
                        <a:pt x="1440" y="93"/>
                        <a:pt x="1438" y="90"/>
                      </a:cubicBezTo>
                      <a:cubicBezTo>
                        <a:pt x="1436" y="86"/>
                        <a:pt x="1432" y="83"/>
                        <a:pt x="1428" y="80"/>
                      </a:cubicBezTo>
                      <a:cubicBezTo>
                        <a:pt x="1418" y="74"/>
                        <a:pt x="1404" y="67"/>
                        <a:pt x="1386" y="61"/>
                      </a:cubicBezTo>
                      <a:cubicBezTo>
                        <a:pt x="1350" y="49"/>
                        <a:pt x="1297" y="39"/>
                        <a:pt x="1232" y="29"/>
                      </a:cubicBezTo>
                      <a:cubicBezTo>
                        <a:pt x="1101" y="11"/>
                        <a:pt x="920" y="0"/>
                        <a:pt x="721" y="0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69">
                <a:extLst>
                  <a:ext uri="{FF2B5EF4-FFF2-40B4-BE49-F238E27FC236}">
                    <a16:creationId xmlns:a16="http://schemas.microsoft.com/office/drawing/2014/main" id="{F313CBE5-C1FE-61DC-9F7E-BC6BAA0E26B7}"/>
                  </a:ext>
                </a:extLst>
              </p:cNvPr>
              <p:cNvGrpSpPr/>
              <p:nvPr/>
            </p:nvGrpSpPr>
            <p:grpSpPr>
              <a:xfrm rot="16200000" flipH="1">
                <a:off x="3327984" y="2528490"/>
                <a:ext cx="1521358" cy="1138790"/>
                <a:chOff x="3070225" y="2066925"/>
                <a:chExt cx="3003550" cy="100965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33557AC8-0C0C-6E2C-28D8-66B2A3DFE2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0225" y="2066925"/>
                  <a:ext cx="3003550" cy="1009650"/>
                </a:xfrm>
                <a:custGeom>
                  <a:avLst/>
                  <a:gdLst/>
                  <a:ahLst/>
                  <a:cxnLst>
                    <a:cxn ang="0">
                      <a:pos x="24" y="114"/>
                    </a:cxn>
                    <a:cxn ang="0">
                      <a:pos x="26" y="112"/>
                    </a:cxn>
                    <a:cxn ang="0">
                      <a:pos x="37" y="102"/>
                    </a:cxn>
                    <a:cxn ang="0">
                      <a:pos x="80" y="83"/>
                    </a:cxn>
                    <a:cxn ang="0">
                      <a:pos x="235" y="50"/>
                    </a:cxn>
                    <a:cxn ang="0">
                      <a:pos x="747" y="21"/>
                    </a:cxn>
                    <a:cxn ang="0">
                      <a:pos x="747" y="21"/>
                    </a:cxn>
                    <a:cxn ang="0">
                      <a:pos x="1340" y="64"/>
                    </a:cxn>
                    <a:cxn ang="0">
                      <a:pos x="1440" y="93"/>
                    </a:cxn>
                    <a:cxn ang="0">
                      <a:pos x="1467" y="112"/>
                    </a:cxn>
                    <a:cxn ang="0">
                      <a:pos x="1472" y="124"/>
                    </a:cxn>
                    <a:cxn ang="0">
                      <a:pos x="1467" y="135"/>
                    </a:cxn>
                    <a:cxn ang="0">
                      <a:pos x="1456" y="146"/>
                    </a:cxn>
                    <a:cxn ang="0">
                      <a:pos x="1413" y="165"/>
                    </a:cxn>
                    <a:cxn ang="0">
                      <a:pos x="1258" y="197"/>
                    </a:cxn>
                    <a:cxn ang="0">
                      <a:pos x="747" y="227"/>
                    </a:cxn>
                    <a:cxn ang="0">
                      <a:pos x="153" y="183"/>
                    </a:cxn>
                    <a:cxn ang="0">
                      <a:pos x="53" y="154"/>
                    </a:cxn>
                    <a:cxn ang="0">
                      <a:pos x="26" y="135"/>
                    </a:cxn>
                    <a:cxn ang="0">
                      <a:pos x="24" y="133"/>
                    </a:cxn>
                    <a:cxn ang="0">
                      <a:pos x="21" y="124"/>
                    </a:cxn>
                    <a:cxn ang="0">
                      <a:pos x="21" y="124"/>
                    </a:cxn>
                    <a:cxn ang="0">
                      <a:pos x="24" y="114"/>
                    </a:cxn>
                    <a:cxn ang="0">
                      <a:pos x="748" y="0"/>
                    </a:cxn>
                    <a:cxn ang="0">
                      <a:pos x="748" y="0"/>
                    </a:cxn>
                    <a:cxn ang="0">
                      <a:pos x="643" y="1"/>
                    </a:cxn>
                    <a:cxn ang="0">
                      <a:pos x="88" y="66"/>
                    </a:cxn>
                    <a:cxn ang="0">
                      <a:pos x="12" y="102"/>
                    </a:cxn>
                    <a:cxn ang="0">
                      <a:pos x="0" y="124"/>
                    </a:cxn>
                    <a:cxn ang="0">
                      <a:pos x="7" y="140"/>
                    </a:cxn>
                    <a:cxn ang="0">
                      <a:pos x="355" y="473"/>
                    </a:cxn>
                    <a:cxn ang="0">
                      <a:pos x="355" y="473"/>
                    </a:cxn>
                    <a:cxn ang="0">
                      <a:pos x="359" y="475"/>
                    </a:cxn>
                    <a:cxn ang="0">
                      <a:pos x="369" y="478"/>
                    </a:cxn>
                    <a:cxn ang="0">
                      <a:pos x="404" y="482"/>
                    </a:cxn>
                    <a:cxn ang="0">
                      <a:pos x="510" y="491"/>
                    </a:cxn>
                    <a:cxn ang="0">
                      <a:pos x="721" y="500"/>
                    </a:cxn>
                    <a:cxn ang="0">
                      <a:pos x="751" y="500"/>
                    </a:cxn>
                    <a:cxn ang="0">
                      <a:pos x="751" y="500"/>
                    </a:cxn>
                    <a:cxn ang="0">
                      <a:pos x="1108" y="481"/>
                    </a:cxn>
                    <a:cxn ang="0">
                      <a:pos x="1130" y="476"/>
                    </a:cxn>
                    <a:cxn ang="0">
                      <a:pos x="1134" y="473"/>
                    </a:cxn>
                    <a:cxn ang="0">
                      <a:pos x="1134" y="473"/>
                    </a:cxn>
                    <a:cxn ang="0">
                      <a:pos x="1486" y="140"/>
                    </a:cxn>
                    <a:cxn ang="0">
                      <a:pos x="1493" y="124"/>
                    </a:cxn>
                    <a:cxn ang="0">
                      <a:pos x="1486" y="107"/>
                    </a:cxn>
                    <a:cxn ang="0">
                      <a:pos x="1401" y="65"/>
                    </a:cxn>
                    <a:cxn ang="0">
                      <a:pos x="1235" y="30"/>
                    </a:cxn>
                    <a:cxn ang="0">
                      <a:pos x="748" y="0"/>
                    </a:cxn>
                  </a:cxnLst>
                  <a:rect l="0" t="0" r="r" b="b"/>
                  <a:pathLst>
                    <a:path w="1493" h="500">
                      <a:moveTo>
                        <a:pt x="24" y="114"/>
                      </a:moveTo>
                      <a:cubicBezTo>
                        <a:pt x="25" y="114"/>
                        <a:pt x="25" y="113"/>
                        <a:pt x="26" y="112"/>
                      </a:cubicBezTo>
                      <a:cubicBezTo>
                        <a:pt x="28" y="109"/>
                        <a:pt x="32" y="105"/>
                        <a:pt x="37" y="102"/>
                      </a:cubicBezTo>
                      <a:cubicBezTo>
                        <a:pt x="47" y="95"/>
                        <a:pt x="61" y="89"/>
                        <a:pt x="80" y="83"/>
                      </a:cubicBezTo>
                      <a:cubicBezTo>
                        <a:pt x="117" y="70"/>
                        <a:pt x="170" y="60"/>
                        <a:pt x="235" y="50"/>
                      </a:cubicBezTo>
                      <a:cubicBezTo>
                        <a:pt x="366" y="32"/>
                        <a:pt x="547" y="21"/>
                        <a:pt x="747" y="21"/>
                      </a:cubicBezTo>
                      <a:cubicBezTo>
                        <a:pt x="747" y="21"/>
                        <a:pt x="747" y="21"/>
                        <a:pt x="747" y="21"/>
                      </a:cubicBezTo>
                      <a:cubicBezTo>
                        <a:pt x="992" y="21"/>
                        <a:pt x="1209" y="38"/>
                        <a:pt x="1340" y="64"/>
                      </a:cubicBezTo>
                      <a:cubicBezTo>
                        <a:pt x="1384" y="73"/>
                        <a:pt x="1418" y="83"/>
                        <a:pt x="1440" y="93"/>
                      </a:cubicBezTo>
                      <a:cubicBezTo>
                        <a:pt x="1453" y="99"/>
                        <a:pt x="1462" y="105"/>
                        <a:pt x="1467" y="112"/>
                      </a:cubicBezTo>
                      <a:cubicBezTo>
                        <a:pt x="1470" y="116"/>
                        <a:pt x="1472" y="120"/>
                        <a:pt x="1472" y="124"/>
                      </a:cubicBezTo>
                      <a:cubicBezTo>
                        <a:pt x="1472" y="128"/>
                        <a:pt x="1470" y="132"/>
                        <a:pt x="1467" y="135"/>
                      </a:cubicBezTo>
                      <a:cubicBezTo>
                        <a:pt x="1465" y="139"/>
                        <a:pt x="1461" y="142"/>
                        <a:pt x="1456" y="146"/>
                      </a:cubicBezTo>
                      <a:cubicBezTo>
                        <a:pt x="1446" y="152"/>
                        <a:pt x="1432" y="159"/>
                        <a:pt x="1413" y="165"/>
                      </a:cubicBezTo>
                      <a:cubicBezTo>
                        <a:pt x="1377" y="177"/>
                        <a:pt x="1324" y="188"/>
                        <a:pt x="1258" y="197"/>
                      </a:cubicBezTo>
                      <a:cubicBezTo>
                        <a:pt x="1127" y="215"/>
                        <a:pt x="946" y="227"/>
                        <a:pt x="747" y="227"/>
                      </a:cubicBezTo>
                      <a:cubicBezTo>
                        <a:pt x="501" y="227"/>
                        <a:pt x="284" y="209"/>
                        <a:pt x="153" y="183"/>
                      </a:cubicBezTo>
                      <a:cubicBezTo>
                        <a:pt x="109" y="175"/>
                        <a:pt x="75" y="165"/>
                        <a:pt x="53" y="154"/>
                      </a:cubicBezTo>
                      <a:cubicBezTo>
                        <a:pt x="40" y="148"/>
                        <a:pt x="31" y="142"/>
                        <a:pt x="26" y="135"/>
                      </a:cubicBezTo>
                      <a:cubicBezTo>
                        <a:pt x="25" y="135"/>
                        <a:pt x="25" y="134"/>
                        <a:pt x="24" y="133"/>
                      </a:cubicBezTo>
                      <a:cubicBezTo>
                        <a:pt x="22" y="130"/>
                        <a:pt x="21" y="127"/>
                        <a:pt x="21" y="124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1" y="121"/>
                        <a:pt x="22" y="117"/>
                        <a:pt x="24" y="114"/>
                      </a:cubicBezTo>
                      <a:moveTo>
                        <a:pt x="748" y="0"/>
                      </a:moveTo>
                      <a:cubicBezTo>
                        <a:pt x="748" y="0"/>
                        <a:pt x="748" y="0"/>
                        <a:pt x="748" y="0"/>
                      </a:cubicBezTo>
                      <a:cubicBezTo>
                        <a:pt x="713" y="0"/>
                        <a:pt x="678" y="0"/>
                        <a:pt x="643" y="1"/>
                      </a:cubicBezTo>
                      <a:cubicBezTo>
                        <a:pt x="397" y="7"/>
                        <a:pt x="197" y="32"/>
                        <a:pt x="88" y="66"/>
                      </a:cubicBezTo>
                      <a:cubicBezTo>
                        <a:pt x="52" y="77"/>
                        <a:pt x="26" y="90"/>
                        <a:pt x="12" y="102"/>
                      </a:cubicBezTo>
                      <a:cubicBezTo>
                        <a:pt x="4" y="110"/>
                        <a:pt x="0" y="117"/>
                        <a:pt x="0" y="124"/>
                      </a:cubicBezTo>
                      <a:cubicBezTo>
                        <a:pt x="0" y="129"/>
                        <a:pt x="2" y="134"/>
                        <a:pt x="7" y="140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4"/>
                        <a:pt x="357" y="475"/>
                        <a:pt x="359" y="475"/>
                      </a:cubicBezTo>
                      <a:cubicBezTo>
                        <a:pt x="362" y="476"/>
                        <a:pt x="365" y="477"/>
                        <a:pt x="369" y="478"/>
                      </a:cubicBezTo>
                      <a:cubicBezTo>
                        <a:pt x="378" y="479"/>
                        <a:pt x="390" y="481"/>
                        <a:pt x="404" y="482"/>
                      </a:cubicBezTo>
                      <a:cubicBezTo>
                        <a:pt x="433" y="486"/>
                        <a:pt x="470" y="488"/>
                        <a:pt x="510" y="491"/>
                      </a:cubicBezTo>
                      <a:cubicBezTo>
                        <a:pt x="590" y="495"/>
                        <a:pt x="679" y="499"/>
                        <a:pt x="721" y="500"/>
                      </a:cubicBezTo>
                      <a:cubicBezTo>
                        <a:pt x="729" y="500"/>
                        <a:pt x="740" y="500"/>
                        <a:pt x="751" y="500"/>
                      </a:cubicBezTo>
                      <a:cubicBezTo>
                        <a:pt x="751" y="500"/>
                        <a:pt x="751" y="500"/>
                        <a:pt x="751" y="500"/>
                      </a:cubicBezTo>
                      <a:cubicBezTo>
                        <a:pt x="851" y="500"/>
                        <a:pt x="1037" y="492"/>
                        <a:pt x="1108" y="481"/>
                      </a:cubicBezTo>
                      <a:cubicBezTo>
                        <a:pt x="1118" y="479"/>
                        <a:pt x="1125" y="477"/>
                        <a:pt x="1130" y="476"/>
                      </a:cubicBezTo>
                      <a:cubicBezTo>
                        <a:pt x="1132" y="475"/>
                        <a:pt x="1134" y="474"/>
                        <a:pt x="1134" y="473"/>
                      </a:cubicBezTo>
                      <a:cubicBezTo>
                        <a:pt x="1134" y="473"/>
                        <a:pt x="1134" y="473"/>
                        <a:pt x="1134" y="473"/>
                      </a:cubicBezTo>
                      <a:cubicBezTo>
                        <a:pt x="1486" y="140"/>
                        <a:pt x="1486" y="140"/>
                        <a:pt x="1486" y="140"/>
                      </a:cubicBezTo>
                      <a:cubicBezTo>
                        <a:pt x="1491" y="134"/>
                        <a:pt x="1493" y="129"/>
                        <a:pt x="1493" y="124"/>
                      </a:cubicBezTo>
                      <a:cubicBezTo>
                        <a:pt x="1493" y="118"/>
                        <a:pt x="1491" y="113"/>
                        <a:pt x="1486" y="107"/>
                      </a:cubicBezTo>
                      <a:cubicBezTo>
                        <a:pt x="1473" y="92"/>
                        <a:pt x="1444" y="78"/>
                        <a:pt x="1401" y="65"/>
                      </a:cubicBezTo>
                      <a:cubicBezTo>
                        <a:pt x="1358" y="52"/>
                        <a:pt x="1301" y="40"/>
                        <a:pt x="1235" y="30"/>
                      </a:cubicBezTo>
                      <a:cubicBezTo>
                        <a:pt x="1103" y="11"/>
                        <a:pt x="931" y="0"/>
                        <a:pt x="748" y="0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7">
                  <a:extLst>
                    <a:ext uri="{FF2B5EF4-FFF2-40B4-BE49-F238E27FC236}">
                      <a16:creationId xmlns:a16="http://schemas.microsoft.com/office/drawing/2014/main" id="{B309BF83-8284-400F-2CCC-296F52644C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088" y="2297113"/>
                  <a:ext cx="6350" cy="381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3" y="19"/>
                    </a:cxn>
                    <a:cxn ang="0">
                      <a:pos x="1" y="1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1" y="1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9">
                      <a:moveTo>
                        <a:pt x="3" y="0"/>
                      </a:moveTo>
                      <a:cubicBezTo>
                        <a:pt x="1" y="3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3"/>
                        <a:pt x="1" y="16"/>
                        <a:pt x="3" y="19"/>
                      </a:cubicBezTo>
                      <a:cubicBezTo>
                        <a:pt x="2" y="16"/>
                        <a:pt x="1" y="13"/>
                        <a:pt x="1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6"/>
                        <a:pt x="2" y="3"/>
                        <a:pt x="3" y="0"/>
                      </a:cubicBezTo>
                    </a:path>
                  </a:pathLst>
                </a:custGeom>
                <a:solidFill>
                  <a:srgbClr val="D1B4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5">
                  <a:extLst>
                    <a:ext uri="{FF2B5EF4-FFF2-40B4-BE49-F238E27FC236}">
                      <a16:creationId xmlns:a16="http://schemas.microsoft.com/office/drawing/2014/main" id="{B6A5F2F7-B5D6-B029-8ACB-6A0E81A10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613" y="2117725"/>
                  <a:ext cx="2900363" cy="400050"/>
                </a:xfrm>
                <a:custGeom>
                  <a:avLst/>
                  <a:gdLst/>
                  <a:ahLst/>
                  <a:cxnLst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128" y="43"/>
                    </a:cxn>
                    <a:cxn ang="0">
                      <a:pos x="28" y="72"/>
                    </a:cxn>
                    <a:cxn ang="0">
                      <a:pos x="3" y="90"/>
                    </a:cxn>
                    <a:cxn ang="0">
                      <a:pos x="0" y="99"/>
                    </a:cxn>
                    <a:cxn ang="0">
                      <a:pos x="3" y="108"/>
                    </a:cxn>
                    <a:cxn ang="0">
                      <a:pos x="13" y="117"/>
                    </a:cxn>
                    <a:cxn ang="0">
                      <a:pos x="55" y="136"/>
                    </a:cxn>
                    <a:cxn ang="0">
                      <a:pos x="210" y="168"/>
                    </a:cxn>
                    <a:cxn ang="0">
                      <a:pos x="721" y="198"/>
                    </a:cxn>
                    <a:cxn ang="0">
                      <a:pos x="721" y="198"/>
                    </a:cxn>
                    <a:cxn ang="0">
                      <a:pos x="1314" y="154"/>
                    </a:cxn>
                    <a:cxn ang="0">
                      <a:pos x="1413" y="126"/>
                    </a:cxn>
                    <a:cxn ang="0">
                      <a:pos x="1438" y="108"/>
                    </a:cxn>
                    <a:cxn ang="0">
                      <a:pos x="1442" y="99"/>
                    </a:cxn>
                    <a:cxn ang="0">
                      <a:pos x="1438" y="90"/>
                    </a:cxn>
                    <a:cxn ang="0">
                      <a:pos x="1428" y="80"/>
                    </a:cxn>
                    <a:cxn ang="0">
                      <a:pos x="1386" y="61"/>
                    </a:cxn>
                    <a:cxn ang="0">
                      <a:pos x="1232" y="29"/>
                    </a:cxn>
                    <a:cxn ang="0">
                      <a:pos x="721" y="0"/>
                    </a:cxn>
                  </a:cxnLst>
                  <a:rect l="0" t="0" r="r" b="b"/>
                  <a:pathLst>
                    <a:path w="1442" h="198">
                      <a:moveTo>
                        <a:pt x="721" y="0"/>
                      </a:move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475" y="0"/>
                        <a:pt x="258" y="17"/>
                        <a:pt x="128" y="43"/>
                      </a:cubicBezTo>
                      <a:cubicBezTo>
                        <a:pt x="84" y="52"/>
                        <a:pt x="50" y="61"/>
                        <a:pt x="28" y="72"/>
                      </a:cubicBezTo>
                      <a:cubicBezTo>
                        <a:pt x="16" y="78"/>
                        <a:pt x="7" y="84"/>
                        <a:pt x="3" y="90"/>
                      </a:cubicBezTo>
                      <a:cubicBezTo>
                        <a:pt x="1" y="93"/>
                        <a:pt x="0" y="96"/>
                        <a:pt x="0" y="99"/>
                      </a:cubicBezTo>
                      <a:cubicBezTo>
                        <a:pt x="0" y="102"/>
                        <a:pt x="1" y="105"/>
                        <a:pt x="3" y="108"/>
                      </a:cubicBezTo>
                      <a:cubicBezTo>
                        <a:pt x="5" y="111"/>
                        <a:pt x="9" y="114"/>
                        <a:pt x="13" y="117"/>
                      </a:cubicBezTo>
                      <a:cubicBezTo>
                        <a:pt x="23" y="124"/>
                        <a:pt x="37" y="130"/>
                        <a:pt x="55" y="136"/>
                      </a:cubicBezTo>
                      <a:cubicBezTo>
                        <a:pt x="91" y="148"/>
                        <a:pt x="144" y="159"/>
                        <a:pt x="210" y="168"/>
                      </a:cubicBezTo>
                      <a:cubicBezTo>
                        <a:pt x="340" y="186"/>
                        <a:pt x="521" y="198"/>
                        <a:pt x="721" y="198"/>
                      </a:cubicBezTo>
                      <a:cubicBezTo>
                        <a:pt x="721" y="198"/>
                        <a:pt x="721" y="198"/>
                        <a:pt x="721" y="198"/>
                      </a:cubicBezTo>
                      <a:cubicBezTo>
                        <a:pt x="966" y="198"/>
                        <a:pt x="1183" y="180"/>
                        <a:pt x="1314" y="154"/>
                      </a:cubicBezTo>
                      <a:cubicBezTo>
                        <a:pt x="1357" y="146"/>
                        <a:pt x="1391" y="136"/>
                        <a:pt x="1413" y="126"/>
                      </a:cubicBezTo>
                      <a:cubicBezTo>
                        <a:pt x="1425" y="120"/>
                        <a:pt x="1434" y="114"/>
                        <a:pt x="1438" y="108"/>
                      </a:cubicBezTo>
                      <a:cubicBezTo>
                        <a:pt x="1440" y="105"/>
                        <a:pt x="1442" y="102"/>
                        <a:pt x="1442" y="99"/>
                      </a:cubicBezTo>
                      <a:cubicBezTo>
                        <a:pt x="1442" y="96"/>
                        <a:pt x="1440" y="93"/>
                        <a:pt x="1438" y="90"/>
                      </a:cubicBezTo>
                      <a:cubicBezTo>
                        <a:pt x="1436" y="86"/>
                        <a:pt x="1432" y="83"/>
                        <a:pt x="1428" y="80"/>
                      </a:cubicBezTo>
                      <a:cubicBezTo>
                        <a:pt x="1418" y="74"/>
                        <a:pt x="1404" y="67"/>
                        <a:pt x="1386" y="61"/>
                      </a:cubicBezTo>
                      <a:cubicBezTo>
                        <a:pt x="1350" y="49"/>
                        <a:pt x="1297" y="39"/>
                        <a:pt x="1232" y="29"/>
                      </a:cubicBezTo>
                      <a:cubicBezTo>
                        <a:pt x="1101" y="11"/>
                        <a:pt x="920" y="0"/>
                        <a:pt x="721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29C64C6D-E0B9-A9C8-8EEF-8E505160C13B}"/>
                  </a:ext>
                </a:extLst>
              </p:cNvPr>
              <p:cNvGrpSpPr/>
              <p:nvPr/>
            </p:nvGrpSpPr>
            <p:grpSpPr>
              <a:xfrm rot="16200000" flipH="1">
                <a:off x="2366635" y="2523598"/>
                <a:ext cx="2014771" cy="1148575"/>
                <a:chOff x="3070225" y="2066925"/>
                <a:chExt cx="3003550" cy="100965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reeform 6">
                  <a:extLst>
                    <a:ext uri="{FF2B5EF4-FFF2-40B4-BE49-F238E27FC236}">
                      <a16:creationId xmlns:a16="http://schemas.microsoft.com/office/drawing/2014/main" id="{715ECF8E-77C0-9CEB-E6DB-5263A423B3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0225" y="2066925"/>
                  <a:ext cx="3003550" cy="1009650"/>
                </a:xfrm>
                <a:custGeom>
                  <a:avLst/>
                  <a:gdLst/>
                  <a:ahLst/>
                  <a:cxnLst>
                    <a:cxn ang="0">
                      <a:pos x="24" y="114"/>
                    </a:cxn>
                    <a:cxn ang="0">
                      <a:pos x="26" y="112"/>
                    </a:cxn>
                    <a:cxn ang="0">
                      <a:pos x="37" y="102"/>
                    </a:cxn>
                    <a:cxn ang="0">
                      <a:pos x="80" y="83"/>
                    </a:cxn>
                    <a:cxn ang="0">
                      <a:pos x="235" y="50"/>
                    </a:cxn>
                    <a:cxn ang="0">
                      <a:pos x="747" y="21"/>
                    </a:cxn>
                    <a:cxn ang="0">
                      <a:pos x="747" y="21"/>
                    </a:cxn>
                    <a:cxn ang="0">
                      <a:pos x="1340" y="64"/>
                    </a:cxn>
                    <a:cxn ang="0">
                      <a:pos x="1440" y="93"/>
                    </a:cxn>
                    <a:cxn ang="0">
                      <a:pos x="1467" y="112"/>
                    </a:cxn>
                    <a:cxn ang="0">
                      <a:pos x="1472" y="124"/>
                    </a:cxn>
                    <a:cxn ang="0">
                      <a:pos x="1467" y="135"/>
                    </a:cxn>
                    <a:cxn ang="0">
                      <a:pos x="1456" y="146"/>
                    </a:cxn>
                    <a:cxn ang="0">
                      <a:pos x="1413" y="165"/>
                    </a:cxn>
                    <a:cxn ang="0">
                      <a:pos x="1258" y="197"/>
                    </a:cxn>
                    <a:cxn ang="0">
                      <a:pos x="747" y="227"/>
                    </a:cxn>
                    <a:cxn ang="0">
                      <a:pos x="153" y="183"/>
                    </a:cxn>
                    <a:cxn ang="0">
                      <a:pos x="53" y="154"/>
                    </a:cxn>
                    <a:cxn ang="0">
                      <a:pos x="26" y="135"/>
                    </a:cxn>
                    <a:cxn ang="0">
                      <a:pos x="24" y="133"/>
                    </a:cxn>
                    <a:cxn ang="0">
                      <a:pos x="21" y="124"/>
                    </a:cxn>
                    <a:cxn ang="0">
                      <a:pos x="21" y="124"/>
                    </a:cxn>
                    <a:cxn ang="0">
                      <a:pos x="24" y="114"/>
                    </a:cxn>
                    <a:cxn ang="0">
                      <a:pos x="748" y="0"/>
                    </a:cxn>
                    <a:cxn ang="0">
                      <a:pos x="748" y="0"/>
                    </a:cxn>
                    <a:cxn ang="0">
                      <a:pos x="643" y="1"/>
                    </a:cxn>
                    <a:cxn ang="0">
                      <a:pos x="88" y="66"/>
                    </a:cxn>
                    <a:cxn ang="0">
                      <a:pos x="12" y="102"/>
                    </a:cxn>
                    <a:cxn ang="0">
                      <a:pos x="0" y="124"/>
                    </a:cxn>
                    <a:cxn ang="0">
                      <a:pos x="7" y="140"/>
                    </a:cxn>
                    <a:cxn ang="0">
                      <a:pos x="355" y="473"/>
                    </a:cxn>
                    <a:cxn ang="0">
                      <a:pos x="355" y="473"/>
                    </a:cxn>
                    <a:cxn ang="0">
                      <a:pos x="359" y="475"/>
                    </a:cxn>
                    <a:cxn ang="0">
                      <a:pos x="369" y="478"/>
                    </a:cxn>
                    <a:cxn ang="0">
                      <a:pos x="404" y="482"/>
                    </a:cxn>
                    <a:cxn ang="0">
                      <a:pos x="510" y="491"/>
                    </a:cxn>
                    <a:cxn ang="0">
                      <a:pos x="721" y="500"/>
                    </a:cxn>
                    <a:cxn ang="0">
                      <a:pos x="751" y="500"/>
                    </a:cxn>
                    <a:cxn ang="0">
                      <a:pos x="751" y="500"/>
                    </a:cxn>
                    <a:cxn ang="0">
                      <a:pos x="1108" y="481"/>
                    </a:cxn>
                    <a:cxn ang="0">
                      <a:pos x="1130" y="476"/>
                    </a:cxn>
                    <a:cxn ang="0">
                      <a:pos x="1134" y="473"/>
                    </a:cxn>
                    <a:cxn ang="0">
                      <a:pos x="1134" y="473"/>
                    </a:cxn>
                    <a:cxn ang="0">
                      <a:pos x="1486" y="140"/>
                    </a:cxn>
                    <a:cxn ang="0">
                      <a:pos x="1493" y="124"/>
                    </a:cxn>
                    <a:cxn ang="0">
                      <a:pos x="1486" y="107"/>
                    </a:cxn>
                    <a:cxn ang="0">
                      <a:pos x="1401" y="65"/>
                    </a:cxn>
                    <a:cxn ang="0">
                      <a:pos x="1235" y="30"/>
                    </a:cxn>
                    <a:cxn ang="0">
                      <a:pos x="748" y="0"/>
                    </a:cxn>
                  </a:cxnLst>
                  <a:rect l="0" t="0" r="r" b="b"/>
                  <a:pathLst>
                    <a:path w="1493" h="500">
                      <a:moveTo>
                        <a:pt x="24" y="114"/>
                      </a:moveTo>
                      <a:cubicBezTo>
                        <a:pt x="25" y="114"/>
                        <a:pt x="25" y="113"/>
                        <a:pt x="26" y="112"/>
                      </a:cubicBezTo>
                      <a:cubicBezTo>
                        <a:pt x="28" y="109"/>
                        <a:pt x="32" y="105"/>
                        <a:pt x="37" y="102"/>
                      </a:cubicBezTo>
                      <a:cubicBezTo>
                        <a:pt x="47" y="95"/>
                        <a:pt x="61" y="89"/>
                        <a:pt x="80" y="83"/>
                      </a:cubicBezTo>
                      <a:cubicBezTo>
                        <a:pt x="117" y="70"/>
                        <a:pt x="170" y="60"/>
                        <a:pt x="235" y="50"/>
                      </a:cubicBezTo>
                      <a:cubicBezTo>
                        <a:pt x="366" y="32"/>
                        <a:pt x="547" y="21"/>
                        <a:pt x="747" y="21"/>
                      </a:cubicBezTo>
                      <a:cubicBezTo>
                        <a:pt x="747" y="21"/>
                        <a:pt x="747" y="21"/>
                        <a:pt x="747" y="21"/>
                      </a:cubicBezTo>
                      <a:cubicBezTo>
                        <a:pt x="992" y="21"/>
                        <a:pt x="1209" y="38"/>
                        <a:pt x="1340" y="64"/>
                      </a:cubicBezTo>
                      <a:cubicBezTo>
                        <a:pt x="1384" y="73"/>
                        <a:pt x="1418" y="83"/>
                        <a:pt x="1440" y="93"/>
                      </a:cubicBezTo>
                      <a:cubicBezTo>
                        <a:pt x="1453" y="99"/>
                        <a:pt x="1462" y="105"/>
                        <a:pt x="1467" y="112"/>
                      </a:cubicBezTo>
                      <a:cubicBezTo>
                        <a:pt x="1470" y="116"/>
                        <a:pt x="1472" y="120"/>
                        <a:pt x="1472" y="124"/>
                      </a:cubicBezTo>
                      <a:cubicBezTo>
                        <a:pt x="1472" y="128"/>
                        <a:pt x="1470" y="132"/>
                        <a:pt x="1467" y="135"/>
                      </a:cubicBezTo>
                      <a:cubicBezTo>
                        <a:pt x="1465" y="139"/>
                        <a:pt x="1461" y="142"/>
                        <a:pt x="1456" y="146"/>
                      </a:cubicBezTo>
                      <a:cubicBezTo>
                        <a:pt x="1446" y="152"/>
                        <a:pt x="1432" y="159"/>
                        <a:pt x="1413" y="165"/>
                      </a:cubicBezTo>
                      <a:cubicBezTo>
                        <a:pt x="1377" y="177"/>
                        <a:pt x="1324" y="188"/>
                        <a:pt x="1258" y="197"/>
                      </a:cubicBezTo>
                      <a:cubicBezTo>
                        <a:pt x="1127" y="215"/>
                        <a:pt x="946" y="227"/>
                        <a:pt x="747" y="227"/>
                      </a:cubicBezTo>
                      <a:cubicBezTo>
                        <a:pt x="501" y="227"/>
                        <a:pt x="284" y="209"/>
                        <a:pt x="153" y="183"/>
                      </a:cubicBezTo>
                      <a:cubicBezTo>
                        <a:pt x="109" y="175"/>
                        <a:pt x="75" y="165"/>
                        <a:pt x="53" y="154"/>
                      </a:cubicBezTo>
                      <a:cubicBezTo>
                        <a:pt x="40" y="148"/>
                        <a:pt x="31" y="142"/>
                        <a:pt x="26" y="135"/>
                      </a:cubicBezTo>
                      <a:cubicBezTo>
                        <a:pt x="25" y="135"/>
                        <a:pt x="25" y="134"/>
                        <a:pt x="24" y="133"/>
                      </a:cubicBezTo>
                      <a:cubicBezTo>
                        <a:pt x="22" y="130"/>
                        <a:pt x="21" y="127"/>
                        <a:pt x="21" y="124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1" y="121"/>
                        <a:pt x="22" y="117"/>
                        <a:pt x="24" y="114"/>
                      </a:cubicBezTo>
                      <a:moveTo>
                        <a:pt x="748" y="0"/>
                      </a:moveTo>
                      <a:cubicBezTo>
                        <a:pt x="748" y="0"/>
                        <a:pt x="748" y="0"/>
                        <a:pt x="748" y="0"/>
                      </a:cubicBezTo>
                      <a:cubicBezTo>
                        <a:pt x="713" y="0"/>
                        <a:pt x="678" y="0"/>
                        <a:pt x="643" y="1"/>
                      </a:cubicBezTo>
                      <a:cubicBezTo>
                        <a:pt x="397" y="7"/>
                        <a:pt x="197" y="32"/>
                        <a:pt x="88" y="66"/>
                      </a:cubicBezTo>
                      <a:cubicBezTo>
                        <a:pt x="52" y="77"/>
                        <a:pt x="26" y="90"/>
                        <a:pt x="12" y="102"/>
                      </a:cubicBezTo>
                      <a:cubicBezTo>
                        <a:pt x="4" y="110"/>
                        <a:pt x="0" y="117"/>
                        <a:pt x="0" y="124"/>
                      </a:cubicBezTo>
                      <a:cubicBezTo>
                        <a:pt x="0" y="129"/>
                        <a:pt x="2" y="134"/>
                        <a:pt x="7" y="140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3"/>
                        <a:pt x="355" y="473"/>
                        <a:pt x="355" y="473"/>
                      </a:cubicBezTo>
                      <a:cubicBezTo>
                        <a:pt x="355" y="474"/>
                        <a:pt x="357" y="475"/>
                        <a:pt x="359" y="475"/>
                      </a:cubicBezTo>
                      <a:cubicBezTo>
                        <a:pt x="362" y="476"/>
                        <a:pt x="365" y="477"/>
                        <a:pt x="369" y="478"/>
                      </a:cubicBezTo>
                      <a:cubicBezTo>
                        <a:pt x="378" y="479"/>
                        <a:pt x="390" y="481"/>
                        <a:pt x="404" y="482"/>
                      </a:cubicBezTo>
                      <a:cubicBezTo>
                        <a:pt x="433" y="486"/>
                        <a:pt x="470" y="488"/>
                        <a:pt x="510" y="491"/>
                      </a:cubicBezTo>
                      <a:cubicBezTo>
                        <a:pt x="590" y="495"/>
                        <a:pt x="679" y="499"/>
                        <a:pt x="721" y="500"/>
                      </a:cubicBezTo>
                      <a:cubicBezTo>
                        <a:pt x="729" y="500"/>
                        <a:pt x="740" y="500"/>
                        <a:pt x="751" y="500"/>
                      </a:cubicBezTo>
                      <a:cubicBezTo>
                        <a:pt x="751" y="500"/>
                        <a:pt x="751" y="500"/>
                        <a:pt x="751" y="500"/>
                      </a:cubicBezTo>
                      <a:cubicBezTo>
                        <a:pt x="851" y="500"/>
                        <a:pt x="1037" y="492"/>
                        <a:pt x="1108" y="481"/>
                      </a:cubicBezTo>
                      <a:cubicBezTo>
                        <a:pt x="1118" y="479"/>
                        <a:pt x="1125" y="477"/>
                        <a:pt x="1130" y="476"/>
                      </a:cubicBezTo>
                      <a:cubicBezTo>
                        <a:pt x="1132" y="475"/>
                        <a:pt x="1134" y="474"/>
                        <a:pt x="1134" y="473"/>
                      </a:cubicBezTo>
                      <a:cubicBezTo>
                        <a:pt x="1134" y="473"/>
                        <a:pt x="1134" y="473"/>
                        <a:pt x="1134" y="473"/>
                      </a:cubicBezTo>
                      <a:cubicBezTo>
                        <a:pt x="1486" y="140"/>
                        <a:pt x="1486" y="140"/>
                        <a:pt x="1486" y="140"/>
                      </a:cubicBezTo>
                      <a:cubicBezTo>
                        <a:pt x="1491" y="134"/>
                        <a:pt x="1493" y="129"/>
                        <a:pt x="1493" y="124"/>
                      </a:cubicBezTo>
                      <a:cubicBezTo>
                        <a:pt x="1493" y="118"/>
                        <a:pt x="1491" y="113"/>
                        <a:pt x="1486" y="107"/>
                      </a:cubicBezTo>
                      <a:cubicBezTo>
                        <a:pt x="1473" y="92"/>
                        <a:pt x="1444" y="78"/>
                        <a:pt x="1401" y="65"/>
                      </a:cubicBezTo>
                      <a:cubicBezTo>
                        <a:pt x="1358" y="52"/>
                        <a:pt x="1301" y="40"/>
                        <a:pt x="1235" y="30"/>
                      </a:cubicBezTo>
                      <a:cubicBezTo>
                        <a:pt x="1103" y="11"/>
                        <a:pt x="931" y="0"/>
                        <a:pt x="748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7">
                  <a:extLst>
                    <a:ext uri="{FF2B5EF4-FFF2-40B4-BE49-F238E27FC236}">
                      <a16:creationId xmlns:a16="http://schemas.microsoft.com/office/drawing/2014/main" id="{5AEB16A9-F600-173D-9787-54349CF03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088" y="2297113"/>
                  <a:ext cx="6350" cy="381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3" y="19"/>
                    </a:cxn>
                    <a:cxn ang="0">
                      <a:pos x="1" y="1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1" y="1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9">
                      <a:moveTo>
                        <a:pt x="3" y="0"/>
                      </a:moveTo>
                      <a:cubicBezTo>
                        <a:pt x="1" y="3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3"/>
                        <a:pt x="1" y="16"/>
                        <a:pt x="3" y="19"/>
                      </a:cubicBezTo>
                      <a:cubicBezTo>
                        <a:pt x="2" y="16"/>
                        <a:pt x="1" y="13"/>
                        <a:pt x="1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6"/>
                        <a:pt x="2" y="3"/>
                        <a:pt x="3" y="0"/>
                      </a:cubicBezTo>
                    </a:path>
                  </a:pathLst>
                </a:custGeom>
                <a:solidFill>
                  <a:srgbClr val="D1B4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5">
                  <a:extLst>
                    <a:ext uri="{FF2B5EF4-FFF2-40B4-BE49-F238E27FC236}">
                      <a16:creationId xmlns:a16="http://schemas.microsoft.com/office/drawing/2014/main" id="{C4BA9AE3-2C98-7F6C-1566-5CBAEFAE4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613" y="2117725"/>
                  <a:ext cx="2900363" cy="400050"/>
                </a:xfrm>
                <a:custGeom>
                  <a:avLst/>
                  <a:gdLst/>
                  <a:ahLst/>
                  <a:cxnLst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721" y="0"/>
                    </a:cxn>
                    <a:cxn ang="0">
                      <a:pos x="128" y="43"/>
                    </a:cxn>
                    <a:cxn ang="0">
                      <a:pos x="28" y="72"/>
                    </a:cxn>
                    <a:cxn ang="0">
                      <a:pos x="3" y="90"/>
                    </a:cxn>
                    <a:cxn ang="0">
                      <a:pos x="0" y="99"/>
                    </a:cxn>
                    <a:cxn ang="0">
                      <a:pos x="3" y="108"/>
                    </a:cxn>
                    <a:cxn ang="0">
                      <a:pos x="13" y="117"/>
                    </a:cxn>
                    <a:cxn ang="0">
                      <a:pos x="55" y="136"/>
                    </a:cxn>
                    <a:cxn ang="0">
                      <a:pos x="210" y="168"/>
                    </a:cxn>
                    <a:cxn ang="0">
                      <a:pos x="721" y="198"/>
                    </a:cxn>
                    <a:cxn ang="0">
                      <a:pos x="721" y="198"/>
                    </a:cxn>
                    <a:cxn ang="0">
                      <a:pos x="1314" y="154"/>
                    </a:cxn>
                    <a:cxn ang="0">
                      <a:pos x="1413" y="126"/>
                    </a:cxn>
                    <a:cxn ang="0">
                      <a:pos x="1438" y="108"/>
                    </a:cxn>
                    <a:cxn ang="0">
                      <a:pos x="1442" y="99"/>
                    </a:cxn>
                    <a:cxn ang="0">
                      <a:pos x="1438" y="90"/>
                    </a:cxn>
                    <a:cxn ang="0">
                      <a:pos x="1428" y="80"/>
                    </a:cxn>
                    <a:cxn ang="0">
                      <a:pos x="1386" y="61"/>
                    </a:cxn>
                    <a:cxn ang="0">
                      <a:pos x="1232" y="29"/>
                    </a:cxn>
                    <a:cxn ang="0">
                      <a:pos x="721" y="0"/>
                    </a:cxn>
                  </a:cxnLst>
                  <a:rect l="0" t="0" r="r" b="b"/>
                  <a:pathLst>
                    <a:path w="1442" h="198">
                      <a:moveTo>
                        <a:pt x="721" y="0"/>
                      </a:move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721" y="0"/>
                        <a:pt x="721" y="0"/>
                        <a:pt x="721" y="0"/>
                      </a:cubicBezTo>
                      <a:cubicBezTo>
                        <a:pt x="475" y="0"/>
                        <a:pt x="258" y="17"/>
                        <a:pt x="128" y="43"/>
                      </a:cubicBezTo>
                      <a:cubicBezTo>
                        <a:pt x="84" y="52"/>
                        <a:pt x="50" y="61"/>
                        <a:pt x="28" y="72"/>
                      </a:cubicBezTo>
                      <a:cubicBezTo>
                        <a:pt x="16" y="78"/>
                        <a:pt x="7" y="84"/>
                        <a:pt x="3" y="90"/>
                      </a:cubicBezTo>
                      <a:cubicBezTo>
                        <a:pt x="1" y="93"/>
                        <a:pt x="0" y="96"/>
                        <a:pt x="0" y="99"/>
                      </a:cubicBezTo>
                      <a:cubicBezTo>
                        <a:pt x="0" y="102"/>
                        <a:pt x="1" y="105"/>
                        <a:pt x="3" y="108"/>
                      </a:cubicBezTo>
                      <a:cubicBezTo>
                        <a:pt x="5" y="111"/>
                        <a:pt x="9" y="114"/>
                        <a:pt x="13" y="117"/>
                      </a:cubicBezTo>
                      <a:cubicBezTo>
                        <a:pt x="23" y="124"/>
                        <a:pt x="37" y="130"/>
                        <a:pt x="55" y="136"/>
                      </a:cubicBezTo>
                      <a:cubicBezTo>
                        <a:pt x="91" y="148"/>
                        <a:pt x="144" y="159"/>
                        <a:pt x="210" y="168"/>
                      </a:cubicBezTo>
                      <a:cubicBezTo>
                        <a:pt x="340" y="186"/>
                        <a:pt x="521" y="198"/>
                        <a:pt x="721" y="198"/>
                      </a:cubicBezTo>
                      <a:cubicBezTo>
                        <a:pt x="721" y="198"/>
                        <a:pt x="721" y="198"/>
                        <a:pt x="721" y="198"/>
                      </a:cubicBezTo>
                      <a:cubicBezTo>
                        <a:pt x="966" y="198"/>
                        <a:pt x="1183" y="180"/>
                        <a:pt x="1314" y="154"/>
                      </a:cubicBezTo>
                      <a:cubicBezTo>
                        <a:pt x="1357" y="146"/>
                        <a:pt x="1391" y="136"/>
                        <a:pt x="1413" y="126"/>
                      </a:cubicBezTo>
                      <a:cubicBezTo>
                        <a:pt x="1425" y="120"/>
                        <a:pt x="1434" y="114"/>
                        <a:pt x="1438" y="108"/>
                      </a:cubicBezTo>
                      <a:cubicBezTo>
                        <a:pt x="1440" y="105"/>
                        <a:pt x="1442" y="102"/>
                        <a:pt x="1442" y="99"/>
                      </a:cubicBezTo>
                      <a:cubicBezTo>
                        <a:pt x="1442" y="96"/>
                        <a:pt x="1440" y="93"/>
                        <a:pt x="1438" y="90"/>
                      </a:cubicBezTo>
                      <a:cubicBezTo>
                        <a:pt x="1436" y="86"/>
                        <a:pt x="1432" y="83"/>
                        <a:pt x="1428" y="80"/>
                      </a:cubicBezTo>
                      <a:cubicBezTo>
                        <a:pt x="1418" y="74"/>
                        <a:pt x="1404" y="67"/>
                        <a:pt x="1386" y="61"/>
                      </a:cubicBezTo>
                      <a:cubicBezTo>
                        <a:pt x="1350" y="49"/>
                        <a:pt x="1297" y="39"/>
                        <a:pt x="1232" y="29"/>
                      </a:cubicBezTo>
                      <a:cubicBezTo>
                        <a:pt x="1101" y="11"/>
                        <a:pt x="920" y="0"/>
                        <a:pt x="721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71600">
                    <a:buClrTx/>
                    <a:defRPr/>
                  </a:pPr>
                  <a:endParaRPr lang="en-US" sz="3600" kern="1200"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036A77-2477-6530-72BA-4364048EA5A4}"/>
                </a:ext>
              </a:extLst>
            </p:cNvPr>
            <p:cNvSpPr/>
            <p:nvPr/>
          </p:nvSpPr>
          <p:spPr bwMode="auto">
            <a:xfrm>
              <a:off x="10484068" y="4432974"/>
              <a:ext cx="336381" cy="304800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182880" tIns="91440" rIns="182880" bIns="9144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1371600">
                <a:buClrTx/>
                <a:defRPr/>
              </a:pPr>
              <a:endParaRPr lang="en-US" sz="2400" b="1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15F358-61FF-CCB9-B5F8-47418A8FC8CA}"/>
                </a:ext>
              </a:extLst>
            </p:cNvPr>
            <p:cNvGrpSpPr/>
            <p:nvPr/>
          </p:nvGrpSpPr>
          <p:grpSpPr>
            <a:xfrm>
              <a:off x="3644321" y="3721774"/>
              <a:ext cx="616698" cy="1727200"/>
              <a:chOff x="2057400" y="2343150"/>
              <a:chExt cx="419100" cy="12954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9A482DE-E800-1B22-0A25-E4915F026446}"/>
                  </a:ext>
                </a:extLst>
              </p:cNvPr>
              <p:cNvSpPr/>
              <p:nvPr/>
            </p:nvSpPr>
            <p:spPr bwMode="auto">
              <a:xfrm>
                <a:off x="2247900" y="28765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A526227-D243-1160-B231-91C9D6AF8636}"/>
                  </a:ext>
                </a:extLst>
              </p:cNvPr>
              <p:cNvSpPr/>
              <p:nvPr/>
            </p:nvSpPr>
            <p:spPr bwMode="auto">
              <a:xfrm>
                <a:off x="2247900" y="23431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95BEF5-EB41-F164-F137-50A016AC802A}"/>
                  </a:ext>
                </a:extLst>
              </p:cNvPr>
              <p:cNvSpPr/>
              <p:nvPr/>
            </p:nvSpPr>
            <p:spPr bwMode="auto">
              <a:xfrm>
                <a:off x="2057400" y="26098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B8C32AC-9C70-926C-1F99-2EF0B217E47E}"/>
                  </a:ext>
                </a:extLst>
              </p:cNvPr>
              <p:cNvSpPr/>
              <p:nvPr/>
            </p:nvSpPr>
            <p:spPr bwMode="auto">
              <a:xfrm>
                <a:off x="2057400" y="31432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9D185F7-B24D-CDA3-85D5-BAD924607424}"/>
                  </a:ext>
                </a:extLst>
              </p:cNvPr>
              <p:cNvSpPr/>
              <p:nvPr/>
            </p:nvSpPr>
            <p:spPr bwMode="auto">
              <a:xfrm>
                <a:off x="2247900" y="34099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35E0C8-26C5-F64D-6BD4-47F18211E090}"/>
                </a:ext>
              </a:extLst>
            </p:cNvPr>
            <p:cNvGrpSpPr/>
            <p:nvPr/>
          </p:nvGrpSpPr>
          <p:grpSpPr>
            <a:xfrm>
              <a:off x="2971559" y="3670975"/>
              <a:ext cx="784889" cy="1828800"/>
              <a:chOff x="1600200" y="2266950"/>
              <a:chExt cx="533400" cy="13716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7" name="Right Arrow 37">
                <a:extLst>
                  <a:ext uri="{FF2B5EF4-FFF2-40B4-BE49-F238E27FC236}">
                    <a16:creationId xmlns:a16="http://schemas.microsoft.com/office/drawing/2014/main" id="{E76D5F32-3C9E-2A24-CAE8-93F0969FD9F4}"/>
                  </a:ext>
                </a:extLst>
              </p:cNvPr>
              <p:cNvSpPr/>
              <p:nvPr/>
            </p:nvSpPr>
            <p:spPr bwMode="auto">
              <a:xfrm>
                <a:off x="1752600" y="2266950"/>
                <a:ext cx="381000" cy="228600"/>
              </a:xfrm>
              <a:prstGeom prst="rightArrow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" name="Right Arrow 38">
                <a:extLst>
                  <a:ext uri="{FF2B5EF4-FFF2-40B4-BE49-F238E27FC236}">
                    <a16:creationId xmlns:a16="http://schemas.microsoft.com/office/drawing/2014/main" id="{A514EE63-B787-5C36-D28B-77CEFFD636A7}"/>
                  </a:ext>
                </a:extLst>
              </p:cNvPr>
              <p:cNvSpPr/>
              <p:nvPr/>
            </p:nvSpPr>
            <p:spPr bwMode="auto">
              <a:xfrm>
                <a:off x="1600200" y="2647950"/>
                <a:ext cx="381000" cy="228600"/>
              </a:xfrm>
              <a:prstGeom prst="rightArrow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9" name="Right Arrow 39">
                <a:extLst>
                  <a:ext uri="{FF2B5EF4-FFF2-40B4-BE49-F238E27FC236}">
                    <a16:creationId xmlns:a16="http://schemas.microsoft.com/office/drawing/2014/main" id="{821575D6-1B2E-78C0-17D9-FD544D05849E}"/>
                  </a:ext>
                </a:extLst>
              </p:cNvPr>
              <p:cNvSpPr/>
              <p:nvPr/>
            </p:nvSpPr>
            <p:spPr bwMode="auto">
              <a:xfrm>
                <a:off x="1600200" y="3028950"/>
                <a:ext cx="381000" cy="228600"/>
              </a:xfrm>
              <a:prstGeom prst="rightArrow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0" name="Right Arrow 40">
                <a:extLst>
                  <a:ext uri="{FF2B5EF4-FFF2-40B4-BE49-F238E27FC236}">
                    <a16:creationId xmlns:a16="http://schemas.microsoft.com/office/drawing/2014/main" id="{E8800320-A7A2-953A-DAF3-AE2CAA0BE35E}"/>
                  </a:ext>
                </a:extLst>
              </p:cNvPr>
              <p:cNvSpPr/>
              <p:nvPr/>
            </p:nvSpPr>
            <p:spPr bwMode="auto">
              <a:xfrm>
                <a:off x="1752600" y="3409950"/>
                <a:ext cx="381000" cy="228600"/>
              </a:xfrm>
              <a:prstGeom prst="rightArrow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none" lIns="182880" tIns="91440" rIns="182880" bIns="9144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1371600">
                  <a:buClrTx/>
                  <a:defRPr/>
                </a:pPr>
                <a:endParaRPr lang="en-US" sz="24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85FCC6-848A-DDC5-D682-944369E8489F}"/>
              </a:ext>
            </a:extLst>
          </p:cNvPr>
          <p:cNvSpPr txBox="1"/>
          <p:nvPr/>
        </p:nvSpPr>
        <p:spPr>
          <a:xfrm>
            <a:off x="5015350" y="3995642"/>
            <a:ext cx="3404192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1371600">
              <a:buClrTx/>
              <a:defRPr/>
            </a:pPr>
            <a:r>
              <a:rPr lang="en-US" sz="3000" b="1" kern="1200" dirty="0">
                <a:solidFill>
                  <a:srgbClr val="3A5A6E"/>
                </a:solidFill>
                <a:latin typeface="Arial Narrow" panose="020B0606020202030204" pitchFamily="34" charset="0"/>
                <a:ea typeface="+mn-ea"/>
                <a:cs typeface="+mn-cs"/>
              </a:rPr>
              <a:t>Estimated to increase state costs by nearly $1 billion in 2023-24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7D4601-0160-977E-8552-81B8281BFF69}"/>
              </a:ext>
            </a:extLst>
          </p:cNvPr>
          <p:cNvSpPr txBox="1"/>
          <p:nvPr/>
        </p:nvSpPr>
        <p:spPr>
          <a:xfrm>
            <a:off x="9038379" y="3377553"/>
            <a:ext cx="5011404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1371600">
              <a:buClrTx/>
              <a:defRPr/>
            </a:pPr>
            <a:r>
              <a:rPr lang="en-US" sz="3000" b="1" kern="1200" dirty="0">
                <a:solidFill>
                  <a:srgbClr val="6AAF14"/>
                </a:solidFill>
                <a:latin typeface="Arial Narrow" panose="020B0606020202030204" pitchFamily="34" charset="0"/>
                <a:ea typeface="+mn-ea"/>
                <a:cs typeface="+mn-cs"/>
              </a:rPr>
              <a:t>Funds distributed to LEAs:</a:t>
            </a:r>
          </a:p>
          <a:p>
            <a:pPr marL="340520" indent="-34052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en-US" sz="3000" b="1" kern="1200" dirty="0">
                <a:solidFill>
                  <a:srgbClr val="6AAF14"/>
                </a:solidFill>
                <a:latin typeface="Arial Narrow" panose="020B0606020202030204" pitchFamily="34" charset="0"/>
                <a:ea typeface="+mn-ea"/>
                <a:cs typeface="+mn-cs"/>
              </a:rPr>
              <a:t>70% based on share of statewide enrollment in preschool through grade 12</a:t>
            </a:r>
          </a:p>
          <a:p>
            <a:pPr marL="340520" indent="-34052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en-US" sz="3000" b="1" kern="1200" dirty="0">
                <a:solidFill>
                  <a:srgbClr val="6AAF14"/>
                </a:solidFill>
                <a:latin typeface="Arial Narrow" panose="020B0606020202030204" pitchFamily="34" charset="0"/>
                <a:ea typeface="+mn-ea"/>
                <a:cs typeface="+mn-cs"/>
              </a:rPr>
              <a:t>30% based on share of </a:t>
            </a:r>
            <a:br>
              <a:rPr lang="en-US" sz="3000" b="1" kern="1200" dirty="0">
                <a:solidFill>
                  <a:srgbClr val="6AAF14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n-US" sz="3000" b="1" kern="1200" dirty="0">
                <a:solidFill>
                  <a:srgbClr val="6AAF14"/>
                </a:solidFill>
                <a:latin typeface="Arial Narrow" panose="020B0606020202030204" pitchFamily="34" charset="0"/>
                <a:ea typeface="+mn-ea"/>
                <a:cs typeface="+mn-cs"/>
              </a:rPr>
              <a:t>low-income students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EAF4A-2897-60CB-DDE4-7BEA07158095}"/>
              </a:ext>
            </a:extLst>
          </p:cNvPr>
          <p:cNvSpPr txBox="1"/>
          <p:nvPr/>
        </p:nvSpPr>
        <p:spPr>
          <a:xfrm>
            <a:off x="14135138" y="5482132"/>
            <a:ext cx="4017476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1371600">
              <a:buClrTx/>
              <a:defRPr/>
            </a:pPr>
            <a:r>
              <a:rPr lang="en-US" sz="3000" b="1" kern="1200" dirty="0">
                <a:solidFill>
                  <a:srgbClr val="0094BC"/>
                </a:solidFill>
                <a:latin typeface="Arial Narrow" panose="020B0606020202030204" pitchFamily="34" charset="0"/>
                <a:ea typeface="+mn-ea"/>
                <a:cs typeface="+mn-cs"/>
              </a:rPr>
              <a:t>LEAs must distribute their funds to their schools using the same 70/30 split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42BEB4-F0F9-F7D4-8787-01177339A378}"/>
              </a:ext>
            </a:extLst>
          </p:cNvPr>
          <p:cNvSpPr txBox="1"/>
          <p:nvPr/>
        </p:nvSpPr>
        <p:spPr>
          <a:xfrm>
            <a:off x="466278" y="2042640"/>
            <a:ext cx="1735544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defTabSz="1371600">
              <a:spcAft>
                <a:spcPts val="1800"/>
              </a:spcAft>
              <a:buClrTx/>
              <a:buSzPct val="90000"/>
              <a:defRPr/>
            </a:pPr>
            <a:r>
              <a:rPr lang="en-US" sz="3600" b="1" kern="1200" dirty="0">
                <a:latin typeface="Arial Narrow" panose="020B0604020202020204" pitchFamily="34" charset="0"/>
                <a:ea typeface="+mn-ea"/>
                <a:cs typeface="+mn-cs"/>
              </a:rPr>
              <a:t>Beginning with the 2023-24 fiscal year, requires the state to provide additional, dedicated funding originating outside of Proposition 98 for arts and music education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DF8ECB-693A-6390-58CA-2F41745B1731}"/>
              </a:ext>
            </a:extLst>
          </p:cNvPr>
          <p:cNvSpPr txBox="1"/>
          <p:nvPr/>
        </p:nvSpPr>
        <p:spPr>
          <a:xfrm>
            <a:off x="-86476" y="5803263"/>
            <a:ext cx="302731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056" lvl="1" defTabSz="1371600">
              <a:spcAft>
                <a:spcPts val="1800"/>
              </a:spcAft>
              <a:buClrTx/>
              <a:buSzPct val="90000"/>
              <a:defRPr/>
            </a:pPr>
            <a:r>
              <a:rPr lang="en-US" sz="3000" b="1" kern="1200" dirty="0">
                <a:latin typeface="Arial Narrow" panose="020B0604020202020204" pitchFamily="34" charset="0"/>
                <a:ea typeface="+mn-ea"/>
                <a:cs typeface="+mn-cs"/>
              </a:rPr>
              <a:t>The annual amount is equal to 1% of the prior-year Proposition 98 minimum guarantee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CC0CAC-FB85-EA3E-BD94-A06EA4F6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r>
              <a:rPr lang="en-US" kern="1200" dirty="0">
                <a:solidFill>
                  <a:srgbClr val="FFFFFF"/>
                </a:solidFill>
                <a:ea typeface="+mn-ea"/>
              </a:rPr>
              <a:t>© 2023 School Services of California Inc.</a:t>
            </a:r>
          </a:p>
        </p:txBody>
      </p:sp>
    </p:spTree>
    <p:extLst>
      <p:ext uri="{BB962C8B-B14F-4D97-AF65-F5344CB8AC3E}">
        <p14:creationId xmlns:p14="http://schemas.microsoft.com/office/powerpoint/2010/main" val="50348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0" y="262891"/>
            <a:ext cx="15558654" cy="135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7200" dirty="0">
                <a:solidFill>
                  <a:srgbClr val="1F6566"/>
                </a:solidFill>
                <a:latin typeface="Roboto Black"/>
                <a:ea typeface="Roboto Black"/>
                <a:cs typeface="Roboto Black"/>
                <a:sym typeface="Roboto Black"/>
              </a:rPr>
              <a:t>Unrestricted Expenditures: Other Services &amp; Operations</a:t>
            </a:r>
            <a:endParaRPr sz="7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0" name="Google Shape;160;p10"/>
          <p:cNvSpPr txBox="1">
            <a:spLocks noGrp="1"/>
          </p:cNvSpPr>
          <p:nvPr>
            <p:ph type="sldNum" idx="12"/>
          </p:nvPr>
        </p:nvSpPr>
        <p:spPr>
          <a:xfrm>
            <a:off x="15814116" y="97553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394" y="8206379"/>
            <a:ext cx="1094731" cy="130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5814116" y="0"/>
            <a:ext cx="2473885" cy="247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79872" y="575275"/>
            <a:ext cx="2408129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73FBE1-0860-4E16-BAF6-E59464D88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125" y="2095499"/>
            <a:ext cx="15064500" cy="74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0" y="262891"/>
            <a:ext cx="15558654" cy="135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7200" dirty="0">
                <a:solidFill>
                  <a:srgbClr val="1F6566"/>
                </a:solidFill>
                <a:latin typeface="Roboto Black"/>
                <a:ea typeface="Roboto Black"/>
                <a:cs typeface="Roboto Black"/>
                <a:sym typeface="Roboto Black"/>
              </a:rPr>
              <a:t>Special Education Budget</a:t>
            </a:r>
            <a:endParaRPr sz="7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0" name="Google Shape;160;p10"/>
          <p:cNvSpPr txBox="1">
            <a:spLocks noGrp="1"/>
          </p:cNvSpPr>
          <p:nvPr>
            <p:ph type="sldNum" idx="12"/>
          </p:nvPr>
        </p:nvSpPr>
        <p:spPr>
          <a:xfrm>
            <a:off x="15814116" y="975533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394" y="8206379"/>
            <a:ext cx="1094731" cy="130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5814116" y="0"/>
            <a:ext cx="2473885" cy="247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79872" y="575275"/>
            <a:ext cx="2408129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668256-31EB-4F59-9EF0-9FB230B34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1438274"/>
            <a:ext cx="9296400" cy="85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685" y="2"/>
            <a:ext cx="14090515" cy="2171702"/>
          </a:xfrm>
        </p:spPr>
        <p:txBody>
          <a:bodyPr/>
          <a:lstStyle/>
          <a:p>
            <a:r>
              <a:rPr lang="en-US" sz="6600" dirty="0"/>
              <a:t>Budget Committee Meeting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50" y="2300547"/>
            <a:ext cx="15087600" cy="690324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The Superintendent’s Budget Advisory Committee consists of 17 advisory members, with the idea of providing the Superintendent a body of interested parties with a variety of viewpoints.  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Meetings are scheduled for the following Thursdays at 4:00 p.m. and will be in-person meetings </a:t>
            </a:r>
          </a:p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2022-23 School Year</a:t>
            </a:r>
            <a:endParaRPr lang="en-US" strike="sngStrike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August 18, 2022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October 27, 2022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January 26, 2023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February 23, 2023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March 23, 2023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April 27, 2023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May 25, 2023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June 15, 2023</a:t>
            </a:r>
          </a:p>
          <a:p>
            <a:pPr lvl="2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51415" y="2171702"/>
            <a:ext cx="12001500" cy="0"/>
          </a:xfrm>
          <a:prstGeom prst="line">
            <a:avLst/>
          </a:prstGeom>
          <a:ln w="190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52170"/>
            <a:ext cx="3200400" cy="23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214" y="114301"/>
            <a:ext cx="3712787" cy="3712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132" y="920744"/>
            <a:ext cx="3612194" cy="118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20479"/>
            <a:ext cx="1636919" cy="19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7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bf3c16ea3_0_6"/>
          <p:cNvSpPr txBox="1"/>
          <p:nvPr/>
        </p:nvSpPr>
        <p:spPr>
          <a:xfrm>
            <a:off x="928502" y="514350"/>
            <a:ext cx="16680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rgbClr val="1F6566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Questions?</a:t>
            </a: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1F6566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37" name="Google Shape;237;gebf3c16ea3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5814116" y="0"/>
            <a:ext cx="2473885" cy="2473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gebf3c16ea3_0_6"/>
          <p:cNvGrpSpPr/>
          <p:nvPr/>
        </p:nvGrpSpPr>
        <p:grpSpPr>
          <a:xfrm>
            <a:off x="15881375" y="842763"/>
            <a:ext cx="2406626" cy="788359"/>
            <a:chOff x="0" y="0"/>
            <a:chExt cx="3208834" cy="1051145"/>
          </a:xfrm>
        </p:grpSpPr>
        <p:pic>
          <p:nvPicPr>
            <p:cNvPr id="239" name="Google Shape;239;gebf3c16ea3_0_6"/>
            <p:cNvPicPr preferRelativeResize="0"/>
            <p:nvPr/>
          </p:nvPicPr>
          <p:blipFill rotWithShape="1">
            <a:blip r:embed="rId4">
              <a:alphaModFix/>
            </a:blip>
            <a:srcRect r="44099"/>
            <a:stretch/>
          </p:blipFill>
          <p:spPr>
            <a:xfrm>
              <a:off x="0" y="0"/>
              <a:ext cx="3208834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gebf3c16ea3_0_6"/>
            <p:cNvPicPr preferRelativeResize="0"/>
            <p:nvPr/>
          </p:nvPicPr>
          <p:blipFill rotWithShape="1">
            <a:blip r:embed="rId4">
              <a:alphaModFix/>
            </a:blip>
            <a:srcRect r="44099"/>
            <a:stretch/>
          </p:blipFill>
          <p:spPr>
            <a:xfrm>
              <a:off x="0" y="431800"/>
              <a:ext cx="3208834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gebf3c16ea3_0_6"/>
            <p:cNvPicPr preferRelativeResize="0"/>
            <p:nvPr/>
          </p:nvPicPr>
          <p:blipFill rotWithShape="1">
            <a:blip r:embed="rId4">
              <a:alphaModFix/>
            </a:blip>
            <a:srcRect r="44099"/>
            <a:stretch/>
          </p:blipFill>
          <p:spPr>
            <a:xfrm>
              <a:off x="0" y="847945"/>
              <a:ext cx="3208834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gebf3c16ea3_0_6"/>
          <p:cNvSpPr txBox="1"/>
          <p:nvPr/>
        </p:nvSpPr>
        <p:spPr>
          <a:xfrm>
            <a:off x="2463687" y="1837926"/>
            <a:ext cx="14490000" cy="6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1646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3" name="Google Shape;243;gebf3c16ea3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269" y="8701554"/>
            <a:ext cx="1094731" cy="130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ebf3c16ea3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3476" y="3970125"/>
            <a:ext cx="4512325" cy="37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14630400" cy="16002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3102"/>
            <a:ext cx="15773400" cy="7246145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Welcome and Introductions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Reflections from January meeting</a:t>
            </a:r>
          </a:p>
          <a:p>
            <a:r>
              <a:rPr lang="en-US" sz="4000" dirty="0">
                <a:solidFill>
                  <a:srgbClr val="002060"/>
                </a:solidFill>
              </a:rPr>
              <a:t>Presentation from Redwood Empire Schools’ Insurance Group (RESIG)</a:t>
            </a:r>
          </a:p>
          <a:p>
            <a:pPr marL="114300" indent="0">
              <a:buNone/>
            </a:pPr>
            <a:r>
              <a:rPr lang="en-US" sz="4000" dirty="0">
                <a:solidFill>
                  <a:srgbClr val="002060"/>
                </a:solidFill>
              </a:rPr>
              <a:t>	- Cindy Wilkerson Executive Director</a:t>
            </a:r>
          </a:p>
          <a:p>
            <a:r>
              <a:rPr lang="en-US" sz="4000" dirty="0">
                <a:solidFill>
                  <a:srgbClr val="002060"/>
                </a:solidFill>
              </a:rPr>
              <a:t>Questions? Governor’s 2023-24 Budget Update</a:t>
            </a:r>
          </a:p>
          <a:p>
            <a:r>
              <a:rPr lang="en-US" sz="4000" dirty="0">
                <a:solidFill>
                  <a:srgbClr val="002060"/>
                </a:solidFill>
              </a:rPr>
              <a:t>Review Changes in Revenue &amp; Unrestricted Services &amp; Other Op Expenditures 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Review Special Ed Budget</a:t>
            </a:r>
          </a:p>
          <a:p>
            <a:r>
              <a:rPr lang="en-US" sz="4000" dirty="0">
                <a:solidFill>
                  <a:srgbClr val="002060"/>
                </a:solidFill>
              </a:rPr>
              <a:t>Questions and Future meetings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Attendance Q&amp;A w/Matt Marshall – Director of Student Services</a:t>
            </a:r>
          </a:p>
          <a:p>
            <a:pPr lvl="1"/>
            <a:endParaRPr lang="en-US" sz="3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828800"/>
            <a:ext cx="141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214" y="-5728"/>
            <a:ext cx="3712787" cy="3712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214" y="914401"/>
            <a:ext cx="3612194" cy="1188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0869"/>
            <a:ext cx="1636919" cy="19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-42481" y="5143500"/>
            <a:ext cx="2567556" cy="5143500"/>
          </a:xfrm>
          <a:custGeom>
            <a:avLst/>
            <a:gdLst/>
            <a:ahLst/>
            <a:cxnLst/>
            <a:rect l="l" t="t" r="r" b="b"/>
            <a:pathLst>
              <a:path w="1288505" h="2581218" extrusionOk="0">
                <a:moveTo>
                  <a:pt x="0" y="0"/>
                </a:moveTo>
                <a:lnTo>
                  <a:pt x="1288505" y="0"/>
                </a:lnTo>
                <a:lnTo>
                  <a:pt x="1288505" y="2581218"/>
                </a:lnTo>
                <a:lnTo>
                  <a:pt x="0" y="2581218"/>
                </a:lnTo>
                <a:close/>
              </a:path>
            </a:pathLst>
          </a:custGeom>
          <a:solidFill>
            <a:srgbClr val="92B48A"/>
          </a:solidFill>
          <a:ln>
            <a:noFill/>
          </a:ln>
        </p:spPr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l="934" r="933"/>
          <a:stretch/>
        </p:blipFill>
        <p:spPr>
          <a:xfrm>
            <a:off x="572963" y="2513087"/>
            <a:ext cx="3247605" cy="3954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2"/>
          <p:cNvGrpSpPr/>
          <p:nvPr/>
        </p:nvGrpSpPr>
        <p:grpSpPr>
          <a:xfrm>
            <a:off x="5116050" y="1732244"/>
            <a:ext cx="11987550" cy="7349704"/>
            <a:chOff x="0" y="-1631960"/>
            <a:chExt cx="15983399" cy="10784598"/>
          </a:xfrm>
        </p:grpSpPr>
        <p:sp>
          <p:nvSpPr>
            <p:cNvPr id="86" name="Google Shape;86;p2"/>
            <p:cNvSpPr txBox="1"/>
            <p:nvPr/>
          </p:nvSpPr>
          <p:spPr>
            <a:xfrm>
              <a:off x="0" y="-1631960"/>
              <a:ext cx="15983399" cy="10784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 dirty="0">
                  <a:solidFill>
                    <a:srgbClr val="1F6566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2023-24               Governor’s Budget Highlights</a:t>
              </a:r>
            </a:p>
            <a:p>
              <a:pPr marL="0" marR="0" lvl="0" indent="0" algn="l" rtl="0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 dirty="0">
                  <a:solidFill>
                    <a:srgbClr val="1F6566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 </a:t>
              </a:r>
              <a:endParaRPr sz="1400" b="0" i="0" u="none" strike="noStrike" cap="none" dirty="0">
                <a:solidFill>
                  <a:srgbClr val="1F65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0" y="6199095"/>
              <a:ext cx="11647801" cy="1770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COTATI-ROHNERT PARK UNIFIED SCHOOL DISTRICT</a:t>
              </a:r>
              <a:endParaRPr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DATE </a:t>
              </a:r>
              <a:r>
                <a:rPr lang="en-US" sz="2800" b="1" dirty="0"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r>
                <a:rPr lang="en-US" sz="2800" b="1" i="0" u="none" strike="noStrike" cap="none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/21/23</a:t>
              </a:r>
            </a:p>
          </p:txBody>
        </p:sp>
      </p:grp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5078" y="7715250"/>
            <a:ext cx="2590981" cy="259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 t="50785" b="2400"/>
          <a:stretch/>
        </p:blipFill>
        <p:spPr>
          <a:xfrm>
            <a:off x="13244425" y="336027"/>
            <a:ext cx="4761601" cy="11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54B9-F2C5-9D4B-B061-27DD56C2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Themes for the 2023-24 Governor's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1598-29AC-A743-AE71-E8A43CAF2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0" y="1485900"/>
            <a:ext cx="18036540" cy="8062254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US" dirty="0"/>
              <a:t>California seems to have turned the page in State Budget development: from COVID-19 pandemic budgeting since May 2020 to more business as usual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Unfortunately, business as usual comes with a softening economy</a:t>
            </a:r>
          </a:p>
          <a:p>
            <a:pPr lvl="2">
              <a:spcAft>
                <a:spcPts val="450"/>
              </a:spcAft>
            </a:pPr>
            <a:r>
              <a:rPr lang="en-US" dirty="0"/>
              <a:t>Fortunately, California is better prepared to weather the proverbial storm due to investments made and reserves built up during the good years</a:t>
            </a:r>
          </a:p>
          <a:p>
            <a:pPr>
              <a:spcAft>
                <a:spcPts val="450"/>
              </a:spcAft>
            </a:pPr>
            <a:r>
              <a:rPr lang="en-US" dirty="0"/>
              <a:t>The Governor’s Budget is focused on maintaining programs where possible while trimming others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As the COVID-19 crisis recedes, other crises receive more attention—homelessness, housing, and extreme weather</a:t>
            </a:r>
          </a:p>
          <a:p>
            <a:pPr lvl="2">
              <a:spcAft>
                <a:spcPts val="450"/>
              </a:spcAft>
            </a:pPr>
            <a:r>
              <a:rPr lang="en-US" dirty="0"/>
              <a:t>All of which affect our students and educators</a:t>
            </a:r>
          </a:p>
          <a:p>
            <a:pPr>
              <a:spcAft>
                <a:spcPts val="450"/>
              </a:spcAft>
            </a:pPr>
            <a:r>
              <a:rPr lang="en-US" dirty="0"/>
              <a:t>As bare bones as it is, the Governor’s Budget is precariously balanced and a change in the economic forecast could require more difficult decisions at the May Revision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B43FA-A00F-C842-A72A-2DC8D7A9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2023 School Services of California Inc.</a:t>
            </a: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312E2-8D03-704F-A2E8-22CBB0FC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42503F20-67DD-4948-B6DE-4DDC1702207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</a:pPr>
              <a:t>4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934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-up of a pen writing on a chart">
            <a:extLst>
              <a:ext uri="{FF2B5EF4-FFF2-40B4-BE49-F238E27FC236}">
                <a16:creationId xmlns:a16="http://schemas.microsoft.com/office/drawing/2014/main" id="{1356650F-44E6-DD51-D843-5A5219CF0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7" r="12641"/>
          <a:stretch/>
        </p:blipFill>
        <p:spPr>
          <a:xfrm>
            <a:off x="11956016" y="3378466"/>
            <a:ext cx="6336794" cy="6471785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354B9-F2C5-9D4B-B061-27DD56C2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Budget and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1598-29AC-A743-AE71-E8A43CAF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 dirty="0"/>
              <a:t>Persistent inflation, rising interest rates, lingering supply chain issues and the struggling stock market continue to stifle growth both nationally and for the state of California</a:t>
            </a:r>
          </a:p>
          <a:p>
            <a:pPr>
              <a:spcAft>
                <a:spcPts val="450"/>
              </a:spcAft>
            </a:pPr>
            <a:r>
              <a:rPr lang="en-US" dirty="0"/>
              <a:t>Most economists believe that a mild recession will occur in 2023 or 2024</a:t>
            </a:r>
          </a:p>
          <a:p>
            <a:pPr>
              <a:spcAft>
                <a:spcPts val="450"/>
              </a:spcAft>
            </a:pPr>
            <a:r>
              <a:rPr lang="en-US" dirty="0"/>
              <a:t>The state’s revenue outlook is substantially different than </a:t>
            </a:r>
            <a:br>
              <a:rPr lang="en-US" dirty="0"/>
            </a:br>
            <a:r>
              <a:rPr lang="en-US" dirty="0"/>
              <a:t>the prior two years</a:t>
            </a:r>
          </a:p>
          <a:p>
            <a:pPr>
              <a:spcAft>
                <a:spcPts val="450"/>
              </a:spcAft>
            </a:pPr>
            <a:r>
              <a:rPr lang="en-US" dirty="0"/>
              <a:t>The Governor’s Budget forecasts General Fund revenues that </a:t>
            </a:r>
            <a:br>
              <a:rPr lang="en-US" dirty="0"/>
            </a:br>
            <a:r>
              <a:rPr lang="en-US" dirty="0"/>
              <a:t>are $29.5 billion lower than at the 2022-23 Enacted Budget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An estimated gap of $22.5 billion in the state’s General</a:t>
            </a:r>
          </a:p>
          <a:p>
            <a:pPr marL="945357" lvl="1" indent="-497682">
              <a:spcAft>
                <a:spcPts val="450"/>
              </a:spcAft>
              <a:buNone/>
            </a:pPr>
            <a:r>
              <a:rPr lang="en-US" dirty="0"/>
              <a:t>	Fund for the 2023-24 fiscal year</a:t>
            </a:r>
          </a:p>
          <a:p>
            <a:pPr>
              <a:spcAft>
                <a:spcPts val="450"/>
              </a:spcAft>
            </a:pPr>
            <a:r>
              <a:rPr lang="en-US" dirty="0"/>
              <a:t>Through funding delays, reduction and pullbacks, fund shifts, </a:t>
            </a:r>
            <a:br>
              <a:rPr lang="en-US" dirty="0"/>
            </a:br>
            <a:r>
              <a:rPr lang="en-US" dirty="0"/>
              <a:t>trigger reductions and borrowing, Governor Gavin Newsom </a:t>
            </a:r>
            <a:br>
              <a:rPr lang="en-US" dirty="0"/>
            </a:br>
            <a:r>
              <a:rPr lang="en-US" dirty="0"/>
              <a:t>was able to keep the state’s significant reserves intact</a:t>
            </a:r>
          </a:p>
          <a:p>
            <a:pPr>
              <a:spcAft>
                <a:spcPts val="450"/>
              </a:spcAft>
            </a:pPr>
            <a:r>
              <a:rPr lang="en-US" dirty="0"/>
              <a:t>The Governor’s revenue forecast assumes slower economic </a:t>
            </a:r>
            <a:br>
              <a:rPr lang="en-US" dirty="0"/>
            </a:br>
            <a:r>
              <a:rPr lang="en-US" dirty="0"/>
              <a:t>growth, but not a recession, which comes with elevated risks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B43FA-A00F-C842-A72A-2DC8D7A9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2023 School Services of California Inc.</a:t>
            </a: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312E2-8D03-704F-A2E8-22CBB0FC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42503F20-67DD-4948-B6DE-4DDC1702207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</a:pPr>
              <a:t>5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21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54B9-F2C5-9D4B-B061-27DD56C2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Proposition 98 and the Education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1598-29AC-A743-AE71-E8A43CAF2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2" y="1485901"/>
            <a:ext cx="18062001" cy="160719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Proposition 98 resources grow leaner in the Governor’s Budget, as do the proposed investments for K-12 schools and community colleges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latin typeface="Arial Narrow" panose="020B0606020202030204" pitchFamily="34" charset="0"/>
              </a:rPr>
              <a:t>Maintaining the purchasing power of the Local Control Funding Formula (LCFF) takes center stage with the cost-of-living adjustment (COLA)</a:t>
            </a:r>
            <a:endParaRPr lang="en-US" baseline="30000" dirty="0">
              <a:latin typeface="Arial Narrow" panose="020B060602020203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dirty="0">
                <a:latin typeface="Arial Narrow" panose="020B0606020202030204" pitchFamily="34" charset="0"/>
              </a:rPr>
              <a:t>Governor Newsom remains committed to key priorities in transitional kindergarten (TK) and expanded learning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latin typeface="Arial Narrow" panose="020B0606020202030204" pitchFamily="34" charset="0"/>
              </a:rPr>
              <a:t>The budget furthers educational equity to address persistent learning and achievement gaps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latin typeface="Arial Narrow" panose="020B0606020202030204" pitchFamily="34" charset="0"/>
              </a:rPr>
              <a:t>Governor Newsom surprises K-12 with a “sweep” of funding for arts and music instruction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B43FA-A00F-C842-A72A-2DC8D7A9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2023 School Services of California Inc.</a:t>
            </a: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312E2-8D03-704F-A2E8-22CBB0FC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42503F20-67DD-4948-B6DE-4DDC1702207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</a:pPr>
              <a:t>6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165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SSC Financial Projection Dartboard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1DFCB-0A77-D743-8FCB-D38C3811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</a:pPr>
            <a:fld id="{4DD8A430-69A2-7743-910D-5AAE559F2DB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</a:pPr>
              <a:t>7</a:t>
            </a:fld>
            <a:endParaRPr lang="en-US" kern="1200">
              <a:solidFill>
                <a:srgbClr val="FFFFFF"/>
              </a:solidFill>
              <a:ea typeface="+mn-ea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57AA96-5BD6-43EF-8B65-185EF59E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1347" y="9891564"/>
            <a:ext cx="4004882" cy="344859"/>
          </a:xfrm>
        </p:spPr>
        <p:txBody>
          <a:bodyPr/>
          <a:lstStyle/>
          <a:p>
            <a:pPr defTabSz="1371600">
              <a:buClrTx/>
            </a:pPr>
            <a:r>
              <a:rPr lang="en-US" kern="1200" dirty="0">
                <a:solidFill>
                  <a:srgbClr val="FFFFFF"/>
                </a:solidFill>
                <a:ea typeface="+mn-ea"/>
              </a:rPr>
              <a:t>© 2023 School Services of California Inc.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43345175-50FC-4A92-A7CD-37EF7FF74D70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10959" y="1879867"/>
          <a:ext cx="17066079" cy="678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462">
                  <a:extLst>
                    <a:ext uri="{9D8B030D-6E8A-4147-A177-3AD203B41FA5}">
                      <a16:colId xmlns:a16="http://schemas.microsoft.com/office/drawing/2014/main" val="752230850"/>
                    </a:ext>
                  </a:extLst>
                </a:gridCol>
                <a:gridCol w="3792462">
                  <a:extLst>
                    <a:ext uri="{9D8B030D-6E8A-4147-A177-3AD203B41FA5}">
                      <a16:colId xmlns:a16="http://schemas.microsoft.com/office/drawing/2014/main" val="3410714328"/>
                    </a:ext>
                  </a:extLst>
                </a:gridCol>
                <a:gridCol w="1896231">
                  <a:extLst>
                    <a:ext uri="{9D8B030D-6E8A-4147-A177-3AD203B41FA5}">
                      <a16:colId xmlns:a16="http://schemas.microsoft.com/office/drawing/2014/main" val="3529483665"/>
                    </a:ext>
                  </a:extLst>
                </a:gridCol>
                <a:gridCol w="1896231">
                  <a:extLst>
                    <a:ext uri="{9D8B030D-6E8A-4147-A177-3AD203B41FA5}">
                      <a16:colId xmlns:a16="http://schemas.microsoft.com/office/drawing/2014/main" val="671089688"/>
                    </a:ext>
                  </a:extLst>
                </a:gridCol>
                <a:gridCol w="1896231">
                  <a:extLst>
                    <a:ext uri="{9D8B030D-6E8A-4147-A177-3AD203B41FA5}">
                      <a16:colId xmlns:a16="http://schemas.microsoft.com/office/drawing/2014/main" val="114300896"/>
                    </a:ext>
                  </a:extLst>
                </a:gridCol>
                <a:gridCol w="1896231">
                  <a:extLst>
                    <a:ext uri="{9D8B030D-6E8A-4147-A177-3AD203B41FA5}">
                      <a16:colId xmlns:a16="http://schemas.microsoft.com/office/drawing/2014/main" val="4258560905"/>
                    </a:ext>
                  </a:extLst>
                </a:gridCol>
                <a:gridCol w="1896231">
                  <a:extLst>
                    <a:ext uri="{9D8B030D-6E8A-4147-A177-3AD203B41FA5}">
                      <a16:colId xmlns:a16="http://schemas.microsoft.com/office/drawing/2014/main" val="1128656577"/>
                    </a:ext>
                  </a:extLst>
                </a:gridCol>
              </a:tblGrid>
              <a:tr h="640080">
                <a:tc gridSpan="7"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latin typeface="Arial Narrow" panose="020B0606020202030204" pitchFamily="34" charset="0"/>
                        </a:rPr>
                        <a:t>Planning Factors</a:t>
                      </a: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2085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3300" b="1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 Narrow" panose="020B0606020202030204" pitchFamily="34" charset="0"/>
                        </a:rPr>
                        <a:t>2022-23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 Narrow" panose="020B0606020202030204" pitchFamily="34" charset="0"/>
                        </a:rPr>
                        <a:t>2023-24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 Narrow" panose="020B0606020202030204" pitchFamily="34" charset="0"/>
                        </a:rPr>
                        <a:t>2024-25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 Narrow" panose="020B0606020202030204" pitchFamily="34" charset="0"/>
                        </a:rPr>
                        <a:t>2025-26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 Narrow" panose="020B0606020202030204" pitchFamily="34" charset="0"/>
                        </a:rPr>
                        <a:t>2026-27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0654126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DOF</a:t>
                      </a:r>
                      <a:r>
                        <a:rPr lang="en-US" sz="2700" b="1" baseline="30000" dirty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 Planning COLA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6.56%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8.13%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3.54%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3.31%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3.23%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5322695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California CPI</a:t>
                      </a:r>
                      <a:r>
                        <a:rPr lang="en-US" sz="2700" b="1" baseline="300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6.00%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3.44%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2.77%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2.49%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2.74%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59990558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Unemployment Insurance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0.50%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0.20%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0.20%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0.20%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 panose="020B0606020202030204" pitchFamily="34" charset="0"/>
                        </a:rPr>
                        <a:t>0.20%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238493984"/>
                  </a:ext>
                </a:extLst>
              </a:tr>
              <a:tr h="784370"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California Lottery</a:t>
                      </a:r>
                    </a:p>
                  </a:txBody>
                  <a:tcPr marL="137160" marR="137160" marT="75438" marB="75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Unrestricted per ADA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$170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$170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$170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$170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$170</a:t>
                      </a:r>
                    </a:p>
                  </a:txBody>
                  <a:tcPr marL="137160" marR="137160" marT="45263" marB="45263" anchor="ctr"/>
                </a:tc>
                <a:extLst>
                  <a:ext uri="{0D108BD9-81ED-4DB2-BD59-A6C34878D82A}">
                    <a16:rowId xmlns:a16="http://schemas.microsoft.com/office/drawing/2014/main" val="2057967918"/>
                  </a:ext>
                </a:extLst>
              </a:tr>
              <a:tr h="5020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Restricted per ADA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$67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$67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$67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$67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$67</a:t>
                      </a:r>
                    </a:p>
                  </a:txBody>
                  <a:tcPr marL="137160" marR="137160" marT="45263" marB="45263" anchor="ctr"/>
                </a:tc>
                <a:extLst>
                  <a:ext uri="{0D108BD9-81ED-4DB2-BD59-A6C34878D82A}">
                    <a16:rowId xmlns:a16="http://schemas.microsoft.com/office/drawing/2014/main" val="1859708158"/>
                  </a:ext>
                </a:extLst>
              </a:tr>
              <a:tr h="502005"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Mandate Block Grant (District)</a:t>
                      </a:r>
                    </a:p>
                  </a:txBody>
                  <a:tcPr marL="137160" marR="137160" marT="75438" marB="75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Grades K-8 per ADA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$34.94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$37.78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$39.12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$40.41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$41.72</a:t>
                      </a:r>
                    </a:p>
                  </a:txBody>
                  <a:tcPr marL="137160" marR="137160" marT="45263" marB="45263" anchor="ctr"/>
                </a:tc>
                <a:extLst>
                  <a:ext uri="{0D108BD9-81ED-4DB2-BD59-A6C34878D82A}">
                    <a16:rowId xmlns:a16="http://schemas.microsoft.com/office/drawing/2014/main" val="850167386"/>
                  </a:ext>
                </a:extLst>
              </a:tr>
              <a:tr h="50200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Grades 9-12 per ADA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$67.31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$72.78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$75.36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$77.85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$80.36</a:t>
                      </a:r>
                    </a:p>
                  </a:txBody>
                  <a:tcPr marL="137160" marR="137160" marT="45263" marB="45263" anchor="ctr"/>
                </a:tc>
                <a:extLst>
                  <a:ext uri="{0D108BD9-81ED-4DB2-BD59-A6C34878D82A}">
                    <a16:rowId xmlns:a16="http://schemas.microsoft.com/office/drawing/2014/main" val="516338262"/>
                  </a:ext>
                </a:extLst>
              </a:tr>
              <a:tr h="784370"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Mandate Block Grant (Charter)</a:t>
                      </a:r>
                    </a:p>
                  </a:txBody>
                  <a:tcPr marL="137160" marR="137160" marT="75438" marB="75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Grades K-8 per ADA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$18.34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$19.83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$20.53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$21.21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$21.90</a:t>
                      </a:r>
                    </a:p>
                  </a:txBody>
                  <a:tcPr marL="137160" marR="137160" marT="45263" marB="45263" anchor="ctr"/>
                </a:tc>
                <a:extLst>
                  <a:ext uri="{0D108BD9-81ED-4DB2-BD59-A6C34878D82A}">
                    <a16:rowId xmlns:a16="http://schemas.microsoft.com/office/drawing/2014/main" val="3277885245"/>
                  </a:ext>
                </a:extLst>
              </a:tr>
              <a:tr h="78437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Grades 9-12 per ADA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$50.98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$55.12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$57.07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$58.96</a:t>
                      </a:r>
                    </a:p>
                  </a:txBody>
                  <a:tcPr marL="137160" marR="137160" marT="45263" marB="45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$60.86</a:t>
                      </a:r>
                    </a:p>
                  </a:txBody>
                  <a:tcPr marL="137160" marR="137160" marT="45263" marB="45263" anchor="ctr"/>
                </a:tc>
                <a:extLst>
                  <a:ext uri="{0D108BD9-81ED-4DB2-BD59-A6C34878D82A}">
                    <a16:rowId xmlns:a16="http://schemas.microsoft.com/office/drawing/2014/main" val="40040441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B35D8E-263C-462F-899B-8E06CF4682D3}"/>
              </a:ext>
            </a:extLst>
          </p:cNvPr>
          <p:cNvSpPr txBox="1"/>
          <p:nvPr/>
        </p:nvSpPr>
        <p:spPr>
          <a:xfrm>
            <a:off x="610960" y="8603462"/>
            <a:ext cx="1686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2400" b="1" kern="1200" baseline="30000" dirty="0"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1</a:t>
            </a:r>
            <a:r>
              <a:rPr lang="en-US" sz="2400" b="1" kern="1200" dirty="0"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Department of Finance (DOF)</a:t>
            </a:r>
          </a:p>
          <a:p>
            <a:pPr defTabSz="1371600">
              <a:buClrTx/>
            </a:pPr>
            <a:r>
              <a:rPr lang="en-US" sz="2400" b="1" kern="1200" baseline="30000" dirty="0">
                <a:latin typeface="Arial Narrow" panose="020B0604020202020204" pitchFamily="34" charset="0"/>
                <a:ea typeface="+mn-ea"/>
                <a:cs typeface="+mn-cs"/>
              </a:rPr>
              <a:t>2</a:t>
            </a:r>
            <a:r>
              <a:rPr lang="en-US" sz="2400" b="1" kern="1200" dirty="0">
                <a:latin typeface="Arial Narrow" panose="020B0604020202020204" pitchFamily="34" charset="0"/>
                <a:ea typeface="+mn-ea"/>
                <a:cs typeface="+mn-cs"/>
              </a:rPr>
              <a:t>Consumer Price Index (CPI)</a:t>
            </a:r>
          </a:p>
        </p:txBody>
      </p:sp>
    </p:spTree>
    <p:extLst>
      <p:ext uri="{BB962C8B-B14F-4D97-AF65-F5344CB8AC3E}">
        <p14:creationId xmlns:p14="http://schemas.microsoft.com/office/powerpoint/2010/main" val="390101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54B9-F2C5-9D4B-B061-27DD56C2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/>
              <a:t>2023-24 LCFF </a:t>
            </a:r>
            <a:r>
              <a:rPr lang="en-US" dirty="0"/>
              <a:t>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B43FA-A00F-C842-A72A-2DC8D7A9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2023 School Services of California Inc.</a:t>
            </a: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312E2-8D03-704F-A2E8-22CBB0FC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42503F20-67DD-4948-B6DE-4DDC1702207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  <a:defRPr/>
              </a:pPr>
              <a:t>8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DEE07-CF8E-1324-F4AA-8C9D8CC60489}"/>
              </a:ext>
            </a:extLst>
          </p:cNvPr>
          <p:cNvSpPr/>
          <p:nvPr/>
        </p:nvSpPr>
        <p:spPr>
          <a:xfrm>
            <a:off x="6568253" y="6260407"/>
            <a:ext cx="539731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ct val="150000"/>
              </a:lnSpc>
              <a:buClrTx/>
              <a:defRPr/>
            </a:pPr>
            <a:r>
              <a:rPr lang="en-US" sz="3600" b="1" u="sng" kern="1200" dirty="0">
                <a:solidFill>
                  <a:srgbClr val="44546A"/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Equity Multiplier</a:t>
            </a:r>
          </a:p>
          <a:p>
            <a:pPr algn="ctr" defTabSz="1371600">
              <a:buClrTx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Open Sans" pitchFamily="34" charset="0"/>
                <a:cs typeface="Open Sans" pitchFamily="34" charset="0"/>
              </a:rPr>
              <a:t>In conjunction with accountability improvements, intended to augment resources to support highest-needs schools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B812D-916A-D871-1D2C-66D4AB6F0CA9}"/>
              </a:ext>
            </a:extLst>
          </p:cNvPr>
          <p:cNvSpPr/>
          <p:nvPr/>
        </p:nvSpPr>
        <p:spPr>
          <a:xfrm>
            <a:off x="12885722" y="6722072"/>
            <a:ext cx="4364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ct val="150000"/>
              </a:lnSpc>
              <a:buClrTx/>
              <a:defRPr/>
            </a:pPr>
            <a:r>
              <a:rPr lang="en-US" sz="3600" b="1" u="sng" kern="1200" dirty="0">
                <a:solidFill>
                  <a:srgbClr val="F7921D"/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Categorical Programs</a:t>
            </a:r>
          </a:p>
          <a:p>
            <a:pPr algn="ctr" defTabSz="1371600">
              <a:buClrTx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Open Sans" pitchFamily="34" charset="0"/>
                <a:cs typeface="Open Sans" pitchFamily="34" charset="0"/>
              </a:rPr>
              <a:t>COLA also applied to other educational programs funded outside of the LCFF</a:t>
            </a:r>
            <a:endParaRPr lang="en-US" sz="3000" b="1" kern="1200" baseline="30000" dirty="0">
              <a:latin typeface="Arial Narrow" panose="020B0606020202030204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0C6640-6523-8EA7-4E7E-03CFF82226E5}"/>
              </a:ext>
            </a:extLst>
          </p:cNvPr>
          <p:cNvGrpSpPr/>
          <p:nvPr/>
        </p:nvGrpSpPr>
        <p:grpSpPr>
          <a:xfrm>
            <a:off x="773947" y="2641601"/>
            <a:ext cx="5638802" cy="5638800"/>
            <a:chOff x="969962" y="1382713"/>
            <a:chExt cx="2819401" cy="28194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FE5DE1F-8D60-B49D-4C97-4989FA08B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1851025"/>
              <a:ext cx="134938" cy="169863"/>
            </a:xfrm>
            <a:custGeom>
              <a:avLst/>
              <a:gdLst>
                <a:gd name="T0" fmla="*/ 0 w 101"/>
                <a:gd name="T1" fmla="*/ 16 h 128"/>
                <a:gd name="T2" fmla="*/ 89 w 101"/>
                <a:gd name="T3" fmla="*/ 0 h 128"/>
                <a:gd name="T4" fmla="*/ 101 w 101"/>
                <a:gd name="T5" fmla="*/ 110 h 128"/>
                <a:gd name="T6" fmla="*/ 27 w 101"/>
                <a:gd name="T7" fmla="*/ 128 h 128"/>
                <a:gd name="T8" fmla="*/ 0 w 101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28">
                  <a:moveTo>
                    <a:pt x="0" y="16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76" y="114"/>
                    <a:pt x="51" y="121"/>
                    <a:pt x="27" y="128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1D2A7FD-2265-1479-8202-8719EF9CA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893888"/>
              <a:ext cx="153988" cy="182563"/>
            </a:xfrm>
            <a:custGeom>
              <a:avLst/>
              <a:gdLst>
                <a:gd name="T0" fmla="*/ 0 w 116"/>
                <a:gd name="T1" fmla="*/ 31 h 137"/>
                <a:gd name="T2" fmla="*/ 85 w 116"/>
                <a:gd name="T3" fmla="*/ 0 h 137"/>
                <a:gd name="T4" fmla="*/ 116 w 116"/>
                <a:gd name="T5" fmla="*/ 106 h 137"/>
                <a:gd name="T6" fmla="*/ 46 w 116"/>
                <a:gd name="T7" fmla="*/ 137 h 137"/>
                <a:gd name="T8" fmla="*/ 0 w 116"/>
                <a:gd name="T9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37">
                  <a:moveTo>
                    <a:pt x="0" y="31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92" y="115"/>
                    <a:pt x="68" y="125"/>
                    <a:pt x="46" y="137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7505078-45DD-BB3A-10D6-BCF5BCA3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963738"/>
              <a:ext cx="168275" cy="187325"/>
            </a:xfrm>
            <a:custGeom>
              <a:avLst/>
              <a:gdLst>
                <a:gd name="T0" fmla="*/ 0 w 127"/>
                <a:gd name="T1" fmla="*/ 45 h 141"/>
                <a:gd name="T2" fmla="*/ 79 w 127"/>
                <a:gd name="T3" fmla="*/ 0 h 141"/>
                <a:gd name="T4" fmla="*/ 127 w 127"/>
                <a:gd name="T5" fmla="*/ 98 h 141"/>
                <a:gd name="T6" fmla="*/ 64 w 127"/>
                <a:gd name="T7" fmla="*/ 141 h 141"/>
                <a:gd name="T8" fmla="*/ 0 w 127"/>
                <a:gd name="T9" fmla="*/ 4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1">
                  <a:moveTo>
                    <a:pt x="0" y="45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05" y="111"/>
                    <a:pt x="84" y="125"/>
                    <a:pt x="64" y="141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ECDD833-5E9D-1056-20EF-47F5A7332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2058988"/>
              <a:ext cx="177800" cy="187325"/>
            </a:xfrm>
            <a:custGeom>
              <a:avLst/>
              <a:gdLst>
                <a:gd name="T0" fmla="*/ 0 w 134"/>
                <a:gd name="T1" fmla="*/ 58 h 141"/>
                <a:gd name="T2" fmla="*/ 69 w 134"/>
                <a:gd name="T3" fmla="*/ 0 h 141"/>
                <a:gd name="T4" fmla="*/ 134 w 134"/>
                <a:gd name="T5" fmla="*/ 88 h 141"/>
                <a:gd name="T6" fmla="*/ 80 w 134"/>
                <a:gd name="T7" fmla="*/ 141 h 141"/>
                <a:gd name="T8" fmla="*/ 0 w 134"/>
                <a:gd name="T9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41">
                  <a:moveTo>
                    <a:pt x="0" y="58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15" y="105"/>
                    <a:pt x="97" y="123"/>
                    <a:pt x="80" y="141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A352726-4475-91B8-1E30-7ADE9CA34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2174875"/>
              <a:ext cx="182563" cy="182563"/>
            </a:xfrm>
            <a:custGeom>
              <a:avLst/>
              <a:gdLst>
                <a:gd name="T0" fmla="*/ 0 w 137"/>
                <a:gd name="T1" fmla="*/ 69 h 138"/>
                <a:gd name="T2" fmla="*/ 58 w 137"/>
                <a:gd name="T3" fmla="*/ 0 h 138"/>
                <a:gd name="T4" fmla="*/ 137 w 137"/>
                <a:gd name="T5" fmla="*/ 76 h 138"/>
                <a:gd name="T6" fmla="*/ 93 w 137"/>
                <a:gd name="T7" fmla="*/ 138 h 138"/>
                <a:gd name="T8" fmla="*/ 0 w 137"/>
                <a:gd name="T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8">
                  <a:moveTo>
                    <a:pt x="0" y="6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21" y="96"/>
                    <a:pt x="106" y="116"/>
                    <a:pt x="93" y="138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9D9CF57-5331-4C81-997A-D4EE040C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5" y="2309813"/>
              <a:ext cx="180975" cy="171450"/>
            </a:xfrm>
            <a:custGeom>
              <a:avLst/>
              <a:gdLst>
                <a:gd name="T0" fmla="*/ 0 w 136"/>
                <a:gd name="T1" fmla="*/ 78 h 129"/>
                <a:gd name="T2" fmla="*/ 45 w 136"/>
                <a:gd name="T3" fmla="*/ 0 h 129"/>
                <a:gd name="T4" fmla="*/ 136 w 136"/>
                <a:gd name="T5" fmla="*/ 60 h 129"/>
                <a:gd name="T6" fmla="*/ 103 w 136"/>
                <a:gd name="T7" fmla="*/ 129 h 129"/>
                <a:gd name="T8" fmla="*/ 0 w 136"/>
                <a:gd name="T9" fmla="*/ 7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9">
                  <a:moveTo>
                    <a:pt x="0" y="78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24" y="82"/>
                    <a:pt x="113" y="105"/>
                    <a:pt x="103" y="129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D6C23E6-AF19-7F46-4A27-C629DFEE0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63" y="2459038"/>
              <a:ext cx="173038" cy="155575"/>
            </a:xfrm>
            <a:custGeom>
              <a:avLst/>
              <a:gdLst>
                <a:gd name="T0" fmla="*/ 0 w 131"/>
                <a:gd name="T1" fmla="*/ 85 h 117"/>
                <a:gd name="T2" fmla="*/ 31 w 131"/>
                <a:gd name="T3" fmla="*/ 0 h 117"/>
                <a:gd name="T4" fmla="*/ 131 w 131"/>
                <a:gd name="T5" fmla="*/ 44 h 117"/>
                <a:gd name="T6" fmla="*/ 111 w 131"/>
                <a:gd name="T7" fmla="*/ 117 h 117"/>
                <a:gd name="T8" fmla="*/ 0 w 131"/>
                <a:gd name="T9" fmla="*/ 8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17">
                  <a:moveTo>
                    <a:pt x="0" y="85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23" y="68"/>
                    <a:pt x="116" y="92"/>
                    <a:pt x="111" y="117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7278C07-6900-7044-2D7C-DFF72065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2617788"/>
              <a:ext cx="163513" cy="134938"/>
            </a:xfrm>
            <a:custGeom>
              <a:avLst/>
              <a:gdLst>
                <a:gd name="T0" fmla="*/ 0 w 122"/>
                <a:gd name="T1" fmla="*/ 89 h 102"/>
                <a:gd name="T2" fmla="*/ 16 w 122"/>
                <a:gd name="T3" fmla="*/ 0 h 102"/>
                <a:gd name="T4" fmla="*/ 122 w 122"/>
                <a:gd name="T5" fmla="*/ 26 h 102"/>
                <a:gd name="T6" fmla="*/ 115 w 122"/>
                <a:gd name="T7" fmla="*/ 102 h 102"/>
                <a:gd name="T8" fmla="*/ 0 w 122"/>
                <a:gd name="T9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02">
                  <a:moveTo>
                    <a:pt x="0" y="8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18" y="51"/>
                    <a:pt x="116" y="76"/>
                    <a:pt x="115" y="102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1B7B0FE-7FCC-0218-5917-0E5F0AA80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88" y="2782888"/>
              <a:ext cx="152400" cy="119063"/>
            </a:xfrm>
            <a:custGeom>
              <a:avLst/>
              <a:gdLst>
                <a:gd name="T0" fmla="*/ 0 w 115"/>
                <a:gd name="T1" fmla="*/ 90 h 90"/>
                <a:gd name="T2" fmla="*/ 0 w 115"/>
                <a:gd name="T3" fmla="*/ 0 h 90"/>
                <a:gd name="T4" fmla="*/ 109 w 115"/>
                <a:gd name="T5" fmla="*/ 7 h 90"/>
                <a:gd name="T6" fmla="*/ 115 w 115"/>
                <a:gd name="T7" fmla="*/ 83 h 90"/>
                <a:gd name="T8" fmla="*/ 0 w 115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0">
                  <a:moveTo>
                    <a:pt x="0" y="9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32"/>
                    <a:pt x="112" y="58"/>
                    <a:pt x="115" y="83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A8FFFE5-225C-90DE-9CE3-DE04090A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975" y="2930525"/>
              <a:ext cx="168275" cy="133350"/>
            </a:xfrm>
            <a:custGeom>
              <a:avLst/>
              <a:gdLst>
                <a:gd name="T0" fmla="*/ 15 w 127"/>
                <a:gd name="T1" fmla="*/ 101 h 101"/>
                <a:gd name="T2" fmla="*/ 0 w 127"/>
                <a:gd name="T3" fmla="*/ 12 h 101"/>
                <a:gd name="T4" fmla="*/ 109 w 127"/>
                <a:gd name="T5" fmla="*/ 0 h 101"/>
                <a:gd name="T6" fmla="*/ 127 w 127"/>
                <a:gd name="T7" fmla="*/ 74 h 101"/>
                <a:gd name="T8" fmla="*/ 15 w 127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">
                  <a:moveTo>
                    <a:pt x="15" y="10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25"/>
                    <a:pt x="120" y="50"/>
                    <a:pt x="127" y="74"/>
                  </a:cubicBezTo>
                  <a:lnTo>
                    <a:pt x="15" y="1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E64088D-E86D-1BD5-2691-E0EB2B4D4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3063875"/>
              <a:ext cx="180975" cy="153988"/>
            </a:xfrm>
            <a:custGeom>
              <a:avLst/>
              <a:gdLst>
                <a:gd name="T0" fmla="*/ 30 w 136"/>
                <a:gd name="T1" fmla="*/ 116 h 116"/>
                <a:gd name="T2" fmla="*/ 0 w 136"/>
                <a:gd name="T3" fmla="*/ 31 h 116"/>
                <a:gd name="T4" fmla="*/ 105 w 136"/>
                <a:gd name="T5" fmla="*/ 0 h 116"/>
                <a:gd name="T6" fmla="*/ 136 w 136"/>
                <a:gd name="T7" fmla="*/ 70 h 116"/>
                <a:gd name="T8" fmla="*/ 30 w 136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16">
                  <a:moveTo>
                    <a:pt x="30" y="116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4" y="24"/>
                    <a:pt x="124" y="48"/>
                    <a:pt x="136" y="70"/>
                  </a:cubicBezTo>
                  <a:lnTo>
                    <a:pt x="30" y="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A1AFC45-C1CF-EEB5-0974-FC9B6ED5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3189288"/>
              <a:ext cx="187325" cy="169863"/>
            </a:xfrm>
            <a:custGeom>
              <a:avLst/>
              <a:gdLst>
                <a:gd name="T0" fmla="*/ 45 w 141"/>
                <a:gd name="T1" fmla="*/ 127 h 127"/>
                <a:gd name="T2" fmla="*/ 0 w 141"/>
                <a:gd name="T3" fmla="*/ 49 h 127"/>
                <a:gd name="T4" fmla="*/ 98 w 141"/>
                <a:gd name="T5" fmla="*/ 0 h 127"/>
                <a:gd name="T6" fmla="*/ 141 w 141"/>
                <a:gd name="T7" fmla="*/ 63 h 127"/>
                <a:gd name="T8" fmla="*/ 45 w 141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7">
                  <a:moveTo>
                    <a:pt x="45" y="12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11" y="22"/>
                    <a:pt x="126" y="43"/>
                    <a:pt x="141" y="63"/>
                  </a:cubicBezTo>
                  <a:lnTo>
                    <a:pt x="45" y="1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83AB9AA-4F26-053D-379F-6C5BB2E4F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0" y="3303588"/>
              <a:ext cx="187325" cy="177800"/>
            </a:xfrm>
            <a:custGeom>
              <a:avLst/>
              <a:gdLst>
                <a:gd name="T0" fmla="*/ 58 w 141"/>
                <a:gd name="T1" fmla="*/ 134 h 134"/>
                <a:gd name="T2" fmla="*/ 0 w 141"/>
                <a:gd name="T3" fmla="*/ 65 h 134"/>
                <a:gd name="T4" fmla="*/ 88 w 141"/>
                <a:gd name="T5" fmla="*/ 0 h 134"/>
                <a:gd name="T6" fmla="*/ 141 w 141"/>
                <a:gd name="T7" fmla="*/ 54 h 134"/>
                <a:gd name="T8" fmla="*/ 58 w 141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34">
                  <a:moveTo>
                    <a:pt x="58" y="13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5" y="19"/>
                    <a:pt x="123" y="37"/>
                    <a:pt x="141" y="54"/>
                  </a:cubicBezTo>
                  <a:lnTo>
                    <a:pt x="58" y="1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B20363B-98B1-ED58-1A6A-5A199105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3400425"/>
              <a:ext cx="182563" cy="182563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79 h 138"/>
                <a:gd name="T4" fmla="*/ 76 w 138"/>
                <a:gd name="T5" fmla="*/ 0 h 138"/>
                <a:gd name="T6" fmla="*/ 138 w 138"/>
                <a:gd name="T7" fmla="*/ 45 h 138"/>
                <a:gd name="T8" fmla="*/ 69 w 138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16"/>
                    <a:pt x="116" y="31"/>
                    <a:pt x="138" y="45"/>
                  </a:cubicBezTo>
                  <a:lnTo>
                    <a:pt x="69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DEFD8E9-BEF7-31E1-94D2-62B968810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3478213"/>
              <a:ext cx="171450" cy="182563"/>
            </a:xfrm>
            <a:custGeom>
              <a:avLst/>
              <a:gdLst>
                <a:gd name="T0" fmla="*/ 78 w 129"/>
                <a:gd name="T1" fmla="*/ 137 h 137"/>
                <a:gd name="T2" fmla="*/ 0 w 129"/>
                <a:gd name="T3" fmla="*/ 91 h 137"/>
                <a:gd name="T4" fmla="*/ 60 w 129"/>
                <a:gd name="T5" fmla="*/ 0 h 137"/>
                <a:gd name="T6" fmla="*/ 129 w 129"/>
                <a:gd name="T7" fmla="*/ 33 h 137"/>
                <a:gd name="T8" fmla="*/ 78 w 129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7">
                  <a:moveTo>
                    <a:pt x="78" y="137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12"/>
                    <a:pt x="105" y="24"/>
                    <a:pt x="129" y="33"/>
                  </a:cubicBezTo>
                  <a:lnTo>
                    <a:pt x="78" y="1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C624E20-F2DA-1277-BDAB-00CF2CB6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3535363"/>
              <a:ext cx="155575" cy="176213"/>
            </a:xfrm>
            <a:custGeom>
              <a:avLst/>
              <a:gdLst>
                <a:gd name="T0" fmla="*/ 85 w 117"/>
                <a:gd name="T1" fmla="*/ 132 h 132"/>
                <a:gd name="T2" fmla="*/ 0 w 117"/>
                <a:gd name="T3" fmla="*/ 101 h 132"/>
                <a:gd name="T4" fmla="*/ 44 w 117"/>
                <a:gd name="T5" fmla="*/ 0 h 132"/>
                <a:gd name="T6" fmla="*/ 117 w 117"/>
                <a:gd name="T7" fmla="*/ 21 h 132"/>
                <a:gd name="T8" fmla="*/ 85 w 117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2">
                  <a:moveTo>
                    <a:pt x="85" y="13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8" y="9"/>
                    <a:pt x="92" y="16"/>
                    <a:pt x="117" y="21"/>
                  </a:cubicBezTo>
                  <a:lnTo>
                    <a:pt x="85" y="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086DAB-5A27-2A8F-C409-DB0FAD85C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3570288"/>
              <a:ext cx="134938" cy="163513"/>
            </a:xfrm>
            <a:custGeom>
              <a:avLst/>
              <a:gdLst>
                <a:gd name="T0" fmla="*/ 89 w 102"/>
                <a:gd name="T1" fmla="*/ 123 h 123"/>
                <a:gd name="T2" fmla="*/ 0 w 102"/>
                <a:gd name="T3" fmla="*/ 107 h 123"/>
                <a:gd name="T4" fmla="*/ 26 w 102"/>
                <a:gd name="T5" fmla="*/ 0 h 123"/>
                <a:gd name="T6" fmla="*/ 102 w 102"/>
                <a:gd name="T7" fmla="*/ 8 h 123"/>
                <a:gd name="T8" fmla="*/ 89 w 10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23">
                  <a:moveTo>
                    <a:pt x="89" y="123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51" y="4"/>
                    <a:pt x="76" y="7"/>
                    <a:pt x="102" y="8"/>
                  </a:cubicBezTo>
                  <a:lnTo>
                    <a:pt x="89" y="1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61D6262-7877-021A-1715-8C3AFC12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573463"/>
              <a:ext cx="120650" cy="153988"/>
            </a:xfrm>
            <a:custGeom>
              <a:avLst/>
              <a:gdLst>
                <a:gd name="T0" fmla="*/ 91 w 91"/>
                <a:gd name="T1" fmla="*/ 116 h 116"/>
                <a:gd name="T2" fmla="*/ 0 w 91"/>
                <a:gd name="T3" fmla="*/ 116 h 116"/>
                <a:gd name="T4" fmla="*/ 7 w 91"/>
                <a:gd name="T5" fmla="*/ 6 h 116"/>
                <a:gd name="T6" fmla="*/ 83 w 91"/>
                <a:gd name="T7" fmla="*/ 0 h 116"/>
                <a:gd name="T8" fmla="*/ 91 w 91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6">
                  <a:moveTo>
                    <a:pt x="91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3" y="6"/>
                    <a:pt x="58" y="4"/>
                    <a:pt x="83" y="0"/>
                  </a:cubicBezTo>
                  <a:lnTo>
                    <a:pt x="91" y="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1696DBD-DA63-7085-9B5F-B356F3F72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300" y="3541713"/>
              <a:ext cx="134938" cy="171450"/>
            </a:xfrm>
            <a:custGeom>
              <a:avLst/>
              <a:gdLst>
                <a:gd name="T0" fmla="*/ 102 w 102"/>
                <a:gd name="T1" fmla="*/ 112 h 128"/>
                <a:gd name="T2" fmla="*/ 13 w 102"/>
                <a:gd name="T3" fmla="*/ 128 h 128"/>
                <a:gd name="T4" fmla="*/ 0 w 102"/>
                <a:gd name="T5" fmla="*/ 19 h 128"/>
                <a:gd name="T6" fmla="*/ 74 w 102"/>
                <a:gd name="T7" fmla="*/ 0 h 128"/>
                <a:gd name="T8" fmla="*/ 102 w 102"/>
                <a:gd name="T9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28">
                  <a:moveTo>
                    <a:pt x="102" y="112"/>
                  </a:moveTo>
                  <a:cubicBezTo>
                    <a:pt x="13" y="128"/>
                    <a:pt x="13" y="128"/>
                    <a:pt x="13" y="12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4"/>
                    <a:pt x="50" y="8"/>
                    <a:pt x="74" y="0"/>
                  </a:cubicBezTo>
                  <a:lnTo>
                    <a:pt x="102" y="1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5B81C41-293A-1A8F-C9E7-9970D4248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3487738"/>
              <a:ext cx="155575" cy="182563"/>
            </a:xfrm>
            <a:custGeom>
              <a:avLst/>
              <a:gdLst>
                <a:gd name="T0" fmla="*/ 116 w 116"/>
                <a:gd name="T1" fmla="*/ 106 h 137"/>
                <a:gd name="T2" fmla="*/ 31 w 116"/>
                <a:gd name="T3" fmla="*/ 137 h 137"/>
                <a:gd name="T4" fmla="*/ 0 w 116"/>
                <a:gd name="T5" fmla="*/ 31 h 137"/>
                <a:gd name="T6" fmla="*/ 70 w 116"/>
                <a:gd name="T7" fmla="*/ 0 h 137"/>
                <a:gd name="T8" fmla="*/ 116 w 116"/>
                <a:gd name="T9" fmla="*/ 10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37">
                  <a:moveTo>
                    <a:pt x="116" y="106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4" y="22"/>
                    <a:pt x="47" y="12"/>
                    <a:pt x="70" y="0"/>
                  </a:cubicBezTo>
                  <a:lnTo>
                    <a:pt x="116" y="1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22860CAF-AA41-4BE4-569B-B968A5107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650" y="3411538"/>
              <a:ext cx="168275" cy="187325"/>
            </a:xfrm>
            <a:custGeom>
              <a:avLst/>
              <a:gdLst>
                <a:gd name="T0" fmla="*/ 126 w 126"/>
                <a:gd name="T1" fmla="*/ 96 h 141"/>
                <a:gd name="T2" fmla="*/ 48 w 126"/>
                <a:gd name="T3" fmla="*/ 141 h 141"/>
                <a:gd name="T4" fmla="*/ 0 w 126"/>
                <a:gd name="T5" fmla="*/ 43 h 141"/>
                <a:gd name="T6" fmla="*/ 62 w 126"/>
                <a:gd name="T7" fmla="*/ 0 h 141"/>
                <a:gd name="T8" fmla="*/ 126 w 126"/>
                <a:gd name="T9" fmla="*/ 9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1">
                  <a:moveTo>
                    <a:pt x="126" y="96"/>
                  </a:moveTo>
                  <a:cubicBezTo>
                    <a:pt x="48" y="141"/>
                    <a:pt x="48" y="141"/>
                    <a:pt x="48" y="1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1" y="30"/>
                    <a:pt x="42" y="16"/>
                    <a:pt x="62" y="0"/>
                  </a:cubicBezTo>
                  <a:lnTo>
                    <a:pt x="126" y="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B3555BE-FAE9-CB90-0E79-815809D32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775" y="3317875"/>
              <a:ext cx="179388" cy="187325"/>
            </a:xfrm>
            <a:custGeom>
              <a:avLst/>
              <a:gdLst>
                <a:gd name="T0" fmla="*/ 135 w 135"/>
                <a:gd name="T1" fmla="*/ 83 h 141"/>
                <a:gd name="T2" fmla="*/ 66 w 135"/>
                <a:gd name="T3" fmla="*/ 141 h 141"/>
                <a:gd name="T4" fmla="*/ 0 w 135"/>
                <a:gd name="T5" fmla="*/ 53 h 141"/>
                <a:gd name="T6" fmla="*/ 55 w 135"/>
                <a:gd name="T7" fmla="*/ 0 h 141"/>
                <a:gd name="T8" fmla="*/ 135 w 135"/>
                <a:gd name="T9" fmla="*/ 8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41">
                  <a:moveTo>
                    <a:pt x="135" y="83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0" y="36"/>
                    <a:pt x="38" y="19"/>
                    <a:pt x="55" y="0"/>
                  </a:cubicBezTo>
                  <a:lnTo>
                    <a:pt x="135" y="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64C87DB4-E87B-D59E-7A5C-55D783C3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3205163"/>
              <a:ext cx="182563" cy="184150"/>
            </a:xfrm>
            <a:custGeom>
              <a:avLst/>
              <a:gdLst>
                <a:gd name="T0" fmla="*/ 137 w 137"/>
                <a:gd name="T1" fmla="*/ 69 h 138"/>
                <a:gd name="T2" fmla="*/ 79 w 137"/>
                <a:gd name="T3" fmla="*/ 138 h 138"/>
                <a:gd name="T4" fmla="*/ 0 w 137"/>
                <a:gd name="T5" fmla="*/ 62 h 138"/>
                <a:gd name="T6" fmla="*/ 44 w 137"/>
                <a:gd name="T7" fmla="*/ 0 h 138"/>
                <a:gd name="T8" fmla="*/ 137 w 137"/>
                <a:gd name="T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8">
                  <a:moveTo>
                    <a:pt x="137" y="69"/>
                  </a:moveTo>
                  <a:cubicBezTo>
                    <a:pt x="79" y="138"/>
                    <a:pt x="79" y="138"/>
                    <a:pt x="79" y="13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6" y="43"/>
                    <a:pt x="30" y="22"/>
                    <a:pt x="44" y="0"/>
                  </a:cubicBezTo>
                  <a:lnTo>
                    <a:pt x="137" y="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8A4706C1-342C-FD4D-F585-0D774725F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3081338"/>
              <a:ext cx="180975" cy="173038"/>
            </a:xfrm>
            <a:custGeom>
              <a:avLst/>
              <a:gdLst>
                <a:gd name="T0" fmla="*/ 136 w 136"/>
                <a:gd name="T1" fmla="*/ 51 h 130"/>
                <a:gd name="T2" fmla="*/ 91 w 136"/>
                <a:gd name="T3" fmla="*/ 130 h 130"/>
                <a:gd name="T4" fmla="*/ 0 w 136"/>
                <a:gd name="T5" fmla="*/ 69 h 130"/>
                <a:gd name="T6" fmla="*/ 33 w 136"/>
                <a:gd name="T7" fmla="*/ 0 h 130"/>
                <a:gd name="T8" fmla="*/ 136 w 136"/>
                <a:gd name="T9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0">
                  <a:moveTo>
                    <a:pt x="136" y="51"/>
                  </a:moveTo>
                  <a:cubicBezTo>
                    <a:pt x="91" y="130"/>
                    <a:pt x="91" y="130"/>
                    <a:pt x="91" y="13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47"/>
                    <a:pt x="23" y="24"/>
                    <a:pt x="33" y="0"/>
                  </a:cubicBezTo>
                  <a:lnTo>
                    <a:pt x="136" y="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D08D337-F73D-C284-71AD-EDBAD0D9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949575"/>
              <a:ext cx="174625" cy="155575"/>
            </a:xfrm>
            <a:custGeom>
              <a:avLst/>
              <a:gdLst>
                <a:gd name="T0" fmla="*/ 131 w 131"/>
                <a:gd name="T1" fmla="*/ 33 h 117"/>
                <a:gd name="T2" fmla="*/ 100 w 131"/>
                <a:gd name="T3" fmla="*/ 117 h 117"/>
                <a:gd name="T4" fmla="*/ 0 w 131"/>
                <a:gd name="T5" fmla="*/ 73 h 117"/>
                <a:gd name="T6" fmla="*/ 20 w 131"/>
                <a:gd name="T7" fmla="*/ 0 h 117"/>
                <a:gd name="T8" fmla="*/ 131 w 131"/>
                <a:gd name="T9" fmla="*/ 3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17">
                  <a:moveTo>
                    <a:pt x="131" y="33"/>
                  </a:moveTo>
                  <a:cubicBezTo>
                    <a:pt x="100" y="117"/>
                    <a:pt x="100" y="117"/>
                    <a:pt x="100" y="11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8" y="50"/>
                    <a:pt x="15" y="25"/>
                    <a:pt x="20" y="0"/>
                  </a:cubicBezTo>
                  <a:lnTo>
                    <a:pt x="131" y="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644FE8A-44AF-FBE0-7ACA-922956BCB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2809875"/>
              <a:ext cx="161925" cy="136525"/>
            </a:xfrm>
            <a:custGeom>
              <a:avLst/>
              <a:gdLst>
                <a:gd name="T0" fmla="*/ 122 w 122"/>
                <a:gd name="T1" fmla="*/ 13 h 102"/>
                <a:gd name="T2" fmla="*/ 106 w 122"/>
                <a:gd name="T3" fmla="*/ 102 h 102"/>
                <a:gd name="T4" fmla="*/ 0 w 122"/>
                <a:gd name="T5" fmla="*/ 76 h 102"/>
                <a:gd name="T6" fmla="*/ 7 w 122"/>
                <a:gd name="T7" fmla="*/ 0 h 102"/>
                <a:gd name="T8" fmla="*/ 122 w 122"/>
                <a:gd name="T9" fmla="*/ 1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02">
                  <a:moveTo>
                    <a:pt x="122" y="13"/>
                  </a:moveTo>
                  <a:cubicBezTo>
                    <a:pt x="106" y="102"/>
                    <a:pt x="106" y="102"/>
                    <a:pt x="106" y="10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51"/>
                    <a:pt x="6" y="26"/>
                    <a:pt x="7" y="0"/>
                  </a:cubicBezTo>
                  <a:lnTo>
                    <a:pt x="122" y="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92B5B73-144E-602D-14DA-EF39AECF2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2660650"/>
              <a:ext cx="153988" cy="122238"/>
            </a:xfrm>
            <a:custGeom>
              <a:avLst/>
              <a:gdLst>
                <a:gd name="T0" fmla="*/ 115 w 115"/>
                <a:gd name="T1" fmla="*/ 0 h 91"/>
                <a:gd name="T2" fmla="*/ 115 w 115"/>
                <a:gd name="T3" fmla="*/ 91 h 91"/>
                <a:gd name="T4" fmla="*/ 5 w 115"/>
                <a:gd name="T5" fmla="*/ 84 h 91"/>
                <a:gd name="T6" fmla="*/ 0 w 115"/>
                <a:gd name="T7" fmla="*/ 8 h 91"/>
                <a:gd name="T8" fmla="*/ 115 w 115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1">
                  <a:moveTo>
                    <a:pt x="115" y="0"/>
                  </a:moveTo>
                  <a:cubicBezTo>
                    <a:pt x="115" y="91"/>
                    <a:pt x="115" y="91"/>
                    <a:pt x="115" y="9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58"/>
                    <a:pt x="3" y="33"/>
                    <a:pt x="0" y="8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7E9F2A25-7F83-979F-4162-2F3783FBB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2498725"/>
              <a:ext cx="169863" cy="136525"/>
            </a:xfrm>
            <a:custGeom>
              <a:avLst/>
              <a:gdLst>
                <a:gd name="T0" fmla="*/ 113 w 128"/>
                <a:gd name="T1" fmla="*/ 0 h 102"/>
                <a:gd name="T2" fmla="*/ 128 w 128"/>
                <a:gd name="T3" fmla="*/ 89 h 102"/>
                <a:gd name="T4" fmla="*/ 19 w 128"/>
                <a:gd name="T5" fmla="*/ 102 h 102"/>
                <a:gd name="T6" fmla="*/ 0 w 128"/>
                <a:gd name="T7" fmla="*/ 28 h 102"/>
                <a:gd name="T8" fmla="*/ 113 w 128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2">
                  <a:moveTo>
                    <a:pt x="113" y="0"/>
                  </a:moveTo>
                  <a:cubicBezTo>
                    <a:pt x="128" y="89"/>
                    <a:pt x="128" y="89"/>
                    <a:pt x="128" y="8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5" y="76"/>
                    <a:pt x="8" y="52"/>
                    <a:pt x="0" y="28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58127824-1307-BCCB-E9A4-8C5D7E95B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2346325"/>
              <a:ext cx="180975" cy="153988"/>
            </a:xfrm>
            <a:custGeom>
              <a:avLst/>
              <a:gdLst>
                <a:gd name="T0" fmla="*/ 105 w 136"/>
                <a:gd name="T1" fmla="*/ 0 h 116"/>
                <a:gd name="T2" fmla="*/ 136 w 136"/>
                <a:gd name="T3" fmla="*/ 85 h 116"/>
                <a:gd name="T4" fmla="*/ 31 w 136"/>
                <a:gd name="T5" fmla="*/ 116 h 116"/>
                <a:gd name="T6" fmla="*/ 0 w 136"/>
                <a:gd name="T7" fmla="*/ 46 h 116"/>
                <a:gd name="T8" fmla="*/ 105 w 136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16">
                  <a:moveTo>
                    <a:pt x="105" y="0"/>
                  </a:moveTo>
                  <a:cubicBezTo>
                    <a:pt x="136" y="85"/>
                    <a:pt x="136" y="85"/>
                    <a:pt x="136" y="8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22" y="92"/>
                    <a:pt x="12" y="69"/>
                    <a:pt x="0" y="4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6D28B1E-56E8-D9A8-2B3A-EDDF5E6E1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2205038"/>
              <a:ext cx="187325" cy="168275"/>
            </a:xfrm>
            <a:custGeom>
              <a:avLst/>
              <a:gdLst>
                <a:gd name="T0" fmla="*/ 96 w 141"/>
                <a:gd name="T1" fmla="*/ 0 h 127"/>
                <a:gd name="T2" fmla="*/ 141 w 141"/>
                <a:gd name="T3" fmla="*/ 79 h 127"/>
                <a:gd name="T4" fmla="*/ 43 w 141"/>
                <a:gd name="T5" fmla="*/ 127 h 127"/>
                <a:gd name="T6" fmla="*/ 0 w 141"/>
                <a:gd name="T7" fmla="*/ 64 h 127"/>
                <a:gd name="T8" fmla="*/ 96 w 141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7">
                  <a:moveTo>
                    <a:pt x="96" y="0"/>
                  </a:moveTo>
                  <a:cubicBezTo>
                    <a:pt x="141" y="79"/>
                    <a:pt x="141" y="79"/>
                    <a:pt x="141" y="79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0" y="105"/>
                    <a:pt x="15" y="84"/>
                    <a:pt x="0" y="64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98E461A-09AE-3BA7-3D0E-99E8B9F52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0" y="2082800"/>
              <a:ext cx="188913" cy="177800"/>
            </a:xfrm>
            <a:custGeom>
              <a:avLst/>
              <a:gdLst>
                <a:gd name="T0" fmla="*/ 84 w 142"/>
                <a:gd name="T1" fmla="*/ 0 h 134"/>
                <a:gd name="T2" fmla="*/ 142 w 142"/>
                <a:gd name="T3" fmla="*/ 69 h 134"/>
                <a:gd name="T4" fmla="*/ 54 w 142"/>
                <a:gd name="T5" fmla="*/ 134 h 134"/>
                <a:gd name="T6" fmla="*/ 0 w 142"/>
                <a:gd name="T7" fmla="*/ 80 h 134"/>
                <a:gd name="T8" fmla="*/ 84 w 142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4">
                  <a:moveTo>
                    <a:pt x="84" y="0"/>
                  </a:moveTo>
                  <a:cubicBezTo>
                    <a:pt x="142" y="69"/>
                    <a:pt x="142" y="69"/>
                    <a:pt x="142" y="69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37" y="115"/>
                    <a:pt x="19" y="97"/>
                    <a:pt x="0" y="8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EE7964EE-FE73-4C33-3000-E494D6264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5" y="1981200"/>
              <a:ext cx="184150" cy="182563"/>
            </a:xfrm>
            <a:custGeom>
              <a:avLst/>
              <a:gdLst>
                <a:gd name="T0" fmla="*/ 68 w 138"/>
                <a:gd name="T1" fmla="*/ 0 h 137"/>
                <a:gd name="T2" fmla="*/ 138 w 138"/>
                <a:gd name="T3" fmla="*/ 58 h 137"/>
                <a:gd name="T4" fmla="*/ 62 w 138"/>
                <a:gd name="T5" fmla="*/ 137 h 137"/>
                <a:gd name="T6" fmla="*/ 0 w 138"/>
                <a:gd name="T7" fmla="*/ 93 h 137"/>
                <a:gd name="T8" fmla="*/ 68 w 138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7">
                  <a:moveTo>
                    <a:pt x="68" y="0"/>
                  </a:moveTo>
                  <a:cubicBezTo>
                    <a:pt x="138" y="58"/>
                    <a:pt x="138" y="58"/>
                    <a:pt x="138" y="58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42" y="121"/>
                    <a:pt x="21" y="106"/>
                    <a:pt x="0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12583C8A-5153-D9E4-8942-EF8BDF555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0" y="1903413"/>
              <a:ext cx="171450" cy="180975"/>
            </a:xfrm>
            <a:custGeom>
              <a:avLst/>
              <a:gdLst>
                <a:gd name="T0" fmla="*/ 51 w 129"/>
                <a:gd name="T1" fmla="*/ 0 h 136"/>
                <a:gd name="T2" fmla="*/ 129 w 129"/>
                <a:gd name="T3" fmla="*/ 45 h 136"/>
                <a:gd name="T4" fmla="*/ 68 w 129"/>
                <a:gd name="T5" fmla="*/ 136 h 136"/>
                <a:gd name="T6" fmla="*/ 0 w 129"/>
                <a:gd name="T7" fmla="*/ 103 h 136"/>
                <a:gd name="T8" fmla="*/ 51 w 129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6">
                  <a:moveTo>
                    <a:pt x="51" y="0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46" y="124"/>
                    <a:pt x="23" y="113"/>
                    <a:pt x="0" y="10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D4EB288-ABF0-C6D2-21D1-2ED357D4A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350" y="1854200"/>
              <a:ext cx="155575" cy="173038"/>
            </a:xfrm>
            <a:custGeom>
              <a:avLst/>
              <a:gdLst>
                <a:gd name="T0" fmla="*/ 32 w 117"/>
                <a:gd name="T1" fmla="*/ 0 h 131"/>
                <a:gd name="T2" fmla="*/ 117 w 117"/>
                <a:gd name="T3" fmla="*/ 30 h 131"/>
                <a:gd name="T4" fmla="*/ 73 w 117"/>
                <a:gd name="T5" fmla="*/ 131 h 131"/>
                <a:gd name="T6" fmla="*/ 0 w 117"/>
                <a:gd name="T7" fmla="*/ 110 h 131"/>
                <a:gd name="T8" fmla="*/ 32 w 11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1">
                  <a:moveTo>
                    <a:pt x="32" y="0"/>
                  </a:moveTo>
                  <a:cubicBezTo>
                    <a:pt x="117" y="30"/>
                    <a:pt x="117" y="30"/>
                    <a:pt x="117" y="30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49" y="123"/>
                    <a:pt x="25" y="116"/>
                    <a:pt x="0" y="11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9BC8C80D-088F-027F-885A-16E404667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38" y="1830388"/>
              <a:ext cx="136525" cy="163513"/>
            </a:xfrm>
            <a:custGeom>
              <a:avLst/>
              <a:gdLst>
                <a:gd name="T0" fmla="*/ 13 w 102"/>
                <a:gd name="T1" fmla="*/ 0 h 122"/>
                <a:gd name="T2" fmla="*/ 102 w 102"/>
                <a:gd name="T3" fmla="*/ 15 h 122"/>
                <a:gd name="T4" fmla="*/ 76 w 102"/>
                <a:gd name="T5" fmla="*/ 122 h 122"/>
                <a:gd name="T6" fmla="*/ 0 w 102"/>
                <a:gd name="T7" fmla="*/ 115 h 122"/>
                <a:gd name="T8" fmla="*/ 13 w 10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22">
                  <a:moveTo>
                    <a:pt x="13" y="0"/>
                  </a:moveTo>
                  <a:cubicBezTo>
                    <a:pt x="102" y="15"/>
                    <a:pt x="102" y="15"/>
                    <a:pt x="102" y="15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51" y="118"/>
                    <a:pt x="26" y="116"/>
                    <a:pt x="0" y="11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7D15C78E-60B8-E2A1-E1A4-E338D5567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051050"/>
              <a:ext cx="106363" cy="141288"/>
            </a:xfrm>
            <a:custGeom>
              <a:avLst/>
              <a:gdLst>
                <a:gd name="T0" fmla="*/ 0 w 80"/>
                <a:gd name="T1" fmla="*/ 13 h 107"/>
                <a:gd name="T2" fmla="*/ 70 w 80"/>
                <a:gd name="T3" fmla="*/ 0 h 107"/>
                <a:gd name="T4" fmla="*/ 80 w 80"/>
                <a:gd name="T5" fmla="*/ 93 h 107"/>
                <a:gd name="T6" fmla="*/ 23 w 80"/>
                <a:gd name="T7" fmla="*/ 107 h 107"/>
                <a:gd name="T8" fmla="*/ 0 w 80"/>
                <a:gd name="T9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7">
                  <a:moveTo>
                    <a:pt x="0" y="13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61" y="96"/>
                    <a:pt x="42" y="101"/>
                    <a:pt x="23" y="10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39A5DE2-E874-88F7-4967-5097246C0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2084388"/>
              <a:ext cx="123825" cy="150813"/>
            </a:xfrm>
            <a:custGeom>
              <a:avLst/>
              <a:gdLst>
                <a:gd name="T0" fmla="*/ 0 w 93"/>
                <a:gd name="T1" fmla="*/ 24 h 113"/>
                <a:gd name="T2" fmla="*/ 67 w 93"/>
                <a:gd name="T3" fmla="*/ 0 h 113"/>
                <a:gd name="T4" fmla="*/ 93 w 93"/>
                <a:gd name="T5" fmla="*/ 89 h 113"/>
                <a:gd name="T6" fmla="*/ 39 w 93"/>
                <a:gd name="T7" fmla="*/ 113 h 113"/>
                <a:gd name="T8" fmla="*/ 0 w 93"/>
                <a:gd name="T9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3">
                  <a:moveTo>
                    <a:pt x="0" y="24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75" y="96"/>
                    <a:pt x="56" y="104"/>
                    <a:pt x="39" y="1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82277176-C0A9-69A7-B0E6-433B3FDD4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2139950"/>
              <a:ext cx="136525" cy="155575"/>
            </a:xfrm>
            <a:custGeom>
              <a:avLst/>
              <a:gdLst>
                <a:gd name="T0" fmla="*/ 0 w 103"/>
                <a:gd name="T1" fmla="*/ 35 h 117"/>
                <a:gd name="T2" fmla="*/ 61 w 103"/>
                <a:gd name="T3" fmla="*/ 0 h 117"/>
                <a:gd name="T4" fmla="*/ 103 w 103"/>
                <a:gd name="T5" fmla="*/ 83 h 117"/>
                <a:gd name="T6" fmla="*/ 54 w 103"/>
                <a:gd name="T7" fmla="*/ 117 h 117"/>
                <a:gd name="T8" fmla="*/ 0 w 103"/>
                <a:gd name="T9" fmla="*/ 3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7">
                  <a:moveTo>
                    <a:pt x="0" y="35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86" y="93"/>
                    <a:pt x="69" y="105"/>
                    <a:pt x="54" y="117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29C1D5FB-B86B-EAE4-710C-061800BC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2214563"/>
              <a:ext cx="146050" cy="153988"/>
            </a:xfrm>
            <a:custGeom>
              <a:avLst/>
              <a:gdLst>
                <a:gd name="T0" fmla="*/ 0 w 110"/>
                <a:gd name="T1" fmla="*/ 46 h 116"/>
                <a:gd name="T2" fmla="*/ 55 w 110"/>
                <a:gd name="T3" fmla="*/ 0 h 116"/>
                <a:gd name="T4" fmla="*/ 110 w 110"/>
                <a:gd name="T5" fmla="*/ 75 h 116"/>
                <a:gd name="T6" fmla="*/ 67 w 110"/>
                <a:gd name="T7" fmla="*/ 116 h 116"/>
                <a:gd name="T8" fmla="*/ 0 w 110"/>
                <a:gd name="T9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6">
                  <a:moveTo>
                    <a:pt x="0" y="46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95" y="88"/>
                    <a:pt x="81" y="102"/>
                    <a:pt x="67" y="11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5ACAE1F3-F6AD-5025-D6B3-1E149648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2306638"/>
              <a:ext cx="150813" cy="149225"/>
            </a:xfrm>
            <a:custGeom>
              <a:avLst/>
              <a:gdLst>
                <a:gd name="T0" fmla="*/ 0 w 113"/>
                <a:gd name="T1" fmla="*/ 54 h 112"/>
                <a:gd name="T2" fmla="*/ 46 w 113"/>
                <a:gd name="T3" fmla="*/ 0 h 112"/>
                <a:gd name="T4" fmla="*/ 113 w 113"/>
                <a:gd name="T5" fmla="*/ 64 h 112"/>
                <a:gd name="T6" fmla="*/ 78 w 113"/>
                <a:gd name="T7" fmla="*/ 112 h 112"/>
                <a:gd name="T8" fmla="*/ 0 w 113"/>
                <a:gd name="T9" fmla="*/ 5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0" y="5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0" y="79"/>
                    <a:pt x="89" y="96"/>
                    <a:pt x="78" y="112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4D05075A-398E-6363-2EA7-D0B052ED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3" y="2413000"/>
              <a:ext cx="150813" cy="139700"/>
            </a:xfrm>
            <a:custGeom>
              <a:avLst/>
              <a:gdLst>
                <a:gd name="T0" fmla="*/ 0 w 113"/>
                <a:gd name="T1" fmla="*/ 61 h 105"/>
                <a:gd name="T2" fmla="*/ 36 w 113"/>
                <a:gd name="T3" fmla="*/ 0 h 105"/>
                <a:gd name="T4" fmla="*/ 113 w 113"/>
                <a:gd name="T5" fmla="*/ 51 h 105"/>
                <a:gd name="T6" fmla="*/ 87 w 113"/>
                <a:gd name="T7" fmla="*/ 105 h 105"/>
                <a:gd name="T8" fmla="*/ 0 w 113"/>
                <a:gd name="T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05">
                  <a:moveTo>
                    <a:pt x="0" y="6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03" y="69"/>
                    <a:pt x="95" y="86"/>
                    <a:pt x="87" y="105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E1D035BE-E828-50E9-E99F-BE820EC4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825" y="2528888"/>
              <a:ext cx="144463" cy="127000"/>
            </a:xfrm>
            <a:custGeom>
              <a:avLst/>
              <a:gdLst>
                <a:gd name="T0" fmla="*/ 0 w 109"/>
                <a:gd name="T1" fmla="*/ 67 h 95"/>
                <a:gd name="T2" fmla="*/ 24 w 109"/>
                <a:gd name="T3" fmla="*/ 0 h 95"/>
                <a:gd name="T4" fmla="*/ 109 w 109"/>
                <a:gd name="T5" fmla="*/ 38 h 95"/>
                <a:gd name="T6" fmla="*/ 94 w 109"/>
                <a:gd name="T7" fmla="*/ 95 h 95"/>
                <a:gd name="T8" fmla="*/ 0 w 109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5">
                  <a:moveTo>
                    <a:pt x="0" y="67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3" y="56"/>
                    <a:pt x="98" y="75"/>
                    <a:pt x="94" y="95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1C37C0B7-67FB-0354-F9DB-EAF70808C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2655888"/>
              <a:ext cx="136525" cy="107950"/>
            </a:xfrm>
            <a:custGeom>
              <a:avLst/>
              <a:gdLst>
                <a:gd name="T0" fmla="*/ 0 w 103"/>
                <a:gd name="T1" fmla="*/ 70 h 81"/>
                <a:gd name="T2" fmla="*/ 12 w 103"/>
                <a:gd name="T3" fmla="*/ 0 h 81"/>
                <a:gd name="T4" fmla="*/ 103 w 103"/>
                <a:gd name="T5" fmla="*/ 22 h 81"/>
                <a:gd name="T6" fmla="*/ 97 w 103"/>
                <a:gd name="T7" fmla="*/ 81 h 81"/>
                <a:gd name="T8" fmla="*/ 0 w 103"/>
                <a:gd name="T9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81">
                  <a:moveTo>
                    <a:pt x="0" y="7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99" y="41"/>
                    <a:pt x="97" y="61"/>
                    <a:pt x="97" y="81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F09FCE1-B4E4-DC46-B09C-37CC5325B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2784475"/>
              <a:ext cx="128588" cy="95250"/>
            </a:xfrm>
            <a:custGeom>
              <a:avLst/>
              <a:gdLst>
                <a:gd name="T0" fmla="*/ 0 w 97"/>
                <a:gd name="T1" fmla="*/ 71 h 71"/>
                <a:gd name="T2" fmla="*/ 0 w 97"/>
                <a:gd name="T3" fmla="*/ 0 h 71"/>
                <a:gd name="T4" fmla="*/ 93 w 97"/>
                <a:gd name="T5" fmla="*/ 6 h 71"/>
                <a:gd name="T6" fmla="*/ 97 w 97"/>
                <a:gd name="T7" fmla="*/ 65 h 71"/>
                <a:gd name="T8" fmla="*/ 0 w 97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1">
                  <a:moveTo>
                    <a:pt x="0" y="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26"/>
                    <a:pt x="94" y="46"/>
                    <a:pt x="97" y="65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8FC1E988-EBAE-E6B6-AC12-12F390D5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238" y="2900363"/>
              <a:ext cx="142875" cy="106363"/>
            </a:xfrm>
            <a:custGeom>
              <a:avLst/>
              <a:gdLst>
                <a:gd name="T0" fmla="*/ 12 w 107"/>
                <a:gd name="T1" fmla="*/ 80 h 80"/>
                <a:gd name="T2" fmla="*/ 0 w 107"/>
                <a:gd name="T3" fmla="*/ 10 h 80"/>
                <a:gd name="T4" fmla="*/ 93 w 107"/>
                <a:gd name="T5" fmla="*/ 0 h 80"/>
                <a:gd name="T6" fmla="*/ 107 w 107"/>
                <a:gd name="T7" fmla="*/ 57 h 80"/>
                <a:gd name="T8" fmla="*/ 12 w 10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2" y="8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20"/>
                    <a:pt x="101" y="39"/>
                    <a:pt x="107" y="57"/>
                  </a:cubicBezTo>
                  <a:lnTo>
                    <a:pt x="12" y="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9BA7213E-49E9-6B52-5B05-C103DC12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3005138"/>
              <a:ext cx="150813" cy="123825"/>
            </a:xfrm>
            <a:custGeom>
              <a:avLst/>
              <a:gdLst>
                <a:gd name="T0" fmla="*/ 25 w 114"/>
                <a:gd name="T1" fmla="*/ 93 h 93"/>
                <a:gd name="T2" fmla="*/ 0 w 114"/>
                <a:gd name="T3" fmla="*/ 26 h 93"/>
                <a:gd name="T4" fmla="*/ 90 w 114"/>
                <a:gd name="T5" fmla="*/ 0 h 93"/>
                <a:gd name="T6" fmla="*/ 114 w 114"/>
                <a:gd name="T7" fmla="*/ 54 h 93"/>
                <a:gd name="T8" fmla="*/ 25 w 114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93">
                  <a:moveTo>
                    <a:pt x="25" y="93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19"/>
                    <a:pt x="105" y="37"/>
                    <a:pt x="114" y="54"/>
                  </a:cubicBezTo>
                  <a:lnTo>
                    <a:pt x="25" y="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2E7EBD8-CD43-A7A1-7285-8415F3C71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3103563"/>
              <a:ext cx="153988" cy="136525"/>
            </a:xfrm>
            <a:custGeom>
              <a:avLst/>
              <a:gdLst>
                <a:gd name="T0" fmla="*/ 35 w 116"/>
                <a:gd name="T1" fmla="*/ 103 h 103"/>
                <a:gd name="T2" fmla="*/ 0 w 116"/>
                <a:gd name="T3" fmla="*/ 41 h 103"/>
                <a:gd name="T4" fmla="*/ 83 w 116"/>
                <a:gd name="T5" fmla="*/ 0 h 103"/>
                <a:gd name="T6" fmla="*/ 116 w 116"/>
                <a:gd name="T7" fmla="*/ 49 h 103"/>
                <a:gd name="T8" fmla="*/ 35 w 116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03">
                  <a:moveTo>
                    <a:pt x="35" y="103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3" y="17"/>
                    <a:pt x="104" y="33"/>
                    <a:pt x="116" y="49"/>
                  </a:cubicBezTo>
                  <a:lnTo>
                    <a:pt x="35" y="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33A48D5C-1B61-173C-50FB-3E4B429C6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190875"/>
              <a:ext cx="153988" cy="146050"/>
            </a:xfrm>
            <a:custGeom>
              <a:avLst/>
              <a:gdLst>
                <a:gd name="T0" fmla="*/ 45 w 116"/>
                <a:gd name="T1" fmla="*/ 110 h 110"/>
                <a:gd name="T2" fmla="*/ 0 w 116"/>
                <a:gd name="T3" fmla="*/ 55 h 110"/>
                <a:gd name="T4" fmla="*/ 75 w 116"/>
                <a:gd name="T5" fmla="*/ 0 h 110"/>
                <a:gd name="T6" fmla="*/ 116 w 116"/>
                <a:gd name="T7" fmla="*/ 42 h 110"/>
                <a:gd name="T8" fmla="*/ 45 w 116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0">
                  <a:moveTo>
                    <a:pt x="45" y="11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7" y="15"/>
                    <a:pt x="101" y="29"/>
                    <a:pt x="116" y="42"/>
                  </a:cubicBezTo>
                  <a:lnTo>
                    <a:pt x="45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D5489CB6-4EA0-BF14-822A-652820C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3267075"/>
              <a:ext cx="149225" cy="150813"/>
            </a:xfrm>
            <a:custGeom>
              <a:avLst/>
              <a:gdLst>
                <a:gd name="T0" fmla="*/ 54 w 112"/>
                <a:gd name="T1" fmla="*/ 113 h 113"/>
                <a:gd name="T2" fmla="*/ 0 w 112"/>
                <a:gd name="T3" fmla="*/ 67 h 113"/>
                <a:gd name="T4" fmla="*/ 64 w 112"/>
                <a:gd name="T5" fmla="*/ 0 h 113"/>
                <a:gd name="T6" fmla="*/ 112 w 112"/>
                <a:gd name="T7" fmla="*/ 34 h 113"/>
                <a:gd name="T8" fmla="*/ 54 w 112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54" y="113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9" y="12"/>
                    <a:pt x="95" y="24"/>
                    <a:pt x="112" y="34"/>
                  </a:cubicBezTo>
                  <a:lnTo>
                    <a:pt x="54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D09C16E1-833A-302B-A2EA-AC436EDA2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8" y="3327400"/>
              <a:ext cx="138113" cy="150813"/>
            </a:xfrm>
            <a:custGeom>
              <a:avLst/>
              <a:gdLst>
                <a:gd name="T0" fmla="*/ 61 w 104"/>
                <a:gd name="T1" fmla="*/ 114 h 114"/>
                <a:gd name="T2" fmla="*/ 0 w 104"/>
                <a:gd name="T3" fmla="*/ 78 h 114"/>
                <a:gd name="T4" fmla="*/ 51 w 104"/>
                <a:gd name="T5" fmla="*/ 0 h 114"/>
                <a:gd name="T6" fmla="*/ 104 w 104"/>
                <a:gd name="T7" fmla="*/ 26 h 114"/>
                <a:gd name="T8" fmla="*/ 61 w 104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14">
                  <a:moveTo>
                    <a:pt x="61" y="114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8" y="10"/>
                    <a:pt x="86" y="19"/>
                    <a:pt x="104" y="26"/>
                  </a:cubicBezTo>
                  <a:lnTo>
                    <a:pt x="61" y="1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9A22FA4-6CEE-C70A-FA0E-D78722159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3371850"/>
              <a:ext cx="123825" cy="146050"/>
            </a:xfrm>
            <a:custGeom>
              <a:avLst/>
              <a:gdLst>
                <a:gd name="T0" fmla="*/ 67 w 94"/>
                <a:gd name="T1" fmla="*/ 110 h 110"/>
                <a:gd name="T2" fmla="*/ 0 w 94"/>
                <a:gd name="T3" fmla="*/ 85 h 110"/>
                <a:gd name="T4" fmla="*/ 37 w 94"/>
                <a:gd name="T5" fmla="*/ 0 h 110"/>
                <a:gd name="T6" fmla="*/ 94 w 94"/>
                <a:gd name="T7" fmla="*/ 16 h 110"/>
                <a:gd name="T8" fmla="*/ 67 w 94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0">
                  <a:moveTo>
                    <a:pt x="67" y="11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6" y="7"/>
                    <a:pt x="75" y="12"/>
                    <a:pt x="94" y="16"/>
                  </a:cubicBezTo>
                  <a:lnTo>
                    <a:pt x="67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851362B4-600D-8AB3-24D5-C3BC1A2C5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3398838"/>
              <a:ext cx="107950" cy="136525"/>
            </a:xfrm>
            <a:custGeom>
              <a:avLst/>
              <a:gdLst>
                <a:gd name="T0" fmla="*/ 70 w 81"/>
                <a:gd name="T1" fmla="*/ 103 h 103"/>
                <a:gd name="T2" fmla="*/ 0 w 81"/>
                <a:gd name="T3" fmla="*/ 91 h 103"/>
                <a:gd name="T4" fmla="*/ 22 w 81"/>
                <a:gd name="T5" fmla="*/ 0 h 103"/>
                <a:gd name="T6" fmla="*/ 81 w 81"/>
                <a:gd name="T7" fmla="*/ 6 h 103"/>
                <a:gd name="T8" fmla="*/ 70 w 81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3">
                  <a:moveTo>
                    <a:pt x="70" y="103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3"/>
                    <a:pt x="61" y="5"/>
                    <a:pt x="81" y="6"/>
                  </a:cubicBezTo>
                  <a:lnTo>
                    <a:pt x="70" y="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390F0988-24C7-F3DF-D4CE-300142FB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402013"/>
              <a:ext cx="95250" cy="128588"/>
            </a:xfrm>
            <a:custGeom>
              <a:avLst/>
              <a:gdLst>
                <a:gd name="T0" fmla="*/ 72 w 72"/>
                <a:gd name="T1" fmla="*/ 97 h 97"/>
                <a:gd name="T2" fmla="*/ 0 w 72"/>
                <a:gd name="T3" fmla="*/ 97 h 97"/>
                <a:gd name="T4" fmla="*/ 6 w 72"/>
                <a:gd name="T5" fmla="*/ 4 h 97"/>
                <a:gd name="T6" fmla="*/ 65 w 72"/>
                <a:gd name="T7" fmla="*/ 0 h 97"/>
                <a:gd name="T8" fmla="*/ 72 w 72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7">
                  <a:moveTo>
                    <a:pt x="72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6" y="4"/>
                    <a:pt x="46" y="2"/>
                    <a:pt x="65" y="0"/>
                  </a:cubicBezTo>
                  <a:lnTo>
                    <a:pt x="72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A2156846-D32E-5A63-69D2-021F0DDCB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0" y="3376613"/>
              <a:ext cx="106363" cy="142875"/>
            </a:xfrm>
            <a:custGeom>
              <a:avLst/>
              <a:gdLst>
                <a:gd name="T0" fmla="*/ 81 w 81"/>
                <a:gd name="T1" fmla="*/ 95 h 108"/>
                <a:gd name="T2" fmla="*/ 11 w 81"/>
                <a:gd name="T3" fmla="*/ 108 h 108"/>
                <a:gd name="T4" fmla="*/ 0 w 81"/>
                <a:gd name="T5" fmla="*/ 15 h 108"/>
                <a:gd name="T6" fmla="*/ 58 w 81"/>
                <a:gd name="T7" fmla="*/ 0 h 108"/>
                <a:gd name="T8" fmla="*/ 81 w 81"/>
                <a:gd name="T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8">
                  <a:moveTo>
                    <a:pt x="81" y="95"/>
                  </a:moveTo>
                  <a:cubicBezTo>
                    <a:pt x="11" y="108"/>
                    <a:pt x="11" y="108"/>
                    <a:pt x="11" y="10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0" y="11"/>
                    <a:pt x="39" y="6"/>
                    <a:pt x="58" y="0"/>
                  </a:cubicBezTo>
                  <a:lnTo>
                    <a:pt x="81" y="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0EBB6900-77DC-B875-78A0-59AFCA1CE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3333750"/>
              <a:ext cx="123825" cy="150813"/>
            </a:xfrm>
            <a:custGeom>
              <a:avLst/>
              <a:gdLst>
                <a:gd name="T0" fmla="*/ 93 w 93"/>
                <a:gd name="T1" fmla="*/ 90 h 114"/>
                <a:gd name="T2" fmla="*/ 26 w 93"/>
                <a:gd name="T3" fmla="*/ 114 h 114"/>
                <a:gd name="T4" fmla="*/ 0 w 93"/>
                <a:gd name="T5" fmla="*/ 25 h 114"/>
                <a:gd name="T6" fmla="*/ 54 w 93"/>
                <a:gd name="T7" fmla="*/ 0 h 114"/>
                <a:gd name="T8" fmla="*/ 93 w 93"/>
                <a:gd name="T9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4">
                  <a:moveTo>
                    <a:pt x="93" y="90"/>
                  </a:moveTo>
                  <a:cubicBezTo>
                    <a:pt x="26" y="114"/>
                    <a:pt x="26" y="114"/>
                    <a:pt x="26" y="1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8" y="18"/>
                    <a:pt x="36" y="10"/>
                    <a:pt x="54" y="0"/>
                  </a:cubicBezTo>
                  <a:lnTo>
                    <a:pt x="93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C96CF7C7-C30B-82D2-3D24-E635DC03E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3275013"/>
              <a:ext cx="136525" cy="155575"/>
            </a:xfrm>
            <a:custGeom>
              <a:avLst/>
              <a:gdLst>
                <a:gd name="T0" fmla="*/ 103 w 103"/>
                <a:gd name="T1" fmla="*/ 81 h 117"/>
                <a:gd name="T2" fmla="*/ 41 w 103"/>
                <a:gd name="T3" fmla="*/ 117 h 117"/>
                <a:gd name="T4" fmla="*/ 0 w 103"/>
                <a:gd name="T5" fmla="*/ 34 h 117"/>
                <a:gd name="T6" fmla="*/ 49 w 103"/>
                <a:gd name="T7" fmla="*/ 0 h 117"/>
                <a:gd name="T8" fmla="*/ 103 w 103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7">
                  <a:moveTo>
                    <a:pt x="103" y="81"/>
                  </a:moveTo>
                  <a:cubicBezTo>
                    <a:pt x="41" y="117"/>
                    <a:pt x="41" y="117"/>
                    <a:pt x="41" y="11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7" y="23"/>
                    <a:pt x="33" y="12"/>
                    <a:pt x="49" y="0"/>
                  </a:cubicBezTo>
                  <a:lnTo>
                    <a:pt x="103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BB2CDF40-C78A-4D80-F035-7EEE7DCC3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200400"/>
              <a:ext cx="146050" cy="155575"/>
            </a:xfrm>
            <a:custGeom>
              <a:avLst/>
              <a:gdLst>
                <a:gd name="T0" fmla="*/ 110 w 110"/>
                <a:gd name="T1" fmla="*/ 71 h 117"/>
                <a:gd name="T2" fmla="*/ 55 w 110"/>
                <a:gd name="T3" fmla="*/ 117 h 117"/>
                <a:gd name="T4" fmla="*/ 0 w 110"/>
                <a:gd name="T5" fmla="*/ 42 h 117"/>
                <a:gd name="T6" fmla="*/ 42 w 110"/>
                <a:gd name="T7" fmla="*/ 0 h 117"/>
                <a:gd name="T8" fmla="*/ 110 w 110"/>
                <a:gd name="T9" fmla="*/ 7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7">
                  <a:moveTo>
                    <a:pt x="110" y="71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5" y="29"/>
                    <a:pt x="29" y="15"/>
                    <a:pt x="42" y="0"/>
                  </a:cubicBezTo>
                  <a:lnTo>
                    <a:pt x="110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8A02453C-2A6C-836C-FCF9-5662001BE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3113088"/>
              <a:ext cx="150813" cy="150813"/>
            </a:xfrm>
            <a:custGeom>
              <a:avLst/>
              <a:gdLst>
                <a:gd name="T0" fmla="*/ 113 w 113"/>
                <a:gd name="T1" fmla="*/ 58 h 113"/>
                <a:gd name="T2" fmla="*/ 67 w 113"/>
                <a:gd name="T3" fmla="*/ 113 h 113"/>
                <a:gd name="T4" fmla="*/ 0 w 113"/>
                <a:gd name="T5" fmla="*/ 49 h 113"/>
                <a:gd name="T6" fmla="*/ 34 w 113"/>
                <a:gd name="T7" fmla="*/ 0 h 113"/>
                <a:gd name="T8" fmla="*/ 113 w 113"/>
                <a:gd name="T9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13" y="58"/>
                  </a:moveTo>
                  <a:cubicBezTo>
                    <a:pt x="67" y="113"/>
                    <a:pt x="67" y="113"/>
                    <a:pt x="67" y="11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2" y="33"/>
                    <a:pt x="24" y="17"/>
                    <a:pt x="34" y="0"/>
                  </a:cubicBezTo>
                  <a:lnTo>
                    <a:pt x="113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386EA399-96C5-E00C-6013-B9B83420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3017838"/>
              <a:ext cx="149225" cy="139700"/>
            </a:xfrm>
            <a:custGeom>
              <a:avLst/>
              <a:gdLst>
                <a:gd name="T0" fmla="*/ 113 w 113"/>
                <a:gd name="T1" fmla="*/ 43 h 105"/>
                <a:gd name="T2" fmla="*/ 77 w 113"/>
                <a:gd name="T3" fmla="*/ 105 h 105"/>
                <a:gd name="T4" fmla="*/ 0 w 113"/>
                <a:gd name="T5" fmla="*/ 53 h 105"/>
                <a:gd name="T6" fmla="*/ 25 w 113"/>
                <a:gd name="T7" fmla="*/ 0 h 105"/>
                <a:gd name="T8" fmla="*/ 113 w 113"/>
                <a:gd name="T9" fmla="*/ 4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05">
                  <a:moveTo>
                    <a:pt x="113" y="43"/>
                  </a:moveTo>
                  <a:cubicBezTo>
                    <a:pt x="77" y="105"/>
                    <a:pt x="77" y="105"/>
                    <a:pt x="77" y="10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" y="36"/>
                    <a:pt x="18" y="18"/>
                    <a:pt x="25" y="0"/>
                  </a:cubicBezTo>
                  <a:lnTo>
                    <a:pt x="113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7D049CD7-1BDB-143C-D4B8-313FF6BD9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0" y="2914650"/>
              <a:ext cx="146050" cy="125413"/>
            </a:xfrm>
            <a:custGeom>
              <a:avLst/>
              <a:gdLst>
                <a:gd name="T0" fmla="*/ 110 w 110"/>
                <a:gd name="T1" fmla="*/ 27 h 94"/>
                <a:gd name="T2" fmla="*/ 85 w 110"/>
                <a:gd name="T3" fmla="*/ 94 h 94"/>
                <a:gd name="T4" fmla="*/ 0 w 110"/>
                <a:gd name="T5" fmla="*/ 57 h 94"/>
                <a:gd name="T6" fmla="*/ 16 w 110"/>
                <a:gd name="T7" fmla="*/ 0 h 94"/>
                <a:gd name="T8" fmla="*/ 110 w 110"/>
                <a:gd name="T9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94">
                  <a:moveTo>
                    <a:pt x="110" y="27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39"/>
                    <a:pt x="12" y="20"/>
                    <a:pt x="16" y="0"/>
                  </a:cubicBezTo>
                  <a:lnTo>
                    <a:pt x="110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9ADCF280-922A-4FD8-2B35-DEB5A523F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2806700"/>
              <a:ext cx="136525" cy="107950"/>
            </a:xfrm>
            <a:custGeom>
              <a:avLst/>
              <a:gdLst>
                <a:gd name="T0" fmla="*/ 103 w 103"/>
                <a:gd name="T1" fmla="*/ 11 h 81"/>
                <a:gd name="T2" fmla="*/ 91 w 103"/>
                <a:gd name="T3" fmla="*/ 81 h 81"/>
                <a:gd name="T4" fmla="*/ 0 w 103"/>
                <a:gd name="T5" fmla="*/ 59 h 81"/>
                <a:gd name="T6" fmla="*/ 6 w 103"/>
                <a:gd name="T7" fmla="*/ 0 h 81"/>
                <a:gd name="T8" fmla="*/ 103 w 103"/>
                <a:gd name="T9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81">
                  <a:moveTo>
                    <a:pt x="103" y="11"/>
                  </a:moveTo>
                  <a:cubicBezTo>
                    <a:pt x="91" y="81"/>
                    <a:pt x="91" y="81"/>
                    <a:pt x="91" y="8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" y="40"/>
                    <a:pt x="5" y="20"/>
                    <a:pt x="6" y="0"/>
                  </a:cubicBezTo>
                  <a:lnTo>
                    <a:pt x="103" y="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390F155-4645-6527-AE1F-6462583CA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613" y="2690813"/>
              <a:ext cx="128588" cy="93663"/>
            </a:xfrm>
            <a:custGeom>
              <a:avLst/>
              <a:gdLst>
                <a:gd name="T0" fmla="*/ 97 w 97"/>
                <a:gd name="T1" fmla="*/ 0 h 71"/>
                <a:gd name="T2" fmla="*/ 97 w 97"/>
                <a:gd name="T3" fmla="*/ 71 h 71"/>
                <a:gd name="T4" fmla="*/ 4 w 97"/>
                <a:gd name="T5" fmla="*/ 65 h 71"/>
                <a:gd name="T6" fmla="*/ 0 w 97"/>
                <a:gd name="T7" fmla="*/ 6 h 71"/>
                <a:gd name="T8" fmla="*/ 97 w 9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1">
                  <a:moveTo>
                    <a:pt x="97" y="0"/>
                  </a:moveTo>
                  <a:cubicBezTo>
                    <a:pt x="97" y="71"/>
                    <a:pt x="97" y="71"/>
                    <a:pt x="97" y="71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5"/>
                    <a:pt x="3" y="25"/>
                    <a:pt x="0" y="6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5E4B2A3D-DB63-C848-C4E7-1F25BA0D0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562225"/>
              <a:ext cx="141288" cy="107950"/>
            </a:xfrm>
            <a:custGeom>
              <a:avLst/>
              <a:gdLst>
                <a:gd name="T0" fmla="*/ 94 w 107"/>
                <a:gd name="T1" fmla="*/ 0 h 81"/>
                <a:gd name="T2" fmla="*/ 107 w 107"/>
                <a:gd name="T3" fmla="*/ 71 h 81"/>
                <a:gd name="T4" fmla="*/ 14 w 107"/>
                <a:gd name="T5" fmla="*/ 81 h 81"/>
                <a:gd name="T6" fmla="*/ 0 w 107"/>
                <a:gd name="T7" fmla="*/ 23 h 81"/>
                <a:gd name="T8" fmla="*/ 94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94" y="0"/>
                  </a:moveTo>
                  <a:cubicBezTo>
                    <a:pt x="107" y="71"/>
                    <a:pt x="107" y="71"/>
                    <a:pt x="107" y="7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1" y="61"/>
                    <a:pt x="6" y="42"/>
                    <a:pt x="0" y="23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AD2C6CA3-A454-2EB4-DE02-DD179154B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2439988"/>
              <a:ext cx="149225" cy="125413"/>
            </a:xfrm>
            <a:custGeom>
              <a:avLst/>
              <a:gdLst>
                <a:gd name="T0" fmla="*/ 89 w 113"/>
                <a:gd name="T1" fmla="*/ 0 h 94"/>
                <a:gd name="T2" fmla="*/ 113 w 113"/>
                <a:gd name="T3" fmla="*/ 67 h 94"/>
                <a:gd name="T4" fmla="*/ 24 w 113"/>
                <a:gd name="T5" fmla="*/ 94 h 94"/>
                <a:gd name="T6" fmla="*/ 0 w 113"/>
                <a:gd name="T7" fmla="*/ 39 h 94"/>
                <a:gd name="T8" fmla="*/ 89 w 11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4">
                  <a:moveTo>
                    <a:pt x="89" y="0"/>
                  </a:moveTo>
                  <a:cubicBezTo>
                    <a:pt x="113" y="67"/>
                    <a:pt x="113" y="67"/>
                    <a:pt x="113" y="6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17" y="75"/>
                    <a:pt x="9" y="57"/>
                    <a:pt x="0" y="3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84A45BC6-00FC-E7B0-6B79-3D326772D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2330450"/>
              <a:ext cx="155575" cy="136525"/>
            </a:xfrm>
            <a:custGeom>
              <a:avLst/>
              <a:gdLst>
                <a:gd name="T0" fmla="*/ 82 w 117"/>
                <a:gd name="T1" fmla="*/ 0 h 103"/>
                <a:gd name="T2" fmla="*/ 117 w 117"/>
                <a:gd name="T3" fmla="*/ 62 h 103"/>
                <a:gd name="T4" fmla="*/ 34 w 117"/>
                <a:gd name="T5" fmla="*/ 103 h 103"/>
                <a:gd name="T6" fmla="*/ 0 w 117"/>
                <a:gd name="T7" fmla="*/ 54 h 103"/>
                <a:gd name="T8" fmla="*/ 82 w 117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3">
                  <a:moveTo>
                    <a:pt x="82" y="0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4" y="86"/>
                    <a:pt x="13" y="70"/>
                    <a:pt x="0" y="54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F6FDBB9A-31A1-AB1A-ABBB-9EE6DACAB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2233613"/>
              <a:ext cx="153988" cy="146050"/>
            </a:xfrm>
            <a:custGeom>
              <a:avLst/>
              <a:gdLst>
                <a:gd name="T0" fmla="*/ 71 w 116"/>
                <a:gd name="T1" fmla="*/ 0 h 110"/>
                <a:gd name="T2" fmla="*/ 116 w 116"/>
                <a:gd name="T3" fmla="*/ 55 h 110"/>
                <a:gd name="T4" fmla="*/ 41 w 116"/>
                <a:gd name="T5" fmla="*/ 110 h 110"/>
                <a:gd name="T6" fmla="*/ 0 w 116"/>
                <a:gd name="T7" fmla="*/ 68 h 110"/>
                <a:gd name="T8" fmla="*/ 71 w 116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0">
                  <a:moveTo>
                    <a:pt x="71" y="0"/>
                  </a:moveTo>
                  <a:cubicBezTo>
                    <a:pt x="116" y="55"/>
                    <a:pt x="116" y="55"/>
                    <a:pt x="116" y="55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28" y="95"/>
                    <a:pt x="15" y="81"/>
                    <a:pt x="0" y="6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697BF2A3-5172-D862-2F45-3AAF8BF9E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863" y="2152650"/>
              <a:ext cx="147638" cy="150813"/>
            </a:xfrm>
            <a:custGeom>
              <a:avLst/>
              <a:gdLst>
                <a:gd name="T0" fmla="*/ 58 w 112"/>
                <a:gd name="T1" fmla="*/ 0 h 113"/>
                <a:gd name="T2" fmla="*/ 112 w 112"/>
                <a:gd name="T3" fmla="*/ 46 h 113"/>
                <a:gd name="T4" fmla="*/ 48 w 112"/>
                <a:gd name="T5" fmla="*/ 113 h 113"/>
                <a:gd name="T6" fmla="*/ 0 w 112"/>
                <a:gd name="T7" fmla="*/ 79 h 113"/>
                <a:gd name="T8" fmla="*/ 58 w 11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58" y="0"/>
                  </a:moveTo>
                  <a:cubicBezTo>
                    <a:pt x="112" y="46"/>
                    <a:pt x="112" y="46"/>
                    <a:pt x="112" y="46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33" y="101"/>
                    <a:pt x="17" y="89"/>
                    <a:pt x="0" y="7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15F748CA-0A67-ACF9-468D-8F1C280F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2092325"/>
              <a:ext cx="139700" cy="149225"/>
            </a:xfrm>
            <a:custGeom>
              <a:avLst/>
              <a:gdLst>
                <a:gd name="T0" fmla="*/ 44 w 105"/>
                <a:gd name="T1" fmla="*/ 0 h 113"/>
                <a:gd name="T2" fmla="*/ 105 w 105"/>
                <a:gd name="T3" fmla="*/ 36 h 113"/>
                <a:gd name="T4" fmla="*/ 54 w 105"/>
                <a:gd name="T5" fmla="*/ 113 h 113"/>
                <a:gd name="T6" fmla="*/ 0 w 105"/>
                <a:gd name="T7" fmla="*/ 88 h 113"/>
                <a:gd name="T8" fmla="*/ 44 w 105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3">
                  <a:moveTo>
                    <a:pt x="44" y="0"/>
                  </a:moveTo>
                  <a:cubicBezTo>
                    <a:pt x="105" y="36"/>
                    <a:pt x="105" y="36"/>
                    <a:pt x="105" y="36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37" y="104"/>
                    <a:pt x="19" y="95"/>
                    <a:pt x="0" y="88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E6896D3E-C02C-9A15-AFBB-8875E39C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2052638"/>
              <a:ext cx="125413" cy="146050"/>
            </a:xfrm>
            <a:custGeom>
              <a:avLst/>
              <a:gdLst>
                <a:gd name="T0" fmla="*/ 27 w 94"/>
                <a:gd name="T1" fmla="*/ 0 h 110"/>
                <a:gd name="T2" fmla="*/ 94 w 94"/>
                <a:gd name="T3" fmla="*/ 25 h 110"/>
                <a:gd name="T4" fmla="*/ 57 w 94"/>
                <a:gd name="T5" fmla="*/ 110 h 110"/>
                <a:gd name="T6" fmla="*/ 0 w 94"/>
                <a:gd name="T7" fmla="*/ 94 h 110"/>
                <a:gd name="T8" fmla="*/ 27 w 9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0">
                  <a:moveTo>
                    <a:pt x="27" y="0"/>
                  </a:moveTo>
                  <a:cubicBezTo>
                    <a:pt x="94" y="25"/>
                    <a:pt x="94" y="25"/>
                    <a:pt x="94" y="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38" y="103"/>
                    <a:pt x="19" y="98"/>
                    <a:pt x="0" y="9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5EF5AE01-DA24-7F7D-B660-D86760A5B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2035175"/>
              <a:ext cx="107950" cy="136525"/>
            </a:xfrm>
            <a:custGeom>
              <a:avLst/>
              <a:gdLst>
                <a:gd name="T0" fmla="*/ 10 w 81"/>
                <a:gd name="T1" fmla="*/ 0 h 103"/>
                <a:gd name="T2" fmla="*/ 81 w 81"/>
                <a:gd name="T3" fmla="*/ 12 h 103"/>
                <a:gd name="T4" fmla="*/ 59 w 81"/>
                <a:gd name="T5" fmla="*/ 103 h 103"/>
                <a:gd name="T6" fmla="*/ 0 w 81"/>
                <a:gd name="T7" fmla="*/ 97 h 103"/>
                <a:gd name="T8" fmla="*/ 10 w 8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3">
                  <a:moveTo>
                    <a:pt x="10" y="0"/>
                  </a:moveTo>
                  <a:cubicBezTo>
                    <a:pt x="81" y="12"/>
                    <a:pt x="81" y="12"/>
                    <a:pt x="81" y="12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39" y="100"/>
                    <a:pt x="20" y="98"/>
                    <a:pt x="0" y="9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3B5189AD-F9A1-FD03-BA12-767348CC9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2039938"/>
              <a:ext cx="95250" cy="128588"/>
            </a:xfrm>
            <a:custGeom>
              <a:avLst/>
              <a:gdLst>
                <a:gd name="T0" fmla="*/ 0 w 71"/>
                <a:gd name="T1" fmla="*/ 0 h 97"/>
                <a:gd name="T2" fmla="*/ 71 w 71"/>
                <a:gd name="T3" fmla="*/ 0 h 97"/>
                <a:gd name="T4" fmla="*/ 65 w 71"/>
                <a:gd name="T5" fmla="*/ 93 h 97"/>
                <a:gd name="T6" fmla="*/ 6 w 71"/>
                <a:gd name="T7" fmla="*/ 97 h 97"/>
                <a:gd name="T8" fmla="*/ 0 w 71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45" y="93"/>
                    <a:pt x="26" y="95"/>
                    <a:pt x="6" y="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C607FED6-180D-E1BE-6DA2-D0DA2446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1652588"/>
              <a:ext cx="160338" cy="179388"/>
            </a:xfrm>
            <a:custGeom>
              <a:avLst/>
              <a:gdLst>
                <a:gd name="T0" fmla="*/ 0 w 121"/>
                <a:gd name="T1" fmla="*/ 19 h 135"/>
                <a:gd name="T2" fmla="*/ 108 w 121"/>
                <a:gd name="T3" fmla="*/ 0 h 135"/>
                <a:gd name="T4" fmla="*/ 121 w 121"/>
                <a:gd name="T5" fmla="*/ 111 h 135"/>
                <a:gd name="T6" fmla="*/ 28 w 121"/>
                <a:gd name="T7" fmla="*/ 135 h 135"/>
                <a:gd name="T8" fmla="*/ 0 w 121"/>
                <a:gd name="T9" fmla="*/ 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35">
                  <a:moveTo>
                    <a:pt x="0" y="19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89" y="117"/>
                    <a:pt x="58" y="125"/>
                    <a:pt x="28" y="135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053F4349-6798-84B8-2214-341098395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1704975"/>
              <a:ext cx="180975" cy="196850"/>
            </a:xfrm>
            <a:custGeom>
              <a:avLst/>
              <a:gdLst>
                <a:gd name="T0" fmla="*/ 0 w 136"/>
                <a:gd name="T1" fmla="*/ 38 h 148"/>
                <a:gd name="T2" fmla="*/ 104 w 136"/>
                <a:gd name="T3" fmla="*/ 0 h 148"/>
                <a:gd name="T4" fmla="*/ 136 w 136"/>
                <a:gd name="T5" fmla="*/ 108 h 148"/>
                <a:gd name="T6" fmla="*/ 48 w 136"/>
                <a:gd name="T7" fmla="*/ 148 h 148"/>
                <a:gd name="T8" fmla="*/ 0 w 136"/>
                <a:gd name="T9" fmla="*/ 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48">
                  <a:moveTo>
                    <a:pt x="0" y="3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05" y="119"/>
                    <a:pt x="76" y="132"/>
                    <a:pt x="48" y="148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063C551B-7790-6816-D927-0305DBB70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1789113"/>
              <a:ext cx="193675" cy="207963"/>
            </a:xfrm>
            <a:custGeom>
              <a:avLst/>
              <a:gdLst>
                <a:gd name="T0" fmla="*/ 0 w 146"/>
                <a:gd name="T1" fmla="*/ 56 h 156"/>
                <a:gd name="T2" fmla="*/ 96 w 146"/>
                <a:gd name="T3" fmla="*/ 0 h 156"/>
                <a:gd name="T4" fmla="*/ 146 w 146"/>
                <a:gd name="T5" fmla="*/ 101 h 156"/>
                <a:gd name="T6" fmla="*/ 67 w 146"/>
                <a:gd name="T7" fmla="*/ 156 h 156"/>
                <a:gd name="T8" fmla="*/ 0 w 146"/>
                <a:gd name="T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6">
                  <a:moveTo>
                    <a:pt x="0" y="56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18" y="118"/>
                    <a:pt x="92" y="136"/>
                    <a:pt x="67" y="156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87C285A0-C2A7-6C7F-0727-9C4987706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1905000"/>
              <a:ext cx="201613" cy="212725"/>
            </a:xfrm>
            <a:custGeom>
              <a:avLst/>
              <a:gdLst>
                <a:gd name="T0" fmla="*/ 0 w 152"/>
                <a:gd name="T1" fmla="*/ 71 h 159"/>
                <a:gd name="T2" fmla="*/ 85 w 152"/>
                <a:gd name="T3" fmla="*/ 0 h 159"/>
                <a:gd name="T4" fmla="*/ 152 w 152"/>
                <a:gd name="T5" fmla="*/ 92 h 159"/>
                <a:gd name="T6" fmla="*/ 83 w 152"/>
                <a:gd name="T7" fmla="*/ 159 h 159"/>
                <a:gd name="T8" fmla="*/ 0 w 152"/>
                <a:gd name="T9" fmla="*/ 7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9">
                  <a:moveTo>
                    <a:pt x="0" y="71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28" y="113"/>
                    <a:pt x="105" y="135"/>
                    <a:pt x="83" y="15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F9684B3B-607E-EDB4-7F77-AA1242679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8" y="2049463"/>
              <a:ext cx="204788" cy="207963"/>
            </a:xfrm>
            <a:custGeom>
              <a:avLst/>
              <a:gdLst>
                <a:gd name="T0" fmla="*/ 0 w 154"/>
                <a:gd name="T1" fmla="*/ 84 h 157"/>
                <a:gd name="T2" fmla="*/ 71 w 154"/>
                <a:gd name="T3" fmla="*/ 0 h 157"/>
                <a:gd name="T4" fmla="*/ 154 w 154"/>
                <a:gd name="T5" fmla="*/ 78 h 157"/>
                <a:gd name="T6" fmla="*/ 99 w 154"/>
                <a:gd name="T7" fmla="*/ 157 h 157"/>
                <a:gd name="T8" fmla="*/ 0 w 154"/>
                <a:gd name="T9" fmla="*/ 8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7">
                  <a:moveTo>
                    <a:pt x="0" y="84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34" y="103"/>
                    <a:pt x="115" y="129"/>
                    <a:pt x="99" y="157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C98D42F3-C2ED-947A-C9D6-F952530D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2214563"/>
              <a:ext cx="200025" cy="200025"/>
            </a:xfrm>
            <a:custGeom>
              <a:avLst/>
              <a:gdLst>
                <a:gd name="T0" fmla="*/ 0 w 151"/>
                <a:gd name="T1" fmla="*/ 96 h 150"/>
                <a:gd name="T2" fmla="*/ 56 w 151"/>
                <a:gd name="T3" fmla="*/ 0 h 150"/>
                <a:gd name="T4" fmla="*/ 151 w 151"/>
                <a:gd name="T5" fmla="*/ 64 h 150"/>
                <a:gd name="T6" fmla="*/ 110 w 151"/>
                <a:gd name="T7" fmla="*/ 150 h 150"/>
                <a:gd name="T8" fmla="*/ 0 w 151"/>
                <a:gd name="T9" fmla="*/ 9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0">
                  <a:moveTo>
                    <a:pt x="0" y="96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36" y="91"/>
                    <a:pt x="122" y="120"/>
                    <a:pt x="110" y="15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58D45046-CBA1-12D0-CF20-E188D76D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2397125"/>
              <a:ext cx="192088" cy="184150"/>
            </a:xfrm>
            <a:custGeom>
              <a:avLst/>
              <a:gdLst>
                <a:gd name="T0" fmla="*/ 0 w 144"/>
                <a:gd name="T1" fmla="*/ 104 h 139"/>
                <a:gd name="T2" fmla="*/ 37 w 144"/>
                <a:gd name="T3" fmla="*/ 0 h 139"/>
                <a:gd name="T4" fmla="*/ 144 w 144"/>
                <a:gd name="T5" fmla="*/ 47 h 139"/>
                <a:gd name="T6" fmla="*/ 119 w 144"/>
                <a:gd name="T7" fmla="*/ 139 h 139"/>
                <a:gd name="T8" fmla="*/ 0 w 144"/>
                <a:gd name="T9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39">
                  <a:moveTo>
                    <a:pt x="0" y="104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34" y="77"/>
                    <a:pt x="125" y="108"/>
                    <a:pt x="119" y="139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C6A3D3A8-3F37-B01B-7CED-1F0DB206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38" y="2592388"/>
              <a:ext cx="179388" cy="161925"/>
            </a:xfrm>
            <a:custGeom>
              <a:avLst/>
              <a:gdLst>
                <a:gd name="T0" fmla="*/ 0 w 134"/>
                <a:gd name="T1" fmla="*/ 109 h 122"/>
                <a:gd name="T2" fmla="*/ 19 w 134"/>
                <a:gd name="T3" fmla="*/ 0 h 122"/>
                <a:gd name="T4" fmla="*/ 134 w 134"/>
                <a:gd name="T5" fmla="*/ 27 h 122"/>
                <a:gd name="T6" fmla="*/ 125 w 134"/>
                <a:gd name="T7" fmla="*/ 122 h 122"/>
                <a:gd name="T8" fmla="*/ 0 w 134"/>
                <a:gd name="T9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2">
                  <a:moveTo>
                    <a:pt x="0" y="10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9" y="58"/>
                    <a:pt x="126" y="90"/>
                    <a:pt x="125" y="122"/>
                  </a:cubicBezTo>
                  <a:lnTo>
                    <a:pt x="0" y="1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59906658-3807-586B-D980-5B617D6F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2792413"/>
              <a:ext cx="169863" cy="147638"/>
            </a:xfrm>
            <a:custGeom>
              <a:avLst/>
              <a:gdLst>
                <a:gd name="T0" fmla="*/ 0 w 127"/>
                <a:gd name="T1" fmla="*/ 110 h 110"/>
                <a:gd name="T2" fmla="*/ 0 w 127"/>
                <a:gd name="T3" fmla="*/ 0 h 110"/>
                <a:gd name="T4" fmla="*/ 119 w 127"/>
                <a:gd name="T5" fmla="*/ 7 h 110"/>
                <a:gd name="T6" fmla="*/ 127 w 127"/>
                <a:gd name="T7" fmla="*/ 102 h 110"/>
                <a:gd name="T8" fmla="*/ 0 w 12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0">
                  <a:moveTo>
                    <a:pt x="0" y="1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39"/>
                    <a:pt x="122" y="71"/>
                    <a:pt x="127" y="102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09FFA799-C2C4-B6AD-42C3-A6132B7BB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838" y="2974975"/>
              <a:ext cx="192088" cy="163513"/>
            </a:xfrm>
            <a:custGeom>
              <a:avLst/>
              <a:gdLst>
                <a:gd name="T0" fmla="*/ 19 w 144"/>
                <a:gd name="T1" fmla="*/ 123 h 123"/>
                <a:gd name="T2" fmla="*/ 0 w 144"/>
                <a:gd name="T3" fmla="*/ 14 h 123"/>
                <a:gd name="T4" fmla="*/ 120 w 144"/>
                <a:gd name="T5" fmla="*/ 0 h 123"/>
                <a:gd name="T6" fmla="*/ 144 w 144"/>
                <a:gd name="T7" fmla="*/ 92 h 123"/>
                <a:gd name="T8" fmla="*/ 19 w 144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3">
                  <a:moveTo>
                    <a:pt x="19" y="12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32"/>
                    <a:pt x="134" y="62"/>
                    <a:pt x="144" y="92"/>
                  </a:cubicBezTo>
                  <a:lnTo>
                    <a:pt x="19" y="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FAFAE34B-3D87-A3CE-F425-A025837B0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5" y="3143250"/>
              <a:ext cx="209550" cy="184150"/>
            </a:xfrm>
            <a:custGeom>
              <a:avLst/>
              <a:gdLst>
                <a:gd name="T0" fmla="*/ 38 w 157"/>
                <a:gd name="T1" fmla="*/ 138 h 138"/>
                <a:gd name="T2" fmla="*/ 0 w 157"/>
                <a:gd name="T3" fmla="*/ 34 h 138"/>
                <a:gd name="T4" fmla="*/ 117 w 157"/>
                <a:gd name="T5" fmla="*/ 0 h 138"/>
                <a:gd name="T6" fmla="*/ 157 w 157"/>
                <a:gd name="T7" fmla="*/ 86 h 138"/>
                <a:gd name="T8" fmla="*/ 38 w 157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8">
                  <a:moveTo>
                    <a:pt x="38" y="138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8" y="30"/>
                    <a:pt x="142" y="58"/>
                    <a:pt x="157" y="86"/>
                  </a:cubicBezTo>
                  <a:lnTo>
                    <a:pt x="38" y="1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8F975E56-5FC7-2174-2534-AEC8C690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3298825"/>
              <a:ext cx="217488" cy="200025"/>
            </a:xfrm>
            <a:custGeom>
              <a:avLst/>
              <a:gdLst>
                <a:gd name="T0" fmla="*/ 55 w 163"/>
                <a:gd name="T1" fmla="*/ 150 h 150"/>
                <a:gd name="T2" fmla="*/ 0 w 163"/>
                <a:gd name="T3" fmla="*/ 54 h 150"/>
                <a:gd name="T4" fmla="*/ 109 w 163"/>
                <a:gd name="T5" fmla="*/ 0 h 150"/>
                <a:gd name="T6" fmla="*/ 163 w 163"/>
                <a:gd name="T7" fmla="*/ 78 h 150"/>
                <a:gd name="T8" fmla="*/ 55 w 163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50">
                  <a:moveTo>
                    <a:pt x="55" y="15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6" y="27"/>
                    <a:pt x="144" y="53"/>
                    <a:pt x="163" y="78"/>
                  </a:cubicBezTo>
                  <a:lnTo>
                    <a:pt x="55" y="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EA3864DF-8E3B-D81D-9CBA-27A08107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3438525"/>
              <a:ext cx="220663" cy="209550"/>
            </a:xfrm>
            <a:custGeom>
              <a:avLst/>
              <a:gdLst>
                <a:gd name="T0" fmla="*/ 72 w 167"/>
                <a:gd name="T1" fmla="*/ 158 h 158"/>
                <a:gd name="T2" fmla="*/ 0 w 167"/>
                <a:gd name="T3" fmla="*/ 74 h 158"/>
                <a:gd name="T4" fmla="*/ 100 w 167"/>
                <a:gd name="T5" fmla="*/ 0 h 158"/>
                <a:gd name="T6" fmla="*/ 167 w 167"/>
                <a:gd name="T7" fmla="*/ 68 h 158"/>
                <a:gd name="T8" fmla="*/ 72 w 167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58">
                  <a:moveTo>
                    <a:pt x="72" y="15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1" y="24"/>
                    <a:pt x="143" y="47"/>
                    <a:pt x="167" y="68"/>
                  </a:cubicBezTo>
                  <a:lnTo>
                    <a:pt x="72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C53EB467-2EC9-297E-0202-9071121E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13" y="3559175"/>
              <a:ext cx="217488" cy="214313"/>
            </a:xfrm>
            <a:custGeom>
              <a:avLst/>
              <a:gdLst>
                <a:gd name="T0" fmla="*/ 84 w 163"/>
                <a:gd name="T1" fmla="*/ 161 h 161"/>
                <a:gd name="T2" fmla="*/ 0 w 163"/>
                <a:gd name="T3" fmla="*/ 90 h 161"/>
                <a:gd name="T4" fmla="*/ 86 w 163"/>
                <a:gd name="T5" fmla="*/ 0 h 161"/>
                <a:gd name="T6" fmla="*/ 163 w 163"/>
                <a:gd name="T7" fmla="*/ 55 h 161"/>
                <a:gd name="T8" fmla="*/ 84 w 163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1">
                  <a:moveTo>
                    <a:pt x="84" y="16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0" y="20"/>
                    <a:pt x="136" y="38"/>
                    <a:pt x="163" y="55"/>
                  </a:cubicBezTo>
                  <a:lnTo>
                    <a:pt x="84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31A43CAC-1D90-2EFF-C1EF-47129EBAB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3657600"/>
              <a:ext cx="204788" cy="211138"/>
            </a:xfrm>
            <a:custGeom>
              <a:avLst/>
              <a:gdLst>
                <a:gd name="T0" fmla="*/ 95 w 154"/>
                <a:gd name="T1" fmla="*/ 159 h 159"/>
                <a:gd name="T2" fmla="*/ 0 w 154"/>
                <a:gd name="T3" fmla="*/ 104 h 159"/>
                <a:gd name="T4" fmla="*/ 69 w 154"/>
                <a:gd name="T5" fmla="*/ 0 h 159"/>
                <a:gd name="T6" fmla="*/ 154 w 154"/>
                <a:gd name="T7" fmla="*/ 40 h 159"/>
                <a:gd name="T8" fmla="*/ 95 w 154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9">
                  <a:moveTo>
                    <a:pt x="95" y="159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7" y="15"/>
                    <a:pt x="125" y="29"/>
                    <a:pt x="154" y="40"/>
                  </a:cubicBezTo>
                  <a:lnTo>
                    <a:pt x="95" y="1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43C17A6E-4766-0F63-7C49-7877C9C8C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5" y="3727450"/>
              <a:ext cx="187325" cy="203200"/>
            </a:xfrm>
            <a:custGeom>
              <a:avLst/>
              <a:gdLst>
                <a:gd name="T0" fmla="*/ 104 w 141"/>
                <a:gd name="T1" fmla="*/ 153 h 153"/>
                <a:gd name="T2" fmla="*/ 0 w 141"/>
                <a:gd name="T3" fmla="*/ 115 h 153"/>
                <a:gd name="T4" fmla="*/ 50 w 141"/>
                <a:gd name="T5" fmla="*/ 0 h 153"/>
                <a:gd name="T6" fmla="*/ 141 w 141"/>
                <a:gd name="T7" fmla="*/ 25 h 153"/>
                <a:gd name="T8" fmla="*/ 104 w 141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53">
                  <a:moveTo>
                    <a:pt x="104" y="153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80" y="10"/>
                    <a:pt x="110" y="19"/>
                    <a:pt x="141" y="25"/>
                  </a:cubicBezTo>
                  <a:lnTo>
                    <a:pt x="104" y="1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F4E3C5B1-28AC-766E-45F9-837D486AF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3770313"/>
              <a:ext cx="165100" cy="187325"/>
            </a:xfrm>
            <a:custGeom>
              <a:avLst/>
              <a:gdLst>
                <a:gd name="T0" fmla="*/ 109 w 124"/>
                <a:gd name="T1" fmla="*/ 141 h 141"/>
                <a:gd name="T2" fmla="*/ 0 w 124"/>
                <a:gd name="T3" fmla="*/ 122 h 141"/>
                <a:gd name="T4" fmla="*/ 30 w 124"/>
                <a:gd name="T5" fmla="*/ 0 h 141"/>
                <a:gd name="T6" fmla="*/ 124 w 124"/>
                <a:gd name="T7" fmla="*/ 9 h 141"/>
                <a:gd name="T8" fmla="*/ 109 w 124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41">
                  <a:moveTo>
                    <a:pt x="109" y="141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61" y="5"/>
                    <a:pt x="92" y="8"/>
                    <a:pt x="124" y="9"/>
                  </a:cubicBezTo>
                  <a:lnTo>
                    <a:pt x="109" y="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D61C6B36-6DE2-10DA-FC6C-30602EDC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773488"/>
              <a:ext cx="147638" cy="176213"/>
            </a:xfrm>
            <a:custGeom>
              <a:avLst/>
              <a:gdLst>
                <a:gd name="T0" fmla="*/ 111 w 111"/>
                <a:gd name="T1" fmla="*/ 132 h 132"/>
                <a:gd name="T2" fmla="*/ 0 w 111"/>
                <a:gd name="T3" fmla="*/ 132 h 132"/>
                <a:gd name="T4" fmla="*/ 8 w 111"/>
                <a:gd name="T5" fmla="*/ 6 h 132"/>
                <a:gd name="T6" fmla="*/ 103 w 111"/>
                <a:gd name="T7" fmla="*/ 0 h 132"/>
                <a:gd name="T8" fmla="*/ 111 w 11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2">
                  <a:moveTo>
                    <a:pt x="111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0" y="6"/>
                    <a:pt x="72" y="4"/>
                    <a:pt x="103" y="0"/>
                  </a:cubicBezTo>
                  <a:lnTo>
                    <a:pt x="111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1481948B-029F-03B3-5B80-CC56E0651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638" y="3735388"/>
              <a:ext cx="165100" cy="196850"/>
            </a:xfrm>
            <a:custGeom>
              <a:avLst/>
              <a:gdLst>
                <a:gd name="T0" fmla="*/ 123 w 123"/>
                <a:gd name="T1" fmla="*/ 129 h 148"/>
                <a:gd name="T2" fmla="*/ 14 w 123"/>
                <a:gd name="T3" fmla="*/ 148 h 148"/>
                <a:gd name="T4" fmla="*/ 0 w 123"/>
                <a:gd name="T5" fmla="*/ 23 h 148"/>
                <a:gd name="T6" fmla="*/ 92 w 123"/>
                <a:gd name="T7" fmla="*/ 0 h 148"/>
                <a:gd name="T8" fmla="*/ 123 w 123"/>
                <a:gd name="T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48">
                  <a:moveTo>
                    <a:pt x="123" y="129"/>
                  </a:moveTo>
                  <a:cubicBezTo>
                    <a:pt x="14" y="148"/>
                    <a:pt x="14" y="148"/>
                    <a:pt x="14" y="1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2" y="17"/>
                    <a:pt x="62" y="9"/>
                    <a:pt x="92" y="0"/>
                  </a:cubicBezTo>
                  <a:lnTo>
                    <a:pt x="123" y="1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B8B3A2B1-1406-AB6B-BE0A-B0F0F30CA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325" y="3668713"/>
              <a:ext cx="187325" cy="211138"/>
            </a:xfrm>
            <a:custGeom>
              <a:avLst/>
              <a:gdLst>
                <a:gd name="T0" fmla="*/ 140 w 140"/>
                <a:gd name="T1" fmla="*/ 121 h 159"/>
                <a:gd name="T2" fmla="*/ 36 w 140"/>
                <a:gd name="T3" fmla="*/ 159 h 159"/>
                <a:gd name="T4" fmla="*/ 0 w 140"/>
                <a:gd name="T5" fmla="*/ 38 h 159"/>
                <a:gd name="T6" fmla="*/ 87 w 140"/>
                <a:gd name="T7" fmla="*/ 0 h 159"/>
                <a:gd name="T8" fmla="*/ 140 w 140"/>
                <a:gd name="T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59">
                  <a:moveTo>
                    <a:pt x="140" y="121"/>
                  </a:moveTo>
                  <a:cubicBezTo>
                    <a:pt x="36" y="159"/>
                    <a:pt x="36" y="159"/>
                    <a:pt x="36" y="15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0" y="27"/>
                    <a:pt x="59" y="14"/>
                    <a:pt x="87" y="0"/>
                  </a:cubicBezTo>
                  <a:lnTo>
                    <a:pt x="140" y="1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3CE02BD7-1AA6-8633-8EC7-A13B6F187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3575050"/>
              <a:ext cx="201613" cy="220663"/>
            </a:xfrm>
            <a:custGeom>
              <a:avLst/>
              <a:gdLst>
                <a:gd name="T0" fmla="*/ 151 w 151"/>
                <a:gd name="T1" fmla="*/ 110 h 165"/>
                <a:gd name="T2" fmla="*/ 55 w 151"/>
                <a:gd name="T3" fmla="*/ 165 h 165"/>
                <a:gd name="T4" fmla="*/ 0 w 151"/>
                <a:gd name="T5" fmla="*/ 53 h 165"/>
                <a:gd name="T6" fmla="*/ 78 w 151"/>
                <a:gd name="T7" fmla="*/ 0 h 165"/>
                <a:gd name="T8" fmla="*/ 151 w 151"/>
                <a:gd name="T9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65">
                  <a:moveTo>
                    <a:pt x="151" y="110"/>
                  </a:moveTo>
                  <a:cubicBezTo>
                    <a:pt x="55" y="165"/>
                    <a:pt x="55" y="165"/>
                    <a:pt x="55" y="16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7" y="37"/>
                    <a:pt x="53" y="19"/>
                    <a:pt x="78" y="0"/>
                  </a:cubicBezTo>
                  <a:lnTo>
                    <a:pt x="151" y="1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939D30A1-C3E2-D8DA-D6F8-57BC6E3C2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3459163"/>
              <a:ext cx="211138" cy="220663"/>
            </a:xfrm>
            <a:custGeom>
              <a:avLst/>
              <a:gdLst>
                <a:gd name="T0" fmla="*/ 159 w 159"/>
                <a:gd name="T1" fmla="*/ 95 h 166"/>
                <a:gd name="T2" fmla="*/ 74 w 159"/>
                <a:gd name="T3" fmla="*/ 166 h 166"/>
                <a:gd name="T4" fmla="*/ 0 w 159"/>
                <a:gd name="T5" fmla="*/ 66 h 166"/>
                <a:gd name="T6" fmla="*/ 69 w 159"/>
                <a:gd name="T7" fmla="*/ 0 h 166"/>
                <a:gd name="T8" fmla="*/ 159 w 159"/>
                <a:gd name="T9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66">
                  <a:moveTo>
                    <a:pt x="159" y="95"/>
                  </a:moveTo>
                  <a:cubicBezTo>
                    <a:pt x="74" y="166"/>
                    <a:pt x="74" y="166"/>
                    <a:pt x="74" y="1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5" y="45"/>
                    <a:pt x="47" y="23"/>
                    <a:pt x="69" y="0"/>
                  </a:cubicBezTo>
                  <a:lnTo>
                    <a:pt x="159" y="9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7C7FE677-241C-A059-6B6C-3A42ACD0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5" y="3321050"/>
              <a:ext cx="212725" cy="215900"/>
            </a:xfrm>
            <a:custGeom>
              <a:avLst/>
              <a:gdLst>
                <a:gd name="T0" fmla="*/ 160 w 160"/>
                <a:gd name="T1" fmla="*/ 77 h 162"/>
                <a:gd name="T2" fmla="*/ 89 w 160"/>
                <a:gd name="T3" fmla="*/ 162 h 162"/>
                <a:gd name="T4" fmla="*/ 0 w 160"/>
                <a:gd name="T5" fmla="*/ 76 h 162"/>
                <a:gd name="T6" fmla="*/ 56 w 160"/>
                <a:gd name="T7" fmla="*/ 0 h 162"/>
                <a:gd name="T8" fmla="*/ 160 w 160"/>
                <a:gd name="T9" fmla="*/ 7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2">
                  <a:moveTo>
                    <a:pt x="160" y="77"/>
                  </a:moveTo>
                  <a:cubicBezTo>
                    <a:pt x="89" y="162"/>
                    <a:pt x="89" y="162"/>
                    <a:pt x="89" y="1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0" y="52"/>
                    <a:pt x="39" y="27"/>
                    <a:pt x="56" y="0"/>
                  </a:cubicBezTo>
                  <a:lnTo>
                    <a:pt x="160" y="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AE89DF25-2523-459D-6061-65B475034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3168650"/>
              <a:ext cx="211138" cy="201613"/>
            </a:xfrm>
            <a:custGeom>
              <a:avLst/>
              <a:gdLst>
                <a:gd name="T0" fmla="*/ 158 w 158"/>
                <a:gd name="T1" fmla="*/ 57 h 152"/>
                <a:gd name="T2" fmla="*/ 102 w 158"/>
                <a:gd name="T3" fmla="*/ 152 h 152"/>
                <a:gd name="T4" fmla="*/ 0 w 158"/>
                <a:gd name="T5" fmla="*/ 85 h 152"/>
                <a:gd name="T6" fmla="*/ 42 w 158"/>
                <a:gd name="T7" fmla="*/ 0 h 152"/>
                <a:gd name="T8" fmla="*/ 158 w 158"/>
                <a:gd name="T9" fmla="*/ 5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2">
                  <a:moveTo>
                    <a:pt x="158" y="57"/>
                  </a:moveTo>
                  <a:cubicBezTo>
                    <a:pt x="102" y="152"/>
                    <a:pt x="102" y="152"/>
                    <a:pt x="102" y="15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6" y="57"/>
                    <a:pt x="30" y="29"/>
                    <a:pt x="42" y="0"/>
                  </a:cubicBezTo>
                  <a:lnTo>
                    <a:pt x="158" y="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F17432CC-B7A2-AD9F-B9A6-BF75275A1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3001963"/>
              <a:ext cx="198438" cy="185738"/>
            </a:xfrm>
            <a:custGeom>
              <a:avLst/>
              <a:gdLst>
                <a:gd name="T0" fmla="*/ 149 w 149"/>
                <a:gd name="T1" fmla="*/ 36 h 140"/>
                <a:gd name="T2" fmla="*/ 111 w 149"/>
                <a:gd name="T3" fmla="*/ 140 h 140"/>
                <a:gd name="T4" fmla="*/ 0 w 149"/>
                <a:gd name="T5" fmla="*/ 92 h 140"/>
                <a:gd name="T6" fmla="*/ 27 w 149"/>
                <a:gd name="T7" fmla="*/ 0 h 140"/>
                <a:gd name="T8" fmla="*/ 149 w 149"/>
                <a:gd name="T9" fmla="*/ 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0">
                  <a:moveTo>
                    <a:pt x="149" y="36"/>
                  </a:moveTo>
                  <a:cubicBezTo>
                    <a:pt x="111" y="140"/>
                    <a:pt x="111" y="140"/>
                    <a:pt x="111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1" y="62"/>
                    <a:pt x="20" y="31"/>
                    <a:pt x="27" y="0"/>
                  </a:cubicBezTo>
                  <a:lnTo>
                    <a:pt x="149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4CA2B7FC-529E-633A-96F9-12972A8D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830513"/>
              <a:ext cx="180975" cy="163513"/>
            </a:xfrm>
            <a:custGeom>
              <a:avLst/>
              <a:gdLst>
                <a:gd name="T0" fmla="*/ 136 w 136"/>
                <a:gd name="T1" fmla="*/ 14 h 123"/>
                <a:gd name="T2" fmla="*/ 117 w 136"/>
                <a:gd name="T3" fmla="*/ 123 h 123"/>
                <a:gd name="T4" fmla="*/ 0 w 136"/>
                <a:gd name="T5" fmla="*/ 94 h 123"/>
                <a:gd name="T6" fmla="*/ 10 w 136"/>
                <a:gd name="T7" fmla="*/ 0 h 123"/>
                <a:gd name="T8" fmla="*/ 136 w 136"/>
                <a:gd name="T9" fmla="*/ 1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3">
                  <a:moveTo>
                    <a:pt x="136" y="14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5" y="63"/>
                    <a:pt x="9" y="32"/>
                    <a:pt x="10" y="0"/>
                  </a:cubicBezTo>
                  <a:lnTo>
                    <a:pt x="136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DA04287A-171A-FD9F-0E10-84A1A891B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2644775"/>
              <a:ext cx="166688" cy="147638"/>
            </a:xfrm>
            <a:custGeom>
              <a:avLst/>
              <a:gdLst>
                <a:gd name="T0" fmla="*/ 125 w 125"/>
                <a:gd name="T1" fmla="*/ 0 h 111"/>
                <a:gd name="T2" fmla="*/ 125 w 125"/>
                <a:gd name="T3" fmla="*/ 111 h 111"/>
                <a:gd name="T4" fmla="*/ 6 w 125"/>
                <a:gd name="T5" fmla="*/ 103 h 111"/>
                <a:gd name="T6" fmla="*/ 0 w 125"/>
                <a:gd name="T7" fmla="*/ 8 h 111"/>
                <a:gd name="T8" fmla="*/ 125 w 12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1">
                  <a:moveTo>
                    <a:pt x="125" y="0"/>
                  </a:moveTo>
                  <a:cubicBezTo>
                    <a:pt x="125" y="111"/>
                    <a:pt x="125" y="111"/>
                    <a:pt x="125" y="111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71"/>
                    <a:pt x="4" y="39"/>
                    <a:pt x="0" y="8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ECD18E13-B346-3E96-7C72-5D139EE7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750" y="2447925"/>
              <a:ext cx="185738" cy="161925"/>
            </a:xfrm>
            <a:custGeom>
              <a:avLst/>
              <a:gdLst>
                <a:gd name="T0" fmla="*/ 120 w 140"/>
                <a:gd name="T1" fmla="*/ 0 h 122"/>
                <a:gd name="T2" fmla="*/ 140 w 140"/>
                <a:gd name="T3" fmla="*/ 109 h 122"/>
                <a:gd name="T4" fmla="*/ 23 w 140"/>
                <a:gd name="T5" fmla="*/ 122 h 122"/>
                <a:gd name="T6" fmla="*/ 0 w 140"/>
                <a:gd name="T7" fmla="*/ 29 h 122"/>
                <a:gd name="T8" fmla="*/ 120 w 14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22">
                  <a:moveTo>
                    <a:pt x="120" y="0"/>
                  </a:moveTo>
                  <a:cubicBezTo>
                    <a:pt x="140" y="109"/>
                    <a:pt x="140" y="109"/>
                    <a:pt x="140" y="109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17" y="90"/>
                    <a:pt x="10" y="59"/>
                    <a:pt x="0" y="2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6E99657C-0400-4A18-284B-12BAF9748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5" y="2257425"/>
              <a:ext cx="198438" cy="182563"/>
            </a:xfrm>
            <a:custGeom>
              <a:avLst/>
              <a:gdLst>
                <a:gd name="T0" fmla="*/ 113 w 150"/>
                <a:gd name="T1" fmla="*/ 0 h 137"/>
                <a:gd name="T2" fmla="*/ 150 w 150"/>
                <a:gd name="T3" fmla="*/ 104 h 137"/>
                <a:gd name="T4" fmla="*/ 39 w 150"/>
                <a:gd name="T5" fmla="*/ 137 h 137"/>
                <a:gd name="T6" fmla="*/ 0 w 150"/>
                <a:gd name="T7" fmla="*/ 49 h 137"/>
                <a:gd name="T8" fmla="*/ 113 w 150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7">
                  <a:moveTo>
                    <a:pt x="113" y="0"/>
                  </a:moveTo>
                  <a:cubicBezTo>
                    <a:pt x="150" y="104"/>
                    <a:pt x="150" y="104"/>
                    <a:pt x="150" y="104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28" y="107"/>
                    <a:pt x="15" y="77"/>
                    <a:pt x="0" y="49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404615C3-9A77-9FFB-B809-94768D4CC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2085975"/>
              <a:ext cx="207963" cy="196850"/>
            </a:xfrm>
            <a:custGeom>
              <a:avLst/>
              <a:gdLst>
                <a:gd name="T0" fmla="*/ 101 w 156"/>
                <a:gd name="T1" fmla="*/ 0 h 147"/>
                <a:gd name="T2" fmla="*/ 156 w 156"/>
                <a:gd name="T3" fmla="*/ 96 h 147"/>
                <a:gd name="T4" fmla="*/ 53 w 156"/>
                <a:gd name="T5" fmla="*/ 147 h 147"/>
                <a:gd name="T6" fmla="*/ 0 w 156"/>
                <a:gd name="T7" fmla="*/ 67 h 147"/>
                <a:gd name="T8" fmla="*/ 101 w 15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47">
                  <a:moveTo>
                    <a:pt x="101" y="0"/>
                  </a:moveTo>
                  <a:cubicBezTo>
                    <a:pt x="156" y="96"/>
                    <a:pt x="156" y="96"/>
                    <a:pt x="156" y="96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37" y="119"/>
                    <a:pt x="19" y="93"/>
                    <a:pt x="0" y="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03C2049E-03F4-2BEE-AC16-D5DDD6D4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1936750"/>
              <a:ext cx="211138" cy="201613"/>
            </a:xfrm>
            <a:custGeom>
              <a:avLst/>
              <a:gdLst>
                <a:gd name="T0" fmla="*/ 87 w 158"/>
                <a:gd name="T1" fmla="*/ 0 h 152"/>
                <a:gd name="T2" fmla="*/ 158 w 158"/>
                <a:gd name="T3" fmla="*/ 85 h 152"/>
                <a:gd name="T4" fmla="*/ 66 w 158"/>
                <a:gd name="T5" fmla="*/ 152 h 152"/>
                <a:gd name="T6" fmla="*/ 0 w 158"/>
                <a:gd name="T7" fmla="*/ 83 h 152"/>
                <a:gd name="T8" fmla="*/ 87 w 158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2">
                  <a:moveTo>
                    <a:pt x="87" y="0"/>
                  </a:moveTo>
                  <a:cubicBezTo>
                    <a:pt x="158" y="85"/>
                    <a:pt x="158" y="85"/>
                    <a:pt x="158" y="85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46" y="128"/>
                    <a:pt x="24" y="105"/>
                    <a:pt x="0" y="83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6EB1A975-A551-9CF2-803C-1120F050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238" y="1811338"/>
              <a:ext cx="206375" cy="203200"/>
            </a:xfrm>
            <a:custGeom>
              <a:avLst/>
              <a:gdLst>
                <a:gd name="T0" fmla="*/ 70 w 155"/>
                <a:gd name="T1" fmla="*/ 0 h 153"/>
                <a:gd name="T2" fmla="*/ 155 w 155"/>
                <a:gd name="T3" fmla="*/ 71 h 153"/>
                <a:gd name="T4" fmla="*/ 77 w 155"/>
                <a:gd name="T5" fmla="*/ 153 h 153"/>
                <a:gd name="T6" fmla="*/ 0 w 155"/>
                <a:gd name="T7" fmla="*/ 97 h 153"/>
                <a:gd name="T8" fmla="*/ 70 w 155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3">
                  <a:moveTo>
                    <a:pt x="70" y="0"/>
                  </a:moveTo>
                  <a:cubicBezTo>
                    <a:pt x="155" y="71"/>
                    <a:pt x="155" y="71"/>
                    <a:pt x="155" y="71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53" y="133"/>
                    <a:pt x="27" y="114"/>
                    <a:pt x="0" y="97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25DEA70B-2433-7AE8-4CFE-827552912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1716088"/>
              <a:ext cx="198438" cy="198438"/>
            </a:xfrm>
            <a:custGeom>
              <a:avLst/>
              <a:gdLst>
                <a:gd name="T0" fmla="*/ 53 w 149"/>
                <a:gd name="T1" fmla="*/ 0 h 149"/>
                <a:gd name="T2" fmla="*/ 149 w 149"/>
                <a:gd name="T3" fmla="*/ 55 h 149"/>
                <a:gd name="T4" fmla="*/ 87 w 149"/>
                <a:gd name="T5" fmla="*/ 149 h 149"/>
                <a:gd name="T6" fmla="*/ 0 w 149"/>
                <a:gd name="T7" fmla="*/ 107 h 149"/>
                <a:gd name="T8" fmla="*/ 53 w 149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53" y="0"/>
                  </a:moveTo>
                  <a:cubicBezTo>
                    <a:pt x="149" y="55"/>
                    <a:pt x="149" y="55"/>
                    <a:pt x="149" y="55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59" y="133"/>
                    <a:pt x="30" y="119"/>
                    <a:pt x="0" y="107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516CC731-768C-DA0E-CEDB-BC68E166A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1654175"/>
              <a:ext cx="182563" cy="187325"/>
            </a:xfrm>
            <a:custGeom>
              <a:avLst/>
              <a:gdLst>
                <a:gd name="T0" fmla="*/ 34 w 138"/>
                <a:gd name="T1" fmla="*/ 0 h 141"/>
                <a:gd name="T2" fmla="*/ 138 w 138"/>
                <a:gd name="T3" fmla="*/ 38 h 141"/>
                <a:gd name="T4" fmla="*/ 93 w 138"/>
                <a:gd name="T5" fmla="*/ 141 h 141"/>
                <a:gd name="T6" fmla="*/ 0 w 138"/>
                <a:gd name="T7" fmla="*/ 114 h 141"/>
                <a:gd name="T8" fmla="*/ 34 w 138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41">
                  <a:moveTo>
                    <a:pt x="34" y="0"/>
                  </a:moveTo>
                  <a:cubicBezTo>
                    <a:pt x="138" y="38"/>
                    <a:pt x="138" y="38"/>
                    <a:pt x="138" y="38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63" y="130"/>
                    <a:pt x="32" y="121"/>
                    <a:pt x="0" y="11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A3180F07-C9D0-FDCC-4E21-894AA1BC0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1627188"/>
              <a:ext cx="161925" cy="169863"/>
            </a:xfrm>
            <a:custGeom>
              <a:avLst/>
              <a:gdLst>
                <a:gd name="T0" fmla="*/ 13 w 122"/>
                <a:gd name="T1" fmla="*/ 0 h 128"/>
                <a:gd name="T2" fmla="*/ 122 w 122"/>
                <a:gd name="T3" fmla="*/ 19 h 128"/>
                <a:gd name="T4" fmla="*/ 96 w 122"/>
                <a:gd name="T5" fmla="*/ 128 h 128"/>
                <a:gd name="T6" fmla="*/ 0 w 122"/>
                <a:gd name="T7" fmla="*/ 118 h 128"/>
                <a:gd name="T8" fmla="*/ 13 w 122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13" y="0"/>
                  </a:moveTo>
                  <a:cubicBezTo>
                    <a:pt x="122" y="19"/>
                    <a:pt x="122" y="19"/>
                    <a:pt x="122" y="19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65" y="122"/>
                    <a:pt x="33" y="119"/>
                    <a:pt x="0" y="11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DC2C183B-2608-31F1-F9CE-8F44D6482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1635125"/>
              <a:ext cx="147638" cy="157163"/>
            </a:xfrm>
            <a:custGeom>
              <a:avLst/>
              <a:gdLst>
                <a:gd name="T0" fmla="*/ 0 w 110"/>
                <a:gd name="T1" fmla="*/ 0 h 118"/>
                <a:gd name="T2" fmla="*/ 110 w 110"/>
                <a:gd name="T3" fmla="*/ 0 h 118"/>
                <a:gd name="T4" fmla="*/ 103 w 110"/>
                <a:gd name="T5" fmla="*/ 111 h 118"/>
                <a:gd name="T6" fmla="*/ 7 w 110"/>
                <a:gd name="T7" fmla="*/ 118 h 118"/>
                <a:gd name="T8" fmla="*/ 0 w 110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8">
                  <a:moveTo>
                    <a:pt x="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71" y="112"/>
                    <a:pt x="39" y="114"/>
                    <a:pt x="7" y="1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53818FF5-B1EB-BB9D-561F-EEBAE66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1412875"/>
              <a:ext cx="195263" cy="223838"/>
            </a:xfrm>
            <a:custGeom>
              <a:avLst/>
              <a:gdLst>
                <a:gd name="T0" fmla="*/ 0 w 147"/>
                <a:gd name="T1" fmla="*/ 23 h 168"/>
                <a:gd name="T2" fmla="*/ 132 w 147"/>
                <a:gd name="T3" fmla="*/ 0 h 168"/>
                <a:gd name="T4" fmla="*/ 147 w 147"/>
                <a:gd name="T5" fmla="*/ 140 h 168"/>
                <a:gd name="T6" fmla="*/ 35 w 147"/>
                <a:gd name="T7" fmla="*/ 168 h 168"/>
                <a:gd name="T8" fmla="*/ 0 w 147"/>
                <a:gd name="T9" fmla="*/ 2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8">
                  <a:moveTo>
                    <a:pt x="0" y="23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09" y="147"/>
                    <a:pt x="72" y="157"/>
                    <a:pt x="35" y="168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3D409F9F-8823-FEF6-707B-C92F7D319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1476375"/>
              <a:ext cx="219075" cy="242888"/>
            </a:xfrm>
            <a:custGeom>
              <a:avLst/>
              <a:gdLst>
                <a:gd name="T0" fmla="*/ 0 w 165"/>
                <a:gd name="T1" fmla="*/ 46 h 182"/>
                <a:gd name="T2" fmla="*/ 126 w 165"/>
                <a:gd name="T3" fmla="*/ 0 h 182"/>
                <a:gd name="T4" fmla="*/ 165 w 165"/>
                <a:gd name="T5" fmla="*/ 135 h 182"/>
                <a:gd name="T6" fmla="*/ 60 w 165"/>
                <a:gd name="T7" fmla="*/ 182 h 182"/>
                <a:gd name="T8" fmla="*/ 0 w 165"/>
                <a:gd name="T9" fmla="*/ 4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82">
                  <a:moveTo>
                    <a:pt x="0" y="46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29" y="148"/>
                    <a:pt x="94" y="164"/>
                    <a:pt x="60" y="18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15B7E8C9-F8B9-5AAB-C55F-345C3ECC6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588" y="1579563"/>
              <a:ext cx="238125" cy="254000"/>
            </a:xfrm>
            <a:custGeom>
              <a:avLst/>
              <a:gdLst>
                <a:gd name="T0" fmla="*/ 0 w 178"/>
                <a:gd name="T1" fmla="*/ 67 h 191"/>
                <a:gd name="T2" fmla="*/ 116 w 178"/>
                <a:gd name="T3" fmla="*/ 0 h 191"/>
                <a:gd name="T4" fmla="*/ 178 w 178"/>
                <a:gd name="T5" fmla="*/ 126 h 191"/>
                <a:gd name="T6" fmla="*/ 82 w 178"/>
                <a:gd name="T7" fmla="*/ 191 h 191"/>
                <a:gd name="T8" fmla="*/ 0 w 178"/>
                <a:gd name="T9" fmla="*/ 6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1">
                  <a:moveTo>
                    <a:pt x="0" y="67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45" y="146"/>
                    <a:pt x="113" y="168"/>
                    <a:pt x="82" y="191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A1E3FF45-9B75-ECDF-5617-0E7FE84F4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1719263"/>
              <a:ext cx="247650" cy="258763"/>
            </a:xfrm>
            <a:custGeom>
              <a:avLst/>
              <a:gdLst>
                <a:gd name="T0" fmla="*/ 0 w 186"/>
                <a:gd name="T1" fmla="*/ 86 h 194"/>
                <a:gd name="T2" fmla="*/ 102 w 186"/>
                <a:gd name="T3" fmla="*/ 0 h 194"/>
                <a:gd name="T4" fmla="*/ 186 w 186"/>
                <a:gd name="T5" fmla="*/ 114 h 194"/>
                <a:gd name="T6" fmla="*/ 103 w 186"/>
                <a:gd name="T7" fmla="*/ 194 h 194"/>
                <a:gd name="T8" fmla="*/ 0 w 186"/>
                <a:gd name="T9" fmla="*/ 8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94">
                  <a:moveTo>
                    <a:pt x="0" y="86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56" y="139"/>
                    <a:pt x="129" y="166"/>
                    <a:pt x="103" y="194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C0688F7E-35F6-5EA8-F647-8C5C20472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1892300"/>
              <a:ext cx="249238" cy="254000"/>
            </a:xfrm>
            <a:custGeom>
              <a:avLst/>
              <a:gdLst>
                <a:gd name="T0" fmla="*/ 0 w 187"/>
                <a:gd name="T1" fmla="*/ 103 h 191"/>
                <a:gd name="T2" fmla="*/ 86 w 187"/>
                <a:gd name="T3" fmla="*/ 0 h 191"/>
                <a:gd name="T4" fmla="*/ 187 w 187"/>
                <a:gd name="T5" fmla="*/ 97 h 191"/>
                <a:gd name="T6" fmla="*/ 120 w 187"/>
                <a:gd name="T7" fmla="*/ 191 h 191"/>
                <a:gd name="T8" fmla="*/ 0 w 187"/>
                <a:gd name="T9" fmla="*/ 10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91">
                  <a:moveTo>
                    <a:pt x="0" y="10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187" y="97"/>
                    <a:pt x="187" y="97"/>
                    <a:pt x="187" y="97"/>
                  </a:cubicBezTo>
                  <a:cubicBezTo>
                    <a:pt x="163" y="127"/>
                    <a:pt x="140" y="158"/>
                    <a:pt x="120" y="191"/>
                  </a:cubicBezTo>
                  <a:lnTo>
                    <a:pt x="0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77FAEF02-67DC-B45C-F659-EE0EFFE4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0" y="2092325"/>
              <a:ext cx="244475" cy="242888"/>
            </a:xfrm>
            <a:custGeom>
              <a:avLst/>
              <a:gdLst>
                <a:gd name="T0" fmla="*/ 0 w 184"/>
                <a:gd name="T1" fmla="*/ 116 h 183"/>
                <a:gd name="T2" fmla="*/ 66 w 184"/>
                <a:gd name="T3" fmla="*/ 0 h 183"/>
                <a:gd name="T4" fmla="*/ 184 w 184"/>
                <a:gd name="T5" fmla="*/ 78 h 183"/>
                <a:gd name="T6" fmla="*/ 133 w 184"/>
                <a:gd name="T7" fmla="*/ 183 h 183"/>
                <a:gd name="T8" fmla="*/ 0 w 184"/>
                <a:gd name="T9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0" y="116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65" y="112"/>
                    <a:pt x="148" y="147"/>
                    <a:pt x="133" y="183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BF44405B-51B9-6ABA-CC42-2430D3A09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314575"/>
              <a:ext cx="233363" cy="222250"/>
            </a:xfrm>
            <a:custGeom>
              <a:avLst/>
              <a:gdLst>
                <a:gd name="T0" fmla="*/ 0 w 175"/>
                <a:gd name="T1" fmla="*/ 125 h 167"/>
                <a:gd name="T2" fmla="*/ 46 w 175"/>
                <a:gd name="T3" fmla="*/ 0 h 167"/>
                <a:gd name="T4" fmla="*/ 175 w 175"/>
                <a:gd name="T5" fmla="*/ 56 h 167"/>
                <a:gd name="T6" fmla="*/ 143 w 175"/>
                <a:gd name="T7" fmla="*/ 167 h 167"/>
                <a:gd name="T8" fmla="*/ 0 w 175"/>
                <a:gd name="T9" fmla="*/ 12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67">
                  <a:moveTo>
                    <a:pt x="0" y="125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62" y="92"/>
                    <a:pt x="151" y="129"/>
                    <a:pt x="143" y="167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F62ECC6D-C49F-7983-F563-6DE02C2A5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2" y="2549525"/>
              <a:ext cx="212725" cy="196850"/>
            </a:xfrm>
            <a:custGeom>
              <a:avLst/>
              <a:gdLst>
                <a:gd name="T0" fmla="*/ 0 w 160"/>
                <a:gd name="T1" fmla="*/ 132 h 148"/>
                <a:gd name="T2" fmla="*/ 24 w 160"/>
                <a:gd name="T3" fmla="*/ 0 h 148"/>
                <a:gd name="T4" fmla="*/ 160 w 160"/>
                <a:gd name="T5" fmla="*/ 33 h 148"/>
                <a:gd name="T6" fmla="*/ 149 w 160"/>
                <a:gd name="T7" fmla="*/ 148 h 148"/>
                <a:gd name="T8" fmla="*/ 0 w 160"/>
                <a:gd name="T9" fmla="*/ 1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48">
                  <a:moveTo>
                    <a:pt x="0" y="132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54" y="71"/>
                    <a:pt x="150" y="109"/>
                    <a:pt x="149" y="148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2164E55D-A331-F2BB-08DC-14E9DA99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" y="2792413"/>
              <a:ext cx="196850" cy="179388"/>
            </a:xfrm>
            <a:custGeom>
              <a:avLst/>
              <a:gdLst>
                <a:gd name="T0" fmla="*/ 0 w 148"/>
                <a:gd name="T1" fmla="*/ 134 h 134"/>
                <a:gd name="T2" fmla="*/ 0 w 148"/>
                <a:gd name="T3" fmla="*/ 0 h 134"/>
                <a:gd name="T4" fmla="*/ 140 w 148"/>
                <a:gd name="T5" fmla="*/ 9 h 134"/>
                <a:gd name="T6" fmla="*/ 148 w 148"/>
                <a:gd name="T7" fmla="*/ 124 h 134"/>
                <a:gd name="T8" fmla="*/ 0 w 148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4">
                  <a:moveTo>
                    <a:pt x="0" y="1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48"/>
                    <a:pt x="143" y="86"/>
                    <a:pt x="148" y="124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05EAB9D1-E0FF-A575-36D8-DFDA94054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3014663"/>
              <a:ext cx="223838" cy="196850"/>
            </a:xfrm>
            <a:custGeom>
              <a:avLst/>
              <a:gdLst>
                <a:gd name="T0" fmla="*/ 23 w 168"/>
                <a:gd name="T1" fmla="*/ 147 h 147"/>
                <a:gd name="T2" fmla="*/ 0 w 168"/>
                <a:gd name="T3" fmla="*/ 15 h 147"/>
                <a:gd name="T4" fmla="*/ 139 w 168"/>
                <a:gd name="T5" fmla="*/ 0 h 147"/>
                <a:gd name="T6" fmla="*/ 168 w 168"/>
                <a:gd name="T7" fmla="*/ 112 h 147"/>
                <a:gd name="T8" fmla="*/ 23 w 16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7">
                  <a:moveTo>
                    <a:pt x="23" y="14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38"/>
                    <a:pt x="156" y="76"/>
                    <a:pt x="168" y="112"/>
                  </a:cubicBezTo>
                  <a:lnTo>
                    <a:pt x="23" y="1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766A03F0-3A63-ADA5-6ABC-5AD967354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3219450"/>
              <a:ext cx="241300" cy="219075"/>
            </a:xfrm>
            <a:custGeom>
              <a:avLst/>
              <a:gdLst>
                <a:gd name="T0" fmla="*/ 46 w 182"/>
                <a:gd name="T1" fmla="*/ 165 h 165"/>
                <a:gd name="T2" fmla="*/ 0 w 182"/>
                <a:gd name="T3" fmla="*/ 39 h 165"/>
                <a:gd name="T4" fmla="*/ 135 w 182"/>
                <a:gd name="T5" fmla="*/ 0 h 165"/>
                <a:gd name="T6" fmla="*/ 182 w 182"/>
                <a:gd name="T7" fmla="*/ 106 h 165"/>
                <a:gd name="T8" fmla="*/ 46 w 182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5">
                  <a:moveTo>
                    <a:pt x="46" y="165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8" y="36"/>
                    <a:pt x="164" y="72"/>
                    <a:pt x="182" y="106"/>
                  </a:cubicBezTo>
                  <a:lnTo>
                    <a:pt x="46" y="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35985999-6B55-9F5F-D54F-217F0009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3409950"/>
              <a:ext cx="255588" cy="238125"/>
            </a:xfrm>
            <a:custGeom>
              <a:avLst/>
              <a:gdLst>
                <a:gd name="T0" fmla="*/ 67 w 192"/>
                <a:gd name="T1" fmla="*/ 179 h 179"/>
                <a:gd name="T2" fmla="*/ 0 w 192"/>
                <a:gd name="T3" fmla="*/ 63 h 179"/>
                <a:gd name="T4" fmla="*/ 126 w 192"/>
                <a:gd name="T5" fmla="*/ 0 h 179"/>
                <a:gd name="T6" fmla="*/ 192 w 192"/>
                <a:gd name="T7" fmla="*/ 96 h 179"/>
                <a:gd name="T8" fmla="*/ 67 w 192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9">
                  <a:moveTo>
                    <a:pt x="67" y="179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46" y="34"/>
                    <a:pt x="168" y="66"/>
                    <a:pt x="192" y="96"/>
                  </a:cubicBezTo>
                  <a:lnTo>
                    <a:pt x="67" y="1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7CE160DF-9EDE-6613-F5AB-347E2A79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3582988"/>
              <a:ext cx="258763" cy="246063"/>
            </a:xfrm>
            <a:custGeom>
              <a:avLst/>
              <a:gdLst>
                <a:gd name="T0" fmla="*/ 86 w 194"/>
                <a:gd name="T1" fmla="*/ 186 h 186"/>
                <a:gd name="T2" fmla="*/ 0 w 194"/>
                <a:gd name="T3" fmla="*/ 83 h 186"/>
                <a:gd name="T4" fmla="*/ 113 w 194"/>
                <a:gd name="T5" fmla="*/ 0 h 186"/>
                <a:gd name="T6" fmla="*/ 194 w 194"/>
                <a:gd name="T7" fmla="*/ 83 h 186"/>
                <a:gd name="T8" fmla="*/ 86 w 19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6">
                  <a:moveTo>
                    <a:pt x="86" y="186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38" y="29"/>
                    <a:pt x="165" y="57"/>
                    <a:pt x="194" y="83"/>
                  </a:cubicBezTo>
                  <a:lnTo>
                    <a:pt x="86" y="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A9DA36FC-989C-1874-E257-27F47E3E3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0" y="3730625"/>
              <a:ext cx="254000" cy="249238"/>
            </a:xfrm>
            <a:custGeom>
              <a:avLst/>
              <a:gdLst>
                <a:gd name="T0" fmla="*/ 103 w 191"/>
                <a:gd name="T1" fmla="*/ 188 h 188"/>
                <a:gd name="T2" fmla="*/ 0 w 191"/>
                <a:gd name="T3" fmla="*/ 102 h 188"/>
                <a:gd name="T4" fmla="*/ 97 w 191"/>
                <a:gd name="T5" fmla="*/ 0 h 188"/>
                <a:gd name="T6" fmla="*/ 191 w 191"/>
                <a:gd name="T7" fmla="*/ 68 h 188"/>
                <a:gd name="T8" fmla="*/ 103 w 19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8">
                  <a:moveTo>
                    <a:pt x="103" y="188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27" y="24"/>
                    <a:pt x="158" y="47"/>
                    <a:pt x="191" y="68"/>
                  </a:cubicBezTo>
                  <a:lnTo>
                    <a:pt x="103" y="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98382D08-90BB-950C-05AF-21187B7C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3849688"/>
              <a:ext cx="239713" cy="244475"/>
            </a:xfrm>
            <a:custGeom>
              <a:avLst/>
              <a:gdLst>
                <a:gd name="T0" fmla="*/ 115 w 181"/>
                <a:gd name="T1" fmla="*/ 184 h 184"/>
                <a:gd name="T2" fmla="*/ 0 w 181"/>
                <a:gd name="T3" fmla="*/ 117 h 184"/>
                <a:gd name="T4" fmla="*/ 77 w 181"/>
                <a:gd name="T5" fmla="*/ 0 h 184"/>
                <a:gd name="T6" fmla="*/ 181 w 181"/>
                <a:gd name="T7" fmla="*/ 50 h 184"/>
                <a:gd name="T8" fmla="*/ 115 w 181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4">
                  <a:moveTo>
                    <a:pt x="115" y="184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1" y="19"/>
                    <a:pt x="146" y="36"/>
                    <a:pt x="181" y="50"/>
                  </a:cubicBezTo>
                  <a:lnTo>
                    <a:pt x="115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EC73214F-4C0E-BE09-33E7-2C8004690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3937000"/>
              <a:ext cx="222250" cy="231775"/>
            </a:xfrm>
            <a:custGeom>
              <a:avLst/>
              <a:gdLst>
                <a:gd name="T0" fmla="*/ 125 w 167"/>
                <a:gd name="T1" fmla="*/ 174 h 174"/>
                <a:gd name="T2" fmla="*/ 0 w 167"/>
                <a:gd name="T3" fmla="*/ 129 h 174"/>
                <a:gd name="T4" fmla="*/ 56 w 167"/>
                <a:gd name="T5" fmla="*/ 0 h 174"/>
                <a:gd name="T6" fmla="*/ 167 w 167"/>
                <a:gd name="T7" fmla="*/ 31 h 174"/>
                <a:gd name="T8" fmla="*/ 125 w 16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74">
                  <a:moveTo>
                    <a:pt x="125" y="174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92" y="13"/>
                    <a:pt x="129" y="23"/>
                    <a:pt x="167" y="31"/>
                  </a:cubicBezTo>
                  <a:lnTo>
                    <a:pt x="125" y="1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7AFAA581-A4D4-39C9-15F0-1A5D66D9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3989388"/>
              <a:ext cx="196850" cy="212725"/>
            </a:xfrm>
            <a:custGeom>
              <a:avLst/>
              <a:gdLst>
                <a:gd name="T0" fmla="*/ 132 w 148"/>
                <a:gd name="T1" fmla="*/ 160 h 160"/>
                <a:gd name="T2" fmla="*/ 0 w 148"/>
                <a:gd name="T3" fmla="*/ 137 h 160"/>
                <a:gd name="T4" fmla="*/ 33 w 148"/>
                <a:gd name="T5" fmla="*/ 0 h 160"/>
                <a:gd name="T6" fmla="*/ 148 w 148"/>
                <a:gd name="T7" fmla="*/ 12 h 160"/>
                <a:gd name="T8" fmla="*/ 132 w 148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0">
                  <a:moveTo>
                    <a:pt x="132" y="16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1" y="7"/>
                    <a:pt x="109" y="10"/>
                    <a:pt x="148" y="12"/>
                  </a:cubicBezTo>
                  <a:lnTo>
                    <a:pt x="132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FA052CC5-1D46-A31A-C076-C7CFC1795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994150"/>
              <a:ext cx="177800" cy="198438"/>
            </a:xfrm>
            <a:custGeom>
              <a:avLst/>
              <a:gdLst>
                <a:gd name="T0" fmla="*/ 134 w 134"/>
                <a:gd name="T1" fmla="*/ 149 h 149"/>
                <a:gd name="T2" fmla="*/ 0 w 134"/>
                <a:gd name="T3" fmla="*/ 149 h 149"/>
                <a:gd name="T4" fmla="*/ 9 w 134"/>
                <a:gd name="T5" fmla="*/ 8 h 149"/>
                <a:gd name="T6" fmla="*/ 125 w 134"/>
                <a:gd name="T7" fmla="*/ 0 h 149"/>
                <a:gd name="T8" fmla="*/ 134 w 134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49">
                  <a:moveTo>
                    <a:pt x="134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9" y="8"/>
                    <a:pt x="87" y="5"/>
                    <a:pt x="125" y="0"/>
                  </a:cubicBezTo>
                  <a:lnTo>
                    <a:pt x="134" y="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0DDE27D4-360D-D991-2D09-5A15563B3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948113"/>
              <a:ext cx="196850" cy="223838"/>
            </a:xfrm>
            <a:custGeom>
              <a:avLst/>
              <a:gdLst>
                <a:gd name="T0" fmla="*/ 147 w 147"/>
                <a:gd name="T1" fmla="*/ 145 h 168"/>
                <a:gd name="T2" fmla="*/ 15 w 147"/>
                <a:gd name="T3" fmla="*/ 168 h 168"/>
                <a:gd name="T4" fmla="*/ 0 w 147"/>
                <a:gd name="T5" fmla="*/ 28 h 168"/>
                <a:gd name="T6" fmla="*/ 112 w 147"/>
                <a:gd name="T7" fmla="*/ 0 h 168"/>
                <a:gd name="T8" fmla="*/ 147 w 147"/>
                <a:gd name="T9" fmla="*/ 14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8">
                  <a:moveTo>
                    <a:pt x="147" y="145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8" y="21"/>
                    <a:pt x="75" y="12"/>
                    <a:pt x="112" y="0"/>
                  </a:cubicBezTo>
                  <a:lnTo>
                    <a:pt x="14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F6D04916-C80B-ED20-9DF1-A8CE1A171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0" y="3865563"/>
              <a:ext cx="219075" cy="244475"/>
            </a:xfrm>
            <a:custGeom>
              <a:avLst/>
              <a:gdLst>
                <a:gd name="T0" fmla="*/ 165 w 165"/>
                <a:gd name="T1" fmla="*/ 137 h 183"/>
                <a:gd name="T2" fmla="*/ 39 w 165"/>
                <a:gd name="T3" fmla="*/ 183 h 183"/>
                <a:gd name="T4" fmla="*/ 0 w 165"/>
                <a:gd name="T5" fmla="*/ 48 h 183"/>
                <a:gd name="T6" fmla="*/ 105 w 165"/>
                <a:gd name="T7" fmla="*/ 0 h 183"/>
                <a:gd name="T8" fmla="*/ 165 w 165"/>
                <a:gd name="T9" fmla="*/ 13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83">
                  <a:moveTo>
                    <a:pt x="165" y="137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6" y="34"/>
                    <a:pt x="71" y="18"/>
                    <a:pt x="105" y="0"/>
                  </a:cubicBezTo>
                  <a:lnTo>
                    <a:pt x="16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4670D8CA-58BE-A9EB-BBE3-DAD3FF46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3751263"/>
              <a:ext cx="236538" cy="254000"/>
            </a:xfrm>
            <a:custGeom>
              <a:avLst/>
              <a:gdLst>
                <a:gd name="T0" fmla="*/ 178 w 178"/>
                <a:gd name="T1" fmla="*/ 124 h 191"/>
                <a:gd name="T2" fmla="*/ 62 w 178"/>
                <a:gd name="T3" fmla="*/ 191 h 191"/>
                <a:gd name="T4" fmla="*/ 0 w 178"/>
                <a:gd name="T5" fmla="*/ 65 h 191"/>
                <a:gd name="T6" fmla="*/ 96 w 178"/>
                <a:gd name="T7" fmla="*/ 0 h 191"/>
                <a:gd name="T8" fmla="*/ 178 w 178"/>
                <a:gd name="T9" fmla="*/ 12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1">
                  <a:moveTo>
                    <a:pt x="178" y="124"/>
                  </a:moveTo>
                  <a:cubicBezTo>
                    <a:pt x="62" y="191"/>
                    <a:pt x="62" y="191"/>
                    <a:pt x="62" y="19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3" y="45"/>
                    <a:pt x="65" y="23"/>
                    <a:pt x="96" y="0"/>
                  </a:cubicBezTo>
                  <a:lnTo>
                    <a:pt x="178" y="1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BC1129FF-3F0E-5CE2-1DB6-F4B1C047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3606800"/>
              <a:ext cx="246063" cy="258763"/>
            </a:xfrm>
            <a:custGeom>
              <a:avLst/>
              <a:gdLst>
                <a:gd name="T0" fmla="*/ 186 w 186"/>
                <a:gd name="T1" fmla="*/ 108 h 194"/>
                <a:gd name="T2" fmla="*/ 84 w 186"/>
                <a:gd name="T3" fmla="*/ 194 h 194"/>
                <a:gd name="T4" fmla="*/ 0 w 186"/>
                <a:gd name="T5" fmla="*/ 80 h 194"/>
                <a:gd name="T6" fmla="*/ 83 w 186"/>
                <a:gd name="T7" fmla="*/ 0 h 194"/>
                <a:gd name="T8" fmla="*/ 186 w 186"/>
                <a:gd name="T9" fmla="*/ 10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94">
                  <a:moveTo>
                    <a:pt x="186" y="108"/>
                  </a:moveTo>
                  <a:cubicBezTo>
                    <a:pt x="84" y="194"/>
                    <a:pt x="84" y="194"/>
                    <a:pt x="84" y="19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0" y="55"/>
                    <a:pt x="57" y="28"/>
                    <a:pt x="83" y="0"/>
                  </a:cubicBezTo>
                  <a:lnTo>
                    <a:pt x="186" y="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8B5340CD-7141-9BD4-BD9A-F9B02D42F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3438525"/>
              <a:ext cx="249238" cy="254000"/>
            </a:xfrm>
            <a:custGeom>
              <a:avLst/>
              <a:gdLst>
                <a:gd name="T0" fmla="*/ 188 w 188"/>
                <a:gd name="T1" fmla="*/ 89 h 191"/>
                <a:gd name="T2" fmla="*/ 102 w 188"/>
                <a:gd name="T3" fmla="*/ 191 h 191"/>
                <a:gd name="T4" fmla="*/ 0 w 188"/>
                <a:gd name="T5" fmla="*/ 94 h 191"/>
                <a:gd name="T6" fmla="*/ 68 w 188"/>
                <a:gd name="T7" fmla="*/ 0 h 191"/>
                <a:gd name="T8" fmla="*/ 188 w 188"/>
                <a:gd name="T9" fmla="*/ 8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91">
                  <a:moveTo>
                    <a:pt x="188" y="89"/>
                  </a:moveTo>
                  <a:cubicBezTo>
                    <a:pt x="102" y="191"/>
                    <a:pt x="102" y="191"/>
                    <a:pt x="102" y="19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5" y="64"/>
                    <a:pt x="47" y="33"/>
                    <a:pt x="68" y="0"/>
                  </a:cubicBezTo>
                  <a:lnTo>
                    <a:pt x="188" y="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62FA5D80-A1D1-C2C7-1CE5-1ACF7A75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350" y="3251200"/>
              <a:ext cx="244475" cy="241300"/>
            </a:xfrm>
            <a:custGeom>
              <a:avLst/>
              <a:gdLst>
                <a:gd name="T0" fmla="*/ 184 w 184"/>
                <a:gd name="T1" fmla="*/ 66 h 182"/>
                <a:gd name="T2" fmla="*/ 117 w 184"/>
                <a:gd name="T3" fmla="*/ 182 h 182"/>
                <a:gd name="T4" fmla="*/ 0 w 184"/>
                <a:gd name="T5" fmla="*/ 104 h 182"/>
                <a:gd name="T6" fmla="*/ 51 w 184"/>
                <a:gd name="T7" fmla="*/ 0 h 182"/>
                <a:gd name="T8" fmla="*/ 184 w 184"/>
                <a:gd name="T9" fmla="*/ 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2">
                  <a:moveTo>
                    <a:pt x="184" y="66"/>
                  </a:moveTo>
                  <a:cubicBezTo>
                    <a:pt x="117" y="182"/>
                    <a:pt x="117" y="182"/>
                    <a:pt x="117" y="18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9" y="70"/>
                    <a:pt x="36" y="36"/>
                    <a:pt x="51" y="0"/>
                  </a:cubicBezTo>
                  <a:lnTo>
                    <a:pt x="184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D405A93D-AB93-A561-5D9C-1BBA0C04B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3048000"/>
              <a:ext cx="233363" cy="222250"/>
            </a:xfrm>
            <a:custGeom>
              <a:avLst/>
              <a:gdLst>
                <a:gd name="T0" fmla="*/ 175 w 175"/>
                <a:gd name="T1" fmla="*/ 42 h 167"/>
                <a:gd name="T2" fmla="*/ 129 w 175"/>
                <a:gd name="T3" fmla="*/ 167 h 167"/>
                <a:gd name="T4" fmla="*/ 0 w 175"/>
                <a:gd name="T5" fmla="*/ 111 h 167"/>
                <a:gd name="T6" fmla="*/ 32 w 175"/>
                <a:gd name="T7" fmla="*/ 0 h 167"/>
                <a:gd name="T8" fmla="*/ 175 w 175"/>
                <a:gd name="T9" fmla="*/ 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67">
                  <a:moveTo>
                    <a:pt x="175" y="42"/>
                  </a:moveTo>
                  <a:cubicBezTo>
                    <a:pt x="129" y="167"/>
                    <a:pt x="129" y="167"/>
                    <a:pt x="129" y="167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3" y="75"/>
                    <a:pt x="23" y="38"/>
                    <a:pt x="32" y="0"/>
                  </a:cubicBezTo>
                  <a:lnTo>
                    <a:pt x="175" y="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15E7E2A8-6437-5B36-7B5D-5378B1D69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2838450"/>
              <a:ext cx="212725" cy="196850"/>
            </a:xfrm>
            <a:custGeom>
              <a:avLst/>
              <a:gdLst>
                <a:gd name="T0" fmla="*/ 160 w 160"/>
                <a:gd name="T1" fmla="*/ 16 h 148"/>
                <a:gd name="T2" fmla="*/ 136 w 160"/>
                <a:gd name="T3" fmla="*/ 148 h 148"/>
                <a:gd name="T4" fmla="*/ 0 w 160"/>
                <a:gd name="T5" fmla="*/ 115 h 148"/>
                <a:gd name="T6" fmla="*/ 11 w 160"/>
                <a:gd name="T7" fmla="*/ 0 h 148"/>
                <a:gd name="T8" fmla="*/ 160 w 160"/>
                <a:gd name="T9" fmla="*/ 1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48">
                  <a:moveTo>
                    <a:pt x="160" y="1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6" y="77"/>
                    <a:pt x="10" y="39"/>
                    <a:pt x="11" y="0"/>
                  </a:cubicBezTo>
                  <a:lnTo>
                    <a:pt x="16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D78BACE3-43B2-777D-0B56-FA9F8E0D0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0" y="2614613"/>
              <a:ext cx="196850" cy="177800"/>
            </a:xfrm>
            <a:custGeom>
              <a:avLst/>
              <a:gdLst>
                <a:gd name="T0" fmla="*/ 148 w 148"/>
                <a:gd name="T1" fmla="*/ 0 h 134"/>
                <a:gd name="T2" fmla="*/ 148 w 148"/>
                <a:gd name="T3" fmla="*/ 134 h 134"/>
                <a:gd name="T4" fmla="*/ 8 w 148"/>
                <a:gd name="T5" fmla="*/ 125 h 134"/>
                <a:gd name="T6" fmla="*/ 0 w 148"/>
                <a:gd name="T7" fmla="*/ 9 h 134"/>
                <a:gd name="T8" fmla="*/ 148 w 148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4">
                  <a:moveTo>
                    <a:pt x="148" y="0"/>
                  </a:moveTo>
                  <a:cubicBezTo>
                    <a:pt x="148" y="134"/>
                    <a:pt x="148" y="134"/>
                    <a:pt x="148" y="13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85"/>
                    <a:pt x="5" y="47"/>
                    <a:pt x="0" y="9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689DE5C4-E592-D650-67D5-A3F6E1816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5" y="2373313"/>
              <a:ext cx="223838" cy="196850"/>
            </a:xfrm>
            <a:custGeom>
              <a:avLst/>
              <a:gdLst>
                <a:gd name="T0" fmla="*/ 145 w 168"/>
                <a:gd name="T1" fmla="*/ 0 h 147"/>
                <a:gd name="T2" fmla="*/ 168 w 168"/>
                <a:gd name="T3" fmla="*/ 132 h 147"/>
                <a:gd name="T4" fmla="*/ 29 w 168"/>
                <a:gd name="T5" fmla="*/ 147 h 147"/>
                <a:gd name="T6" fmla="*/ 0 w 168"/>
                <a:gd name="T7" fmla="*/ 35 h 147"/>
                <a:gd name="T8" fmla="*/ 145 w 168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7">
                  <a:moveTo>
                    <a:pt x="145" y="0"/>
                  </a:moveTo>
                  <a:cubicBezTo>
                    <a:pt x="168" y="132"/>
                    <a:pt x="168" y="132"/>
                    <a:pt x="168" y="132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1" y="109"/>
                    <a:pt x="12" y="72"/>
                    <a:pt x="0" y="35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35BEC076-6F86-F0A5-48CC-40535F48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2146300"/>
              <a:ext cx="241300" cy="219075"/>
            </a:xfrm>
            <a:custGeom>
              <a:avLst/>
              <a:gdLst>
                <a:gd name="T0" fmla="*/ 136 w 182"/>
                <a:gd name="T1" fmla="*/ 0 h 165"/>
                <a:gd name="T2" fmla="*/ 182 w 182"/>
                <a:gd name="T3" fmla="*/ 126 h 165"/>
                <a:gd name="T4" fmla="*/ 47 w 182"/>
                <a:gd name="T5" fmla="*/ 165 h 165"/>
                <a:gd name="T6" fmla="*/ 0 w 182"/>
                <a:gd name="T7" fmla="*/ 60 h 165"/>
                <a:gd name="T8" fmla="*/ 136 w 182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5">
                  <a:moveTo>
                    <a:pt x="136" y="0"/>
                  </a:moveTo>
                  <a:cubicBezTo>
                    <a:pt x="182" y="126"/>
                    <a:pt x="182" y="126"/>
                    <a:pt x="182" y="126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33" y="129"/>
                    <a:pt x="17" y="94"/>
                    <a:pt x="0" y="6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8C5816C0-1328-150E-C558-B86423A1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925" y="1936750"/>
              <a:ext cx="254000" cy="239713"/>
            </a:xfrm>
            <a:custGeom>
              <a:avLst/>
              <a:gdLst>
                <a:gd name="T0" fmla="*/ 124 w 191"/>
                <a:gd name="T1" fmla="*/ 0 h 179"/>
                <a:gd name="T2" fmla="*/ 191 w 191"/>
                <a:gd name="T3" fmla="*/ 116 h 179"/>
                <a:gd name="T4" fmla="*/ 65 w 191"/>
                <a:gd name="T5" fmla="*/ 179 h 179"/>
                <a:gd name="T6" fmla="*/ 0 w 191"/>
                <a:gd name="T7" fmla="*/ 83 h 179"/>
                <a:gd name="T8" fmla="*/ 124 w 191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79">
                  <a:moveTo>
                    <a:pt x="124" y="0"/>
                  </a:moveTo>
                  <a:cubicBezTo>
                    <a:pt x="191" y="116"/>
                    <a:pt x="191" y="116"/>
                    <a:pt x="191" y="116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46" y="146"/>
                    <a:pt x="24" y="114"/>
                    <a:pt x="0" y="83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C64162C4-C1D5-8847-85B4-7CA66013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1755775"/>
              <a:ext cx="257175" cy="247650"/>
            </a:xfrm>
            <a:custGeom>
              <a:avLst/>
              <a:gdLst>
                <a:gd name="T0" fmla="*/ 108 w 194"/>
                <a:gd name="T1" fmla="*/ 0 h 186"/>
                <a:gd name="T2" fmla="*/ 194 w 194"/>
                <a:gd name="T3" fmla="*/ 102 h 186"/>
                <a:gd name="T4" fmla="*/ 81 w 194"/>
                <a:gd name="T5" fmla="*/ 186 h 186"/>
                <a:gd name="T6" fmla="*/ 0 w 194"/>
                <a:gd name="T7" fmla="*/ 103 h 186"/>
                <a:gd name="T8" fmla="*/ 108 w 194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6">
                  <a:moveTo>
                    <a:pt x="108" y="0"/>
                  </a:moveTo>
                  <a:cubicBezTo>
                    <a:pt x="194" y="102"/>
                    <a:pt x="194" y="102"/>
                    <a:pt x="194" y="102"/>
                  </a:cubicBezTo>
                  <a:cubicBezTo>
                    <a:pt x="81" y="186"/>
                    <a:pt x="81" y="186"/>
                    <a:pt x="81" y="186"/>
                  </a:cubicBezTo>
                  <a:cubicBezTo>
                    <a:pt x="56" y="156"/>
                    <a:pt x="29" y="129"/>
                    <a:pt x="0" y="103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EB13E4FF-877A-803A-DFF5-D30CE545C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775" y="1604963"/>
              <a:ext cx="254000" cy="249238"/>
            </a:xfrm>
            <a:custGeom>
              <a:avLst/>
              <a:gdLst>
                <a:gd name="T0" fmla="*/ 88 w 191"/>
                <a:gd name="T1" fmla="*/ 0 h 188"/>
                <a:gd name="T2" fmla="*/ 191 w 191"/>
                <a:gd name="T3" fmla="*/ 86 h 188"/>
                <a:gd name="T4" fmla="*/ 93 w 191"/>
                <a:gd name="T5" fmla="*/ 188 h 188"/>
                <a:gd name="T6" fmla="*/ 0 w 191"/>
                <a:gd name="T7" fmla="*/ 120 h 188"/>
                <a:gd name="T8" fmla="*/ 88 w 191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8">
                  <a:moveTo>
                    <a:pt x="88" y="0"/>
                  </a:moveTo>
                  <a:cubicBezTo>
                    <a:pt x="191" y="86"/>
                    <a:pt x="191" y="86"/>
                    <a:pt x="191" y="86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4" y="164"/>
                    <a:pt x="32" y="141"/>
                    <a:pt x="0" y="12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A4C97C52-F272-0EE2-9848-084C06161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1490663"/>
              <a:ext cx="241300" cy="244475"/>
            </a:xfrm>
            <a:custGeom>
              <a:avLst/>
              <a:gdLst>
                <a:gd name="T0" fmla="*/ 67 w 182"/>
                <a:gd name="T1" fmla="*/ 0 h 184"/>
                <a:gd name="T2" fmla="*/ 182 w 182"/>
                <a:gd name="T3" fmla="*/ 67 h 184"/>
                <a:gd name="T4" fmla="*/ 105 w 182"/>
                <a:gd name="T5" fmla="*/ 184 h 184"/>
                <a:gd name="T6" fmla="*/ 0 w 182"/>
                <a:gd name="T7" fmla="*/ 134 h 184"/>
                <a:gd name="T8" fmla="*/ 67 w 182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4">
                  <a:moveTo>
                    <a:pt x="67" y="0"/>
                  </a:moveTo>
                  <a:cubicBezTo>
                    <a:pt x="182" y="67"/>
                    <a:pt x="182" y="67"/>
                    <a:pt x="182" y="67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71" y="165"/>
                    <a:pt x="36" y="148"/>
                    <a:pt x="0" y="134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FCCA590D-EF33-2F94-02D6-357EFF9D4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0" y="1416050"/>
              <a:ext cx="222250" cy="231775"/>
            </a:xfrm>
            <a:custGeom>
              <a:avLst/>
              <a:gdLst>
                <a:gd name="T0" fmla="*/ 42 w 168"/>
                <a:gd name="T1" fmla="*/ 0 h 174"/>
                <a:gd name="T2" fmla="*/ 168 w 168"/>
                <a:gd name="T3" fmla="*/ 46 h 174"/>
                <a:gd name="T4" fmla="*/ 112 w 168"/>
                <a:gd name="T5" fmla="*/ 174 h 174"/>
                <a:gd name="T6" fmla="*/ 0 w 168"/>
                <a:gd name="T7" fmla="*/ 143 h 174"/>
                <a:gd name="T8" fmla="*/ 42 w 168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74">
                  <a:moveTo>
                    <a:pt x="42" y="0"/>
                  </a:moveTo>
                  <a:cubicBezTo>
                    <a:pt x="168" y="46"/>
                    <a:pt x="168" y="46"/>
                    <a:pt x="168" y="4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76" y="162"/>
                    <a:pt x="38" y="151"/>
                    <a:pt x="0" y="143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7C54D8C4-2B9D-E017-D99D-6BE4040F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0" y="1382713"/>
              <a:ext cx="196850" cy="212725"/>
            </a:xfrm>
            <a:custGeom>
              <a:avLst/>
              <a:gdLst>
                <a:gd name="T0" fmla="*/ 16 w 148"/>
                <a:gd name="T1" fmla="*/ 0 h 160"/>
                <a:gd name="T2" fmla="*/ 148 w 148"/>
                <a:gd name="T3" fmla="*/ 23 h 160"/>
                <a:gd name="T4" fmla="*/ 115 w 148"/>
                <a:gd name="T5" fmla="*/ 160 h 160"/>
                <a:gd name="T6" fmla="*/ 0 w 148"/>
                <a:gd name="T7" fmla="*/ 148 h 160"/>
                <a:gd name="T8" fmla="*/ 16 w 148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0">
                  <a:moveTo>
                    <a:pt x="16" y="0"/>
                  </a:moveTo>
                  <a:cubicBezTo>
                    <a:pt x="148" y="23"/>
                    <a:pt x="148" y="23"/>
                    <a:pt x="148" y="23"/>
                  </a:cubicBezTo>
                  <a:cubicBezTo>
                    <a:pt x="115" y="160"/>
                    <a:pt x="115" y="160"/>
                    <a:pt x="115" y="160"/>
                  </a:cubicBezTo>
                  <a:cubicBezTo>
                    <a:pt x="77" y="154"/>
                    <a:pt x="39" y="150"/>
                    <a:pt x="0" y="148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571DF3E2-0DC7-8629-5A74-89140BCA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1392238"/>
              <a:ext cx="177800" cy="198438"/>
            </a:xfrm>
            <a:custGeom>
              <a:avLst/>
              <a:gdLst>
                <a:gd name="T0" fmla="*/ 0 w 133"/>
                <a:gd name="T1" fmla="*/ 0 h 149"/>
                <a:gd name="T2" fmla="*/ 133 w 133"/>
                <a:gd name="T3" fmla="*/ 0 h 149"/>
                <a:gd name="T4" fmla="*/ 125 w 133"/>
                <a:gd name="T5" fmla="*/ 141 h 149"/>
                <a:gd name="T6" fmla="*/ 9 w 133"/>
                <a:gd name="T7" fmla="*/ 149 h 149"/>
                <a:gd name="T8" fmla="*/ 0 w 133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49"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85" y="141"/>
                    <a:pt x="47" y="144"/>
                    <a:pt x="9" y="1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B1EB4703-E133-AFC4-63B3-20F499C0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38325"/>
              <a:ext cx="120650" cy="152400"/>
            </a:xfrm>
            <a:custGeom>
              <a:avLst/>
              <a:gdLst>
                <a:gd name="T0" fmla="*/ 0 w 90"/>
                <a:gd name="T1" fmla="*/ 0 h 115"/>
                <a:gd name="T2" fmla="*/ 90 w 90"/>
                <a:gd name="T3" fmla="*/ 0 h 115"/>
                <a:gd name="T4" fmla="*/ 83 w 90"/>
                <a:gd name="T5" fmla="*/ 109 h 115"/>
                <a:gd name="T6" fmla="*/ 7 w 90"/>
                <a:gd name="T7" fmla="*/ 115 h 115"/>
                <a:gd name="T8" fmla="*/ 0 w 90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5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58" y="110"/>
                    <a:pt x="32" y="112"/>
                    <a:pt x="7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>
                <a:buClrTx/>
                <a:defRPr/>
              </a:pPr>
              <a:endParaRPr lang="en-US" sz="3600" kern="1200">
                <a:ea typeface="+mn-ea"/>
                <a:cs typeface="+mn-cs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F93B579-6C3A-EB8A-1DC4-D8AAA51CDEEB}"/>
              </a:ext>
            </a:extLst>
          </p:cNvPr>
          <p:cNvGrpSpPr/>
          <p:nvPr/>
        </p:nvGrpSpPr>
        <p:grpSpPr>
          <a:xfrm>
            <a:off x="8606090" y="5138315"/>
            <a:ext cx="1323318" cy="1242126"/>
            <a:chOff x="4906455" y="2880076"/>
            <a:chExt cx="566028" cy="5334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1417B15-F1A6-7CA5-5469-E2DA29508B40}"/>
                </a:ext>
              </a:extLst>
            </p:cNvPr>
            <p:cNvSpPr/>
            <p:nvPr/>
          </p:nvSpPr>
          <p:spPr>
            <a:xfrm>
              <a:off x="4922769" y="2880076"/>
              <a:ext cx="533400" cy="5334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en-US" sz="3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42893DC-4721-4353-1630-A5F2069E6475}"/>
                </a:ext>
              </a:extLst>
            </p:cNvPr>
            <p:cNvSpPr/>
            <p:nvPr/>
          </p:nvSpPr>
          <p:spPr>
            <a:xfrm>
              <a:off x="4906455" y="2991801"/>
              <a:ext cx="566028" cy="27755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en-US" sz="3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anose="020B0606030504020204" pitchFamily="34" charset="0"/>
                  <a:cs typeface="Open Sans" panose="020B0606030504020204" pitchFamily="34" charset="0"/>
                </a:rPr>
                <a:t>New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EA7546E-1622-4C9D-502E-C36026B7D565}"/>
              </a:ext>
            </a:extLst>
          </p:cNvPr>
          <p:cNvGrpSpPr/>
          <p:nvPr/>
        </p:nvGrpSpPr>
        <p:grpSpPr>
          <a:xfrm>
            <a:off x="14396477" y="5632252"/>
            <a:ext cx="1323318" cy="1242126"/>
            <a:chOff x="7216818" y="2880076"/>
            <a:chExt cx="566028" cy="5334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342D3F2-1D8E-1082-34C6-5FDDB213D564}"/>
                </a:ext>
              </a:extLst>
            </p:cNvPr>
            <p:cNvSpPr/>
            <p:nvPr/>
          </p:nvSpPr>
          <p:spPr>
            <a:xfrm>
              <a:off x="7233133" y="2880076"/>
              <a:ext cx="533400" cy="5334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en-US" sz="3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BE32155-A16C-B518-3380-92FD67F9C54D}"/>
                </a:ext>
              </a:extLst>
            </p:cNvPr>
            <p:cNvSpPr/>
            <p:nvPr/>
          </p:nvSpPr>
          <p:spPr>
            <a:xfrm>
              <a:off x="7216818" y="3005267"/>
              <a:ext cx="566028" cy="27755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en-US" sz="3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 panose="020B0606030504020204" pitchFamily="34" charset="0"/>
                  <a:cs typeface="Open Sans" panose="020B0606030504020204" pitchFamily="34" charset="0"/>
                </a:rPr>
                <a:t>$$</a:t>
              </a:r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D2100E0-8A53-42C2-F9AA-2E832A34DBC0}"/>
              </a:ext>
            </a:extLst>
          </p:cNvPr>
          <p:cNvSpPr/>
          <p:nvPr/>
        </p:nvSpPr>
        <p:spPr>
          <a:xfrm>
            <a:off x="7305479" y="3002131"/>
            <a:ext cx="3987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ct val="150000"/>
              </a:lnSpc>
              <a:buClrTx/>
              <a:defRPr/>
            </a:pPr>
            <a:r>
              <a:rPr lang="en-US" sz="3600" b="1" u="sng" kern="1200" dirty="0">
                <a:solidFill>
                  <a:srgbClr val="3A5A6E"/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Statutory COLA</a:t>
            </a:r>
          </a:p>
          <a:p>
            <a:pPr algn="ctr" defTabSz="1371600">
              <a:buClrTx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Open Sans" pitchFamily="34" charset="0"/>
                <a:cs typeface="Open Sans" pitchFamily="34" charset="0"/>
              </a:rPr>
              <a:t>$4.7 billion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A169E77-9B15-AE07-4C4B-6A21E850CAB6}"/>
              </a:ext>
            </a:extLst>
          </p:cNvPr>
          <p:cNvSpPr/>
          <p:nvPr/>
        </p:nvSpPr>
        <p:spPr>
          <a:xfrm>
            <a:off x="12727581" y="2970772"/>
            <a:ext cx="4719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ct val="150000"/>
              </a:lnSpc>
              <a:buClrTx/>
              <a:defRPr/>
            </a:pPr>
            <a:r>
              <a:rPr lang="en-US" sz="3600" b="1" u="sng" kern="1200" dirty="0">
                <a:solidFill>
                  <a:srgbClr val="6AAF14"/>
                </a:solidFill>
                <a:latin typeface="Arial Narrow" panose="020B0606020202030204" pitchFamily="34" charset="0"/>
                <a:ea typeface="Open Sans Extrabold" pitchFamily="34" charset="0"/>
                <a:cs typeface="Open Sans Extrabold" pitchFamily="34" charset="0"/>
              </a:rPr>
              <a:t>Billion</a:t>
            </a:r>
          </a:p>
          <a:p>
            <a:pPr algn="ctr" defTabSz="1371600">
              <a:buClrTx/>
              <a:defRPr/>
            </a:pPr>
            <a:r>
              <a:rPr lang="en-US" sz="3000" b="1" kern="1200" dirty="0">
                <a:latin typeface="Arial Narrow" panose="020B0606020202030204" pitchFamily="34" charset="0"/>
                <a:ea typeface="Open Sans" pitchFamily="34" charset="0"/>
                <a:cs typeface="Open Sans" pitchFamily="34" charset="0"/>
              </a:rPr>
              <a:t>Total 2023-24 LCFF funding increase, utilizing $1.4 billion in one-time funding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40FE16E-C05A-C6EB-0E22-8710373D5DD3}"/>
              </a:ext>
            </a:extLst>
          </p:cNvPr>
          <p:cNvGrpSpPr/>
          <p:nvPr/>
        </p:nvGrpSpPr>
        <p:grpSpPr>
          <a:xfrm>
            <a:off x="8521050" y="1853860"/>
            <a:ext cx="1493394" cy="1242126"/>
            <a:chOff x="4870079" y="1323898"/>
            <a:chExt cx="638775" cy="5334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2C4E58F-8825-AE90-FF0F-74D48E754C75}"/>
                </a:ext>
              </a:extLst>
            </p:cNvPr>
            <p:cNvSpPr/>
            <p:nvPr/>
          </p:nvSpPr>
          <p:spPr>
            <a:xfrm>
              <a:off x="4922769" y="1323898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en-US" sz="3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F94A776-8642-A790-3322-018ED7706CA6}"/>
                </a:ext>
              </a:extLst>
            </p:cNvPr>
            <p:cNvSpPr/>
            <p:nvPr/>
          </p:nvSpPr>
          <p:spPr>
            <a:xfrm>
              <a:off x="4870079" y="1436120"/>
              <a:ext cx="638775" cy="27755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en-US" sz="3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8.13%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CFD4F5B-E10E-D1B8-6206-215DDF12D420}"/>
              </a:ext>
            </a:extLst>
          </p:cNvPr>
          <p:cNvGrpSpPr/>
          <p:nvPr/>
        </p:nvGrpSpPr>
        <p:grpSpPr>
          <a:xfrm>
            <a:off x="14396477" y="1848679"/>
            <a:ext cx="1323318" cy="1242126"/>
            <a:chOff x="7216818" y="1323898"/>
            <a:chExt cx="566028" cy="5334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A553BF69-EDA2-8586-8B21-981EA5878A09}"/>
                </a:ext>
              </a:extLst>
            </p:cNvPr>
            <p:cNvSpPr/>
            <p:nvPr/>
          </p:nvSpPr>
          <p:spPr>
            <a:xfrm>
              <a:off x="7233133" y="1323898"/>
              <a:ext cx="533400" cy="5334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en-US" sz="3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644B7A9-C594-CFAF-E6DA-CAFCC6D66432}"/>
                </a:ext>
              </a:extLst>
            </p:cNvPr>
            <p:cNvSpPr/>
            <p:nvPr/>
          </p:nvSpPr>
          <p:spPr>
            <a:xfrm>
              <a:off x="7216818" y="1449428"/>
              <a:ext cx="566028" cy="27755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en-US" sz="36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$5.04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12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54B9-F2C5-9D4B-B061-27DD56C2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2023-24 </a:t>
            </a:r>
            <a:r>
              <a:rPr lang="en-US" dirty="0" err="1"/>
              <a:t>LCFF</a:t>
            </a:r>
            <a:r>
              <a:rPr lang="en-US" dirty="0"/>
              <a:t> Funding Factors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B43FA-A00F-C842-A72A-2DC8D7A9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r>
              <a:rPr lang="en-US" kern="1200">
                <a:solidFill>
                  <a:srgbClr val="FFFFFF"/>
                </a:solidFill>
                <a:ea typeface="+mn-ea"/>
              </a:rPr>
              <a:t>© 2023 School Services of California Inc.</a:t>
            </a: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312E2-8D03-704F-A2E8-22CBB0FC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42503F20-67DD-4948-B6DE-4DDC1702207D}" type="slidenum">
              <a:rPr lang="en-US" kern="1200">
                <a:solidFill>
                  <a:srgbClr val="FFFFFF"/>
                </a:solidFill>
                <a:ea typeface="+mn-ea"/>
              </a:rPr>
              <a:pPr defTabSz="1371600">
                <a:buClrTx/>
                <a:defRPr/>
              </a:pPr>
              <a:t>9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graphicFrame>
        <p:nvGraphicFramePr>
          <p:cNvPr id="3" name="Table 31">
            <a:extLst>
              <a:ext uri="{FF2B5EF4-FFF2-40B4-BE49-F238E27FC236}">
                <a16:creationId xmlns:a16="http://schemas.microsoft.com/office/drawing/2014/main" id="{414FAD67-FE5A-E7FB-8276-735C653CC5C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5397" y="2039425"/>
          <a:ext cx="17863982" cy="73530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035770">
                  <a:extLst>
                    <a:ext uri="{9D8B030D-6E8A-4147-A177-3AD203B41FA5}">
                      <a16:colId xmlns:a16="http://schemas.microsoft.com/office/drawing/2014/main" val="40727091"/>
                    </a:ext>
                  </a:extLst>
                </a:gridCol>
                <a:gridCol w="1941605">
                  <a:extLst>
                    <a:ext uri="{9D8B030D-6E8A-4147-A177-3AD203B41FA5}">
                      <a16:colId xmlns:a16="http://schemas.microsoft.com/office/drawing/2014/main" val="429987945"/>
                    </a:ext>
                  </a:extLst>
                </a:gridCol>
                <a:gridCol w="2118833">
                  <a:extLst>
                    <a:ext uri="{9D8B030D-6E8A-4147-A177-3AD203B41FA5}">
                      <a16:colId xmlns:a16="http://schemas.microsoft.com/office/drawing/2014/main" val="1311208559"/>
                    </a:ext>
                  </a:extLst>
                </a:gridCol>
                <a:gridCol w="2048672">
                  <a:extLst>
                    <a:ext uri="{9D8B030D-6E8A-4147-A177-3AD203B41FA5}">
                      <a16:colId xmlns:a16="http://schemas.microsoft.com/office/drawing/2014/main" val="510309561"/>
                    </a:ext>
                  </a:extLst>
                </a:gridCol>
                <a:gridCol w="1922385">
                  <a:extLst>
                    <a:ext uri="{9D8B030D-6E8A-4147-A177-3AD203B41FA5}">
                      <a16:colId xmlns:a16="http://schemas.microsoft.com/office/drawing/2014/main" val="3430060055"/>
                    </a:ext>
                  </a:extLst>
                </a:gridCol>
                <a:gridCol w="1796717">
                  <a:extLst>
                    <a:ext uri="{9D8B030D-6E8A-4147-A177-3AD203B41FA5}">
                      <a16:colId xmlns:a16="http://schemas.microsoft.com/office/drawing/2014/main" val="3883188091"/>
                    </a:ext>
                  </a:extLst>
                </a:gridCol>
              </a:tblGrid>
              <a:tr h="71399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Grade Span</a:t>
                      </a:r>
                    </a:p>
                  </a:txBody>
                  <a:tcPr marL="137160" marR="137160" marT="68580" marB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TK</a:t>
                      </a:r>
                      <a:endParaRPr lang="en-US" sz="3600" b="1" i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K-3</a:t>
                      </a:r>
                      <a:endParaRPr lang="en-US" sz="3600" b="1" i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4-6</a:t>
                      </a:r>
                      <a:endParaRPr lang="en-US" sz="3600" b="1" i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7-8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9-12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479303347"/>
                  </a:ext>
                </a:extLst>
              </a:tr>
              <a:tr h="714228">
                <a:tc>
                  <a:txBody>
                    <a:bodyPr/>
                    <a:lstStyle/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2022-23 Base Grant per ADA</a:t>
                      </a:r>
                      <a:endParaRPr lang="en-US" sz="3600" b="1" i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$9,166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$9,166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  <a:latin typeface="Arial Narrow" panose="020B0606020202030204" pitchFamily="34" charset="0"/>
                        </a:rPr>
                        <a:t>$9,304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  <a:latin typeface="Arial Narrow" panose="020B0606020202030204" pitchFamily="34" charset="0"/>
                        </a:rPr>
                        <a:t>$9,580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  <a:latin typeface="Arial Narrow" panose="020B0606020202030204" pitchFamily="34" charset="0"/>
                        </a:rPr>
                        <a:t>$11,102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2426211"/>
                  </a:ext>
                </a:extLst>
              </a:tr>
              <a:tr h="672354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3600" b="1" u="none" strike="noStrike" dirty="0">
                          <a:effectLst/>
                          <a:latin typeface="Arial Narrow" panose="020B0606020202030204" pitchFamily="34" charset="0"/>
                        </a:rPr>
                        <a:t>8.13% COLA</a:t>
                      </a:r>
                      <a:endParaRPr lang="en-US" sz="3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$745</a:t>
                      </a:r>
                      <a:endParaRPr lang="en-US" sz="36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$745</a:t>
                      </a:r>
                      <a:endParaRPr lang="en-US" sz="36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$756</a:t>
                      </a:r>
                      <a:endParaRPr lang="en-US" sz="36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$779</a:t>
                      </a:r>
                      <a:endParaRPr lang="en-US" sz="36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$903</a:t>
                      </a:r>
                      <a:endParaRPr lang="en-US" sz="36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5162883"/>
                  </a:ext>
                </a:extLst>
              </a:tr>
              <a:tr h="658905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3600" b="1" u="none" strike="noStrike" dirty="0">
                          <a:effectLst/>
                          <a:latin typeface="Arial Narrow" panose="020B0606020202030204" pitchFamily="34" charset="0"/>
                        </a:rPr>
                        <a:t>2023-24 Base Grant per ADA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$9,911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$9,911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$10,060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$10,359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$12,005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993659"/>
                  </a:ext>
                </a:extLst>
              </a:tr>
              <a:tr h="658907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Grade Span Adjustment</a:t>
                      </a:r>
                      <a:endParaRPr lang="en-US" sz="3600" b="1" i="1" u="none" strike="noStrike" baseline="30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$1,031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$1,031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–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$312</a:t>
                      </a:r>
                      <a:endParaRPr lang="en-US" sz="3600" b="1" i="0" u="none" strike="sng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2227199"/>
                  </a:ext>
                </a:extLst>
              </a:tr>
              <a:tr h="699248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TK add-on (inclusive of COLA)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$3,042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–</a:t>
                      </a: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–</a:t>
                      </a: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–</a:t>
                      </a: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–</a:t>
                      </a: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7772776"/>
                  </a:ext>
                </a:extLst>
              </a:tr>
              <a:tr h="77993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2023-24 Adjusted Base Grant per ADA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$13,984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$10,942</a:t>
                      </a:r>
                      <a:endParaRPr lang="en-US" sz="3600" b="1" i="0" u="none" strike="sng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$10,060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$10,359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$12,317</a:t>
                      </a:r>
                      <a:endParaRPr lang="en-US" sz="3600" b="1" i="0" u="none" strike="sng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6584109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3600" b="1" u="none" strike="noStrike" dirty="0">
                          <a:effectLst/>
                          <a:latin typeface="Arial Narrow" panose="020B0606020202030204" pitchFamily="34" charset="0"/>
                        </a:rPr>
                        <a:t>20% Supplemental Grant per ADA</a:t>
                      </a:r>
                      <a:r>
                        <a:rPr lang="en-US" sz="3600" b="1" u="none" strike="noStrike" baseline="30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3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$2,188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$2,012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$2,072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$2,463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3304247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3600" b="1" u="none" strike="noStrike" dirty="0">
                          <a:effectLst/>
                          <a:latin typeface="Arial Narrow" panose="020B0606020202030204" pitchFamily="34" charset="0"/>
                        </a:rPr>
                        <a:t>65% Concentration Grant per ADA</a:t>
                      </a:r>
                      <a:r>
                        <a:rPr lang="en-US" sz="3600" b="1" u="none" strike="noStrike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3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$7,112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$6,539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$6,733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$8,006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7026652"/>
                  </a:ext>
                </a:extLst>
              </a:tr>
              <a:tr h="1097280">
                <a:tc gridSpan="6">
                  <a:txBody>
                    <a:bodyPr/>
                    <a:lstStyle/>
                    <a:p>
                      <a:r>
                        <a:rPr lang="en-US" sz="2400" b="1" u="none" strike="noStrike" baseline="30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2400" b="1" u="none" strike="noStrike" dirty="0">
                          <a:effectLst/>
                          <a:latin typeface="Arial Narrow" panose="020B0606020202030204" pitchFamily="34" charset="0"/>
                        </a:rPr>
                        <a:t>Maximum amount per ADA—to arrive at LEA’s grant amount, multiply adjusted base grant per ADA by 20% and Unduplicated Pupil Percentage (UPP)</a:t>
                      </a:r>
                    </a:p>
                    <a:p>
                      <a:pPr marL="53975" indent="-53975"/>
                      <a:r>
                        <a:rPr lang="en-US" sz="2400" b="1" u="none" strike="noStrike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effectLst/>
                          <a:latin typeface="Arial Narrow" panose="020B0606020202030204" pitchFamily="34" charset="0"/>
                        </a:rPr>
                        <a:t>Maximum amount per ADA—to arrive at LEA’s grant amount, multiply adjusted base grant per ADA by 65% and UPP above 55%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  <a:p>
                      <a:pPr marL="115888" indent="0" algn="l" fontAlgn="b"/>
                      <a:endParaRPr lang="en-US" sz="3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99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6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4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5A6E"/>
      </a:accent1>
      <a:accent2>
        <a:srgbClr val="F7921D"/>
      </a:accent2>
      <a:accent3>
        <a:srgbClr val="6AAF14"/>
      </a:accent3>
      <a:accent4>
        <a:srgbClr val="8B002D"/>
      </a:accent4>
      <a:accent5>
        <a:srgbClr val="0094BC"/>
      </a:accent5>
      <a:accent6>
        <a:srgbClr val="A9A9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7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5A6E"/>
      </a:accent1>
      <a:accent2>
        <a:srgbClr val="F7921D"/>
      </a:accent2>
      <a:accent3>
        <a:srgbClr val="6AAF14"/>
      </a:accent3>
      <a:accent4>
        <a:srgbClr val="8B002D"/>
      </a:accent4>
      <a:accent5>
        <a:srgbClr val="0094BC"/>
      </a:accent5>
      <a:accent6>
        <a:srgbClr val="A9A9A9"/>
      </a:accent6>
      <a:hlink>
        <a:srgbClr val="0432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1571</Words>
  <Application>Microsoft Office PowerPoint</Application>
  <PresentationFormat>Custom</PresentationFormat>
  <Paragraphs>289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 Narrow</vt:lpstr>
      <vt:lpstr>Roboto Black</vt:lpstr>
      <vt:lpstr>Open Sans</vt:lpstr>
      <vt:lpstr>Source Sans Pro</vt:lpstr>
      <vt:lpstr>Arial</vt:lpstr>
      <vt:lpstr>Roboto</vt:lpstr>
      <vt:lpstr>Open Sans Extrabold</vt:lpstr>
      <vt:lpstr>Calibri</vt:lpstr>
      <vt:lpstr>Office Theme</vt:lpstr>
      <vt:lpstr>2_Office Theme</vt:lpstr>
      <vt:lpstr>1_Office Theme</vt:lpstr>
      <vt:lpstr>3_Office Theme</vt:lpstr>
      <vt:lpstr>PowerPoint Presentation</vt:lpstr>
      <vt:lpstr>Agenda</vt:lpstr>
      <vt:lpstr>PowerPoint Presentation</vt:lpstr>
      <vt:lpstr>Themes for the 2023-24 Governor's Budget</vt:lpstr>
      <vt:lpstr>State Budget and Economy</vt:lpstr>
      <vt:lpstr>Proposition 98 and the Education Budget</vt:lpstr>
      <vt:lpstr>SSC Financial Projection Dartboard</vt:lpstr>
      <vt:lpstr>2023-24 LCFF Overview</vt:lpstr>
      <vt:lpstr>2023-24 LCFF Funding Factors</vt:lpstr>
      <vt:lpstr>What Does the LCFF Mean for Cotati-Rohnert Park Unified School District?</vt:lpstr>
      <vt:lpstr>CalPERS Employer Contribution Rates</vt:lpstr>
      <vt:lpstr>PowerPoint Presentation</vt:lpstr>
      <vt:lpstr>Proposition 28: Arts and Music in Schools—Funding Guarantee and Accountability Act</vt:lpstr>
      <vt:lpstr>Unrestricted Expenditures: Other Services &amp; Operations</vt:lpstr>
      <vt:lpstr>Special Education Budget</vt:lpstr>
      <vt:lpstr>Budget Committee Meeting 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Wagner</dc:creator>
  <cp:lastModifiedBy>Nikki Doble</cp:lastModifiedBy>
  <cp:revision>49</cp:revision>
  <dcterms:created xsi:type="dcterms:W3CDTF">2006-08-16T00:00:00Z</dcterms:created>
  <dcterms:modified xsi:type="dcterms:W3CDTF">2023-02-24T19:17:19Z</dcterms:modified>
</cp:coreProperties>
</file>