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87" r:id="rId3"/>
    <p:sldId id="288" r:id="rId4"/>
    <p:sldId id="289" r:id="rId5"/>
    <p:sldId id="272" r:id="rId6"/>
    <p:sldId id="271" r:id="rId7"/>
    <p:sldId id="285" r:id="rId8"/>
    <p:sldId id="286" r:id="rId9"/>
    <p:sldId id="273" r:id="rId10"/>
    <p:sldId id="277" r:id="rId11"/>
    <p:sldId id="260" r:id="rId12"/>
    <p:sldId id="276" r:id="rId13"/>
    <p:sldId id="278" r:id="rId14"/>
    <p:sldId id="261" r:id="rId15"/>
    <p:sldId id="262" r:id="rId16"/>
    <p:sldId id="279" r:id="rId17"/>
    <p:sldId id="284" r:id="rId18"/>
    <p:sldId id="259" r:id="rId19"/>
    <p:sldId id="281" r:id="rId20"/>
    <p:sldId id="265" r:id="rId21"/>
    <p:sldId id="280" r:id="rId22"/>
    <p:sldId id="282" r:id="rId23"/>
    <p:sldId id="283" r:id="rId24"/>
    <p:sldId id="274" r:id="rId25"/>
    <p:sldId id="268" r:id="rId26"/>
    <p:sldId id="269" r:id="rId27"/>
  </p:sldIdLst>
  <p:sldSz cx="18288000" cy="10287000"/>
  <p:notesSz cx="6881813" cy="9296400"/>
  <p:embeddedFontLst>
    <p:embeddedFont>
      <p:font typeface="Calibri" panose="020F0502020204030204" pitchFamily="34" charset="0"/>
      <p:regular r:id="rId29"/>
      <p:bold r:id="rId30"/>
      <p:italic r:id="rId31"/>
      <p:boldItalic r:id="rId32"/>
    </p:embeddedFont>
    <p:embeddedFont>
      <p:font typeface="Garamond" panose="02020404030301010803" pitchFamily="18" charset="0"/>
      <p:regular r:id="rId33"/>
      <p:bold r:id="rId34"/>
      <p:italic r:id="rId35"/>
      <p:boldItalic r:id="rId36"/>
    </p:embeddedFont>
    <p:embeddedFont>
      <p:font typeface="Open Sans"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
      <p:font typeface="Roboto Black" panose="020B0604020202020204" charset="0"/>
      <p:bold r:id="rId45"/>
      <p:boldItalic r:id="rId46"/>
    </p:embeddedFont>
    <p:embeddedFont>
      <p:font typeface="Source Sans Pro" panose="020B0503030403020204" pitchFamily="34" charset="0"/>
      <p:regular r:id="rId47"/>
      <p:bold r:id="rId48"/>
      <p:italic r:id="rId49"/>
      <p:boldItalic r:id="rId50"/>
    </p:embeddedFont>
    <p:embeddedFont>
      <p:font typeface="Tahoma" panose="020B0604030504040204" pitchFamily="34" charset="0"/>
      <p:regular r:id="rId51"/>
      <p:bold r:id="rId52"/>
    </p:embeddedFont>
    <p:embeddedFont>
      <p:font typeface="Wingdings 2" panose="05020102010507070707" pitchFamily="18" charset="2"/>
      <p:regular r:id="rId53"/>
    </p:embeddedFont>
    <p:embeddedFont>
      <p:font typeface="Wingdings 3" panose="05040102010807070707" pitchFamily="18" charset="2"/>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q93apwJlusFed83VeglvbDvwz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E16E9E-3BDE-461D-9205-25F951B9D39D}">
  <a:tblStyle styleId="{B9E16E9E-3BDE-461D-9205-25F951B9D39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73" d="100"/>
          <a:sy n="73" d="100"/>
        </p:scale>
        <p:origin x="2274"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81" name="Google Shape;81;p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284136" indent="-213518">
              <a:buNone/>
            </a:pPr>
            <a:r>
              <a:rPr lang="en-US" sz="1400" dirty="0"/>
              <a:t>One-time revenue accounts for $5,526,939</a:t>
            </a:r>
          </a:p>
          <a:p>
            <a:pPr marL="284136" indent="-213518">
              <a:buNone/>
            </a:pPr>
            <a:endParaRPr sz="1400" dirty="0"/>
          </a:p>
          <a:p>
            <a:pPr marL="284136" indent="-213518">
              <a:buNone/>
            </a:pPr>
            <a:endParaRPr sz="1400" dirty="0"/>
          </a:p>
        </p:txBody>
      </p:sp>
      <p:sp>
        <p:nvSpPr>
          <p:cNvPr id="133" name="Google Shape;133;p7: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10</a:t>
            </a:fld>
            <a:endParaRPr/>
          </a:p>
        </p:txBody>
      </p:sp>
    </p:spTree>
    <p:extLst>
      <p:ext uri="{BB962C8B-B14F-4D97-AF65-F5344CB8AC3E}">
        <p14:creationId xmlns:p14="http://schemas.microsoft.com/office/powerpoint/2010/main" val="141480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284136" indent="-284136">
              <a:buFont typeface="Arial"/>
              <a:buChar char="•"/>
            </a:pPr>
            <a:endParaRPr dirty="0"/>
          </a:p>
          <a:p>
            <a:pPr marL="284136" indent="-213518">
              <a:buNone/>
            </a:pPr>
            <a:r>
              <a:rPr lang="en-US" sz="1400" dirty="0"/>
              <a:t>Just under $73M in revenue</a:t>
            </a:r>
          </a:p>
          <a:p>
            <a:pPr marL="284136" indent="-213518">
              <a:buNone/>
            </a:pPr>
            <a:endParaRPr sz="1400" dirty="0"/>
          </a:p>
          <a:p>
            <a:pPr marL="284136" indent="-213518">
              <a:buNone/>
            </a:pPr>
            <a:endParaRPr sz="1400" dirty="0"/>
          </a:p>
        </p:txBody>
      </p:sp>
      <p:sp>
        <p:nvSpPr>
          <p:cNvPr id="133" name="Google Shape;133;p7: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7: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284136" indent="-284136">
              <a:buFont typeface="Arial"/>
              <a:buChar char="•"/>
            </a:pPr>
            <a:endParaRPr dirty="0"/>
          </a:p>
          <a:p>
            <a:pPr marL="284136" indent="-213518">
              <a:buNone/>
            </a:pPr>
            <a:r>
              <a:rPr lang="en-US" sz="1400" dirty="0"/>
              <a:t>Just under $73M in revenue</a:t>
            </a:r>
          </a:p>
          <a:p>
            <a:pPr marL="284136" indent="-213518">
              <a:buNone/>
            </a:pPr>
            <a:endParaRPr sz="1400" dirty="0"/>
          </a:p>
          <a:p>
            <a:pPr marL="284136" indent="-213518">
              <a:buNone/>
            </a:pPr>
            <a:endParaRPr sz="1400" dirty="0"/>
          </a:p>
        </p:txBody>
      </p:sp>
      <p:sp>
        <p:nvSpPr>
          <p:cNvPr id="133" name="Google Shape;133;p7: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12</a:t>
            </a:fld>
            <a:endParaRPr/>
          </a:p>
        </p:txBody>
      </p:sp>
    </p:spTree>
    <p:extLst>
      <p:ext uri="{BB962C8B-B14F-4D97-AF65-F5344CB8AC3E}">
        <p14:creationId xmlns:p14="http://schemas.microsoft.com/office/powerpoint/2010/main" val="88631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a:buNone/>
            </a:pPr>
            <a:r>
              <a:rPr lang="en-US" dirty="0"/>
              <a:t>76% of Combined</a:t>
            </a:r>
            <a:r>
              <a:rPr lang="en-US" baseline="0" dirty="0"/>
              <a:t> GF goes to salaries and benefits 84% unrestricted GF are people costs 43 FTE Cert &amp; Class mgmt. We have spent or encumbered $5.7M of $7M </a:t>
            </a:r>
            <a:r>
              <a:rPr lang="en-US" baseline="0" dirty="0" err="1"/>
              <a:t>unres</a:t>
            </a:r>
            <a:r>
              <a:rPr lang="en-US" baseline="0" dirty="0"/>
              <a:t> and $7.6M of restricted  Transportation, P&amp;L Insurance, utilities, </a:t>
            </a:r>
            <a:r>
              <a:rPr lang="en-US" baseline="0" dirty="0" err="1"/>
              <a:t>SpEd</a:t>
            </a:r>
            <a:r>
              <a:rPr lang="en-US" baseline="0" dirty="0"/>
              <a:t> NPS,NPA</a:t>
            </a:r>
          </a:p>
          <a:p>
            <a:pPr marL="462229" indent="-231115">
              <a:buNone/>
            </a:pPr>
            <a:endParaRPr lang="en-US" baseline="0" dirty="0"/>
          </a:p>
        </p:txBody>
      </p:sp>
      <p:sp>
        <p:nvSpPr>
          <p:cNvPr id="156" name="Google Shape;156;p10: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13</a:t>
            </a:fld>
            <a:endParaRPr/>
          </a:p>
        </p:txBody>
      </p:sp>
    </p:spTree>
    <p:extLst>
      <p:ext uri="{BB962C8B-B14F-4D97-AF65-F5344CB8AC3E}">
        <p14:creationId xmlns:p14="http://schemas.microsoft.com/office/powerpoint/2010/main" val="312432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a:buNone/>
            </a:pPr>
            <a:endParaRPr/>
          </a:p>
        </p:txBody>
      </p:sp>
      <p:sp>
        <p:nvSpPr>
          <p:cNvPr id="145" name="Google Shape;145;p8: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a:buNone/>
            </a:pPr>
            <a:r>
              <a:rPr lang="en-US" dirty="0"/>
              <a:t>78% of Combined</a:t>
            </a:r>
            <a:r>
              <a:rPr lang="en-US" baseline="0" dirty="0"/>
              <a:t> GF goes to salaries and benefits 84% pf unrestricted GF are people costs  </a:t>
            </a:r>
            <a:endParaRPr dirty="0"/>
          </a:p>
        </p:txBody>
      </p:sp>
      <p:sp>
        <p:nvSpPr>
          <p:cNvPr id="156" name="Google Shape;156;p10: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0: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0: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a:buNone/>
            </a:pPr>
            <a:r>
              <a:rPr lang="en-US" dirty="0"/>
              <a:t>78% of Combined</a:t>
            </a:r>
            <a:r>
              <a:rPr lang="en-US" baseline="0" dirty="0"/>
              <a:t> GF goes to salaries and benefits 84% pf unrestricted GF are people costs</a:t>
            </a:r>
            <a:endParaRPr dirty="0"/>
          </a:p>
        </p:txBody>
      </p:sp>
      <p:sp>
        <p:nvSpPr>
          <p:cNvPr id="156" name="Google Shape;156;p10: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pPr/>
              <a:t>16</a:t>
            </a:fld>
            <a:endParaRPr/>
          </a:p>
        </p:txBody>
      </p:sp>
    </p:spTree>
    <p:extLst>
      <p:ext uri="{BB962C8B-B14F-4D97-AF65-F5344CB8AC3E}">
        <p14:creationId xmlns:p14="http://schemas.microsoft.com/office/powerpoint/2010/main" val="298001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r>
              <a:rPr lang="en-US" dirty="0"/>
              <a:t>Less than 40% of </a:t>
            </a:r>
            <a:r>
              <a:rPr lang="en-US" dirty="0" err="1"/>
              <a:t>SpEd</a:t>
            </a:r>
            <a:r>
              <a:rPr lang="en-US" dirty="0"/>
              <a:t> funded by State and Federal government</a:t>
            </a:r>
            <a:endParaRPr dirty="0"/>
          </a:p>
        </p:txBody>
      </p:sp>
      <p:sp>
        <p:nvSpPr>
          <p:cNvPr id="119" name="Google Shape;119;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2198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119" name="Google Shape;119;p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defTabSz="924458">
              <a:buNone/>
              <a:defRPr/>
            </a:pPr>
            <a:r>
              <a:rPr lang="en-US" b="1" dirty="0">
                <a:latin typeface="Garamond"/>
                <a:ea typeface="Garamond"/>
                <a:cs typeface="Garamond"/>
                <a:sym typeface="Garamond"/>
              </a:rPr>
              <a:t>Reserve Percentage must be at least 3% in </a:t>
            </a:r>
            <a:r>
              <a:rPr lang="en-US" b="1" dirty="0" err="1">
                <a:latin typeface="Garamond"/>
                <a:ea typeface="Garamond"/>
                <a:cs typeface="Garamond"/>
                <a:sym typeface="Garamond"/>
              </a:rPr>
              <a:t>Yr</a:t>
            </a:r>
            <a:r>
              <a:rPr lang="en-US" b="1" dirty="0">
                <a:latin typeface="Garamond"/>
                <a:ea typeface="Garamond"/>
                <a:cs typeface="Garamond"/>
                <a:sym typeface="Garamond"/>
              </a:rPr>
              <a:t> 3</a:t>
            </a:r>
            <a:endParaRPr lang="en-US" dirty="0"/>
          </a:p>
          <a:p>
            <a:pPr marL="462229" indent="-231115">
              <a:buNone/>
            </a:pPr>
            <a:endParaRPr dirty="0">
              <a:latin typeface="Arial"/>
              <a:ea typeface="Arial"/>
              <a:cs typeface="Arial"/>
              <a:sym typeface="Arial"/>
            </a:endParaRPr>
          </a:p>
        </p:txBody>
      </p:sp>
      <p:sp>
        <p:nvSpPr>
          <p:cNvPr id="198" name="Google Shape;198;p12: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19</a:t>
            </a:fld>
            <a:endParaRPr>
              <a:solidFill>
                <a:schemeClr val="dk1"/>
              </a:solidFill>
            </a:endParaRPr>
          </a:p>
        </p:txBody>
      </p:sp>
    </p:spTree>
    <p:extLst>
      <p:ext uri="{BB962C8B-B14F-4D97-AF65-F5344CB8AC3E}">
        <p14:creationId xmlns:p14="http://schemas.microsoft.com/office/powerpoint/2010/main" val="397404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dirty="0"/>
          </a:p>
        </p:txBody>
      </p:sp>
      <p:sp>
        <p:nvSpPr>
          <p:cNvPr id="92" name="Google Shape;92;p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5187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defTabSz="924458">
              <a:buNone/>
              <a:defRPr/>
            </a:pPr>
            <a:r>
              <a:rPr lang="en-US" b="1" dirty="0">
                <a:latin typeface="Garamond"/>
                <a:ea typeface="Garamond"/>
                <a:cs typeface="Garamond"/>
                <a:sym typeface="Garamond"/>
              </a:rPr>
              <a:t>Reserve Percentage must be at least 3% in </a:t>
            </a:r>
            <a:r>
              <a:rPr lang="en-US" b="1" dirty="0" err="1">
                <a:latin typeface="Garamond"/>
                <a:ea typeface="Garamond"/>
                <a:cs typeface="Garamond"/>
                <a:sym typeface="Garamond"/>
              </a:rPr>
              <a:t>Yr</a:t>
            </a:r>
            <a:r>
              <a:rPr lang="en-US" b="1" dirty="0">
                <a:latin typeface="Garamond"/>
                <a:ea typeface="Garamond"/>
                <a:cs typeface="Garamond"/>
                <a:sym typeface="Garamond"/>
              </a:rPr>
              <a:t> 3</a:t>
            </a:r>
            <a:endParaRPr lang="en-US" dirty="0"/>
          </a:p>
          <a:p>
            <a:pPr marL="462229" indent="-231115">
              <a:buNone/>
            </a:pPr>
            <a:endParaRPr dirty="0">
              <a:latin typeface="Arial"/>
              <a:ea typeface="Arial"/>
              <a:cs typeface="Arial"/>
              <a:sym typeface="Arial"/>
            </a:endParaRPr>
          </a:p>
        </p:txBody>
      </p:sp>
      <p:sp>
        <p:nvSpPr>
          <p:cNvPr id="198" name="Google Shape;198;p12: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20</a:t>
            </a:fld>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defTabSz="924458">
              <a:buNone/>
              <a:defRPr/>
            </a:pPr>
            <a:r>
              <a:rPr lang="en-US" b="1" dirty="0">
                <a:latin typeface="Garamond"/>
                <a:ea typeface="Garamond"/>
                <a:cs typeface="Garamond"/>
                <a:sym typeface="Garamond"/>
              </a:rPr>
              <a:t>Reserve Percentage must be at least 3% in </a:t>
            </a:r>
            <a:r>
              <a:rPr lang="en-US" b="1" dirty="0" err="1">
                <a:latin typeface="Garamond"/>
                <a:ea typeface="Garamond"/>
                <a:cs typeface="Garamond"/>
                <a:sym typeface="Garamond"/>
              </a:rPr>
              <a:t>Yr</a:t>
            </a:r>
            <a:r>
              <a:rPr lang="en-US" b="1" dirty="0">
                <a:latin typeface="Garamond"/>
                <a:ea typeface="Garamond"/>
                <a:cs typeface="Garamond"/>
                <a:sym typeface="Garamond"/>
              </a:rPr>
              <a:t> 3</a:t>
            </a:r>
            <a:endParaRPr lang="en-US" dirty="0"/>
          </a:p>
          <a:p>
            <a:pPr marL="462229" indent="-231115">
              <a:buNone/>
            </a:pPr>
            <a:endParaRPr dirty="0">
              <a:latin typeface="Arial"/>
              <a:ea typeface="Arial"/>
              <a:cs typeface="Arial"/>
              <a:sym typeface="Arial"/>
            </a:endParaRPr>
          </a:p>
        </p:txBody>
      </p:sp>
      <p:sp>
        <p:nvSpPr>
          <p:cNvPr id="198" name="Google Shape;198;p12: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21</a:t>
            </a:fld>
            <a:endParaRPr>
              <a:solidFill>
                <a:schemeClr val="dk1"/>
              </a:solidFill>
            </a:endParaRPr>
          </a:p>
        </p:txBody>
      </p:sp>
    </p:spTree>
    <p:extLst>
      <p:ext uri="{BB962C8B-B14F-4D97-AF65-F5344CB8AC3E}">
        <p14:creationId xmlns:p14="http://schemas.microsoft.com/office/powerpoint/2010/main" val="224574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7" name="Google Shape;197;p12: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defTabSz="924458">
              <a:buNone/>
              <a:defRPr/>
            </a:pPr>
            <a:r>
              <a:rPr lang="en-US" b="1" dirty="0">
                <a:latin typeface="Garamond"/>
                <a:ea typeface="Garamond"/>
                <a:cs typeface="Garamond"/>
                <a:sym typeface="Garamond"/>
              </a:rPr>
              <a:t>Our offer of 6%split, 5%split, 3.61%COLA</a:t>
            </a:r>
          </a:p>
          <a:p>
            <a:pPr marL="462229" indent="-231115" defTabSz="924458">
              <a:buNone/>
              <a:defRPr/>
            </a:pPr>
            <a:endParaRPr lang="en-US" dirty="0"/>
          </a:p>
          <a:p>
            <a:pPr marL="462229" indent="-231115">
              <a:buNone/>
            </a:pPr>
            <a:endParaRPr dirty="0">
              <a:latin typeface="Arial"/>
              <a:ea typeface="Arial"/>
              <a:cs typeface="Arial"/>
              <a:sym typeface="Arial"/>
            </a:endParaRPr>
          </a:p>
        </p:txBody>
      </p:sp>
      <p:sp>
        <p:nvSpPr>
          <p:cNvPr id="198" name="Google Shape;198;p12: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22</a:t>
            </a:fld>
            <a:endParaRPr>
              <a:solidFill>
                <a:schemeClr val="dk1"/>
              </a:solidFill>
            </a:endParaRPr>
          </a:p>
        </p:txBody>
      </p:sp>
    </p:spTree>
    <p:extLst>
      <p:ext uri="{BB962C8B-B14F-4D97-AF65-F5344CB8AC3E}">
        <p14:creationId xmlns:p14="http://schemas.microsoft.com/office/powerpoint/2010/main" val="908620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a:buNone/>
            </a:pPr>
            <a:endParaRPr>
              <a:latin typeface="Arial"/>
              <a:ea typeface="Arial"/>
              <a:cs typeface="Arial"/>
              <a:sym typeface="Arial"/>
            </a:endParaRPr>
          </a:p>
        </p:txBody>
      </p:sp>
      <p:sp>
        <p:nvSpPr>
          <p:cNvPr id="212" name="Google Shape;212;p13: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23</a:t>
            </a:fld>
            <a:endParaRPr>
              <a:solidFill>
                <a:schemeClr val="dk1"/>
              </a:solidFill>
            </a:endParaRPr>
          </a:p>
        </p:txBody>
      </p:sp>
    </p:spTree>
    <p:extLst>
      <p:ext uri="{BB962C8B-B14F-4D97-AF65-F5344CB8AC3E}">
        <p14:creationId xmlns:p14="http://schemas.microsoft.com/office/powerpoint/2010/main" val="2104910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1" name="Google Shape;211;p1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462229" indent="-231115">
              <a:buNone/>
            </a:pPr>
            <a:endParaRPr>
              <a:latin typeface="Arial"/>
              <a:ea typeface="Arial"/>
              <a:cs typeface="Arial"/>
              <a:sym typeface="Arial"/>
            </a:endParaRPr>
          </a:p>
        </p:txBody>
      </p:sp>
      <p:sp>
        <p:nvSpPr>
          <p:cNvPr id="212" name="Google Shape;212;p13:notes"/>
          <p:cNvSpPr txBox="1">
            <a:spLocks noGrp="1"/>
          </p:cNvSpPr>
          <p:nvPr>
            <p:ph type="sldNum" idx="12"/>
          </p:nvPr>
        </p:nvSpPr>
        <p:spPr>
          <a:xfrm>
            <a:off x="0" y="0"/>
            <a:ext cx="3010417" cy="3050000"/>
          </a:xfrm>
          <a:prstGeom prst="rect">
            <a:avLst/>
          </a:prstGeom>
          <a:noFill/>
          <a:ln>
            <a:noFill/>
          </a:ln>
        </p:spPr>
        <p:txBody>
          <a:bodyPr spcFirstLastPara="1" wrap="square" lIns="92431" tIns="46203" rIns="92431" bIns="46203" anchor="t" anchorCtr="0">
            <a:noAutofit/>
          </a:bodyPr>
          <a:lstStyle/>
          <a:p>
            <a:fld id="{00000000-1234-1234-1234-123412341234}" type="slidenum">
              <a:rPr lang="en-US">
                <a:solidFill>
                  <a:schemeClr val="dk1"/>
                </a:solidFill>
              </a:rPr>
              <a:pPr/>
              <a:t>24</a:t>
            </a:fld>
            <a:endParaRPr>
              <a:solidFill>
                <a:schemeClr val="dk1"/>
              </a:solidFill>
            </a:endParaRPr>
          </a:p>
        </p:txBody>
      </p:sp>
    </p:spTree>
    <p:extLst>
      <p:ext uri="{BB962C8B-B14F-4D97-AF65-F5344CB8AC3E}">
        <p14:creationId xmlns:p14="http://schemas.microsoft.com/office/powerpoint/2010/main" val="2255923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bf3c16ea3_0_6: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234" name="Google Shape;234;gebf3c16ea3_0_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a:p>
        </p:txBody>
      </p:sp>
      <p:sp>
        <p:nvSpPr>
          <p:cNvPr id="247" name="Google Shape;247;p24: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dirty="0"/>
          </a:p>
        </p:txBody>
      </p:sp>
      <p:sp>
        <p:nvSpPr>
          <p:cNvPr id="92" name="Google Shape;92;p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2380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dirty="0"/>
          </a:p>
        </p:txBody>
      </p:sp>
      <p:sp>
        <p:nvSpPr>
          <p:cNvPr id="92" name="Google Shape;92;p3: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912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2446" tIns="46223" rIns="92446" bIns="46223"/>
          <a:lstStyle/>
          <a:p>
            <a:fld id="{2C61DC35-262F-446D-A0F7-C03BF7292007}" type="slidenum">
              <a:rPr lang="en-US" smtClean="0"/>
              <a:pPr/>
              <a:t>5</a:t>
            </a:fld>
            <a:endParaRPr lang="en-US"/>
          </a:p>
        </p:txBody>
      </p:sp>
    </p:spTree>
    <p:extLst>
      <p:ext uri="{BB962C8B-B14F-4D97-AF65-F5344CB8AC3E}">
        <p14:creationId xmlns:p14="http://schemas.microsoft.com/office/powerpoint/2010/main" val="333676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r>
              <a:rPr lang="en-US" dirty="0"/>
              <a:t>STRS – over 2% increase in 2022-23  PERS – 2.49% increase </a:t>
            </a:r>
            <a:endParaRPr dirty="0"/>
          </a:p>
        </p:txBody>
      </p:sp>
      <p:sp>
        <p:nvSpPr>
          <p:cNvPr id="107" name="Google Shape;107;p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6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r>
              <a:rPr lang="en-US" dirty="0"/>
              <a:t>STRS – over 2% increase in 2022-23  PERS – 2.49% increase </a:t>
            </a:r>
            <a:endParaRPr dirty="0"/>
          </a:p>
        </p:txBody>
      </p:sp>
      <p:sp>
        <p:nvSpPr>
          <p:cNvPr id="107" name="Google Shape;107;p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173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r>
              <a:rPr lang="en-US" dirty="0"/>
              <a:t>STRS – over 2% increase in 2022-23  PERS – 2.49% increase </a:t>
            </a:r>
            <a:endParaRPr dirty="0"/>
          </a:p>
        </p:txBody>
      </p:sp>
      <p:sp>
        <p:nvSpPr>
          <p:cNvPr id="107" name="Google Shape;107;p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692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88182" y="4415790"/>
            <a:ext cx="5505450" cy="4183380"/>
          </a:xfrm>
          <a:prstGeom prst="rect">
            <a:avLst/>
          </a:prstGeom>
          <a:noFill/>
          <a:ln>
            <a:noFill/>
          </a:ln>
        </p:spPr>
        <p:txBody>
          <a:bodyPr spcFirstLastPara="1" wrap="square" lIns="92431" tIns="92431" rIns="92431" bIns="92431" anchor="t" anchorCtr="0">
            <a:noAutofit/>
          </a:bodyPr>
          <a:lstStyle/>
          <a:p>
            <a:pPr marL="0" indent="0">
              <a:buNone/>
            </a:pPr>
            <a:endParaRPr dirty="0"/>
          </a:p>
        </p:txBody>
      </p:sp>
      <p:sp>
        <p:nvSpPr>
          <p:cNvPr id="107" name="Google Shape;107;p6:notes"/>
          <p:cNvSpPr>
            <a:spLocks noGrp="1" noRot="1" noChangeAspect="1"/>
          </p:cNvSpPr>
          <p:nvPr>
            <p:ph type="sldImg" idx="2"/>
          </p:nvPr>
        </p:nvSpPr>
        <p:spPr>
          <a:xfrm>
            <a:off x="3429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245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5"/>
        <p:cNvGrpSpPr/>
        <p:nvPr/>
      </p:nvGrpSpPr>
      <p:grpSpPr>
        <a:xfrm>
          <a:off x="0" y="0"/>
          <a:ext cx="0" cy="0"/>
          <a:chOff x="0" y="0"/>
          <a:chExt cx="0" cy="0"/>
        </a:xfrm>
      </p:grpSpPr>
      <p:sp>
        <p:nvSpPr>
          <p:cNvPr id="16" name="Google Shape;16;p14"/>
          <p:cNvSpPr txBox="1">
            <a:spLocks noGrp="1"/>
          </p:cNvSpPr>
          <p:nvPr>
            <p:ph type="body" idx="1"/>
          </p:nvPr>
        </p:nvSpPr>
        <p:spPr>
          <a:xfrm>
            <a:off x="812800" y="342900"/>
            <a:ext cx="16459200" cy="87439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7" name="Google Shape;17;p14"/>
          <p:cNvSpPr txBox="1">
            <a:spLocks noGrp="1"/>
          </p:cNvSpPr>
          <p:nvPr>
            <p:ph type="dt" idx="10"/>
          </p:nvPr>
        </p:nvSpPr>
        <p:spPr>
          <a:xfrm>
            <a:off x="863600" y="9344025"/>
            <a:ext cx="38100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6248400" y="9344025"/>
            <a:ext cx="5791200" cy="685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13462000" y="9344025"/>
            <a:ext cx="3810000" cy="6858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6" name="Google Shape;56;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7" name="Google Shape;5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a:spLocks noGrp="1"/>
          </p:cNvSpPr>
          <p:nvPr>
            <p:ph type="pic" idx="2"/>
          </p:nvPr>
        </p:nvSpPr>
        <p:spPr>
          <a:xfrm>
            <a:off x="1792288" y="612775"/>
            <a:ext cx="5486400" cy="4114800"/>
          </a:xfrm>
          <a:prstGeom prst="rect">
            <a:avLst/>
          </a:prstGeom>
          <a:noFill/>
          <a:ln>
            <a:noFill/>
          </a:ln>
        </p:spPr>
      </p:sp>
      <p:sp>
        <p:nvSpPr>
          <p:cNvPr id="63" name="Google Shape;63;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7.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emf"/><Relationship Id="rId5" Type="http://schemas.openxmlformats.org/officeDocument/2006/relationships/image" Target="../media/image7.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4.emf"/><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5.emf"/><Relationship Id="rId5" Type="http://schemas.openxmlformats.org/officeDocument/2006/relationships/image" Target="../media/image7.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6.emf"/><Relationship Id="rId5" Type="http://schemas.openxmlformats.org/officeDocument/2006/relationships/image" Target="../media/image7.jp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7.emf"/><Relationship Id="rId5" Type="http://schemas.openxmlformats.org/officeDocument/2006/relationships/image" Target="../media/image7.jp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7.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7.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7.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2"/>
          <p:cNvSpPr/>
          <p:nvPr/>
        </p:nvSpPr>
        <p:spPr>
          <a:xfrm>
            <a:off x="-42481" y="5143500"/>
            <a:ext cx="2567556" cy="5143500"/>
          </a:xfrm>
          <a:custGeom>
            <a:avLst/>
            <a:gdLst/>
            <a:ahLst/>
            <a:cxnLst/>
            <a:rect l="l" t="t" r="r" b="b"/>
            <a:pathLst>
              <a:path w="1288505" h="2581218" extrusionOk="0">
                <a:moveTo>
                  <a:pt x="0" y="0"/>
                </a:moveTo>
                <a:lnTo>
                  <a:pt x="1288505" y="0"/>
                </a:lnTo>
                <a:lnTo>
                  <a:pt x="1288505" y="2581218"/>
                </a:lnTo>
                <a:lnTo>
                  <a:pt x="0" y="2581218"/>
                </a:lnTo>
                <a:close/>
              </a:path>
            </a:pathLst>
          </a:custGeom>
          <a:solidFill>
            <a:srgbClr val="92B48A"/>
          </a:solidFill>
          <a:ln>
            <a:noFill/>
          </a:ln>
        </p:spPr>
      </p:sp>
      <p:pic>
        <p:nvPicPr>
          <p:cNvPr id="84" name="Google Shape;84;p2"/>
          <p:cNvPicPr preferRelativeResize="0"/>
          <p:nvPr/>
        </p:nvPicPr>
        <p:blipFill rotWithShape="1">
          <a:blip r:embed="rId3">
            <a:alphaModFix/>
          </a:blip>
          <a:srcRect l="934" r="933"/>
          <a:stretch/>
        </p:blipFill>
        <p:spPr>
          <a:xfrm>
            <a:off x="572963" y="2513087"/>
            <a:ext cx="3247605" cy="3954769"/>
          </a:xfrm>
          <a:prstGeom prst="rect">
            <a:avLst/>
          </a:prstGeom>
          <a:noFill/>
          <a:ln>
            <a:noFill/>
          </a:ln>
        </p:spPr>
      </p:pic>
      <p:grpSp>
        <p:nvGrpSpPr>
          <p:cNvPr id="85" name="Google Shape;85;p2"/>
          <p:cNvGrpSpPr/>
          <p:nvPr/>
        </p:nvGrpSpPr>
        <p:grpSpPr>
          <a:xfrm>
            <a:off x="4724400" y="1323127"/>
            <a:ext cx="13281626" cy="8052149"/>
            <a:chOff x="-522200" y="-1439429"/>
            <a:chExt cx="17708834" cy="11815332"/>
          </a:xfrm>
        </p:grpSpPr>
        <p:sp>
          <p:nvSpPr>
            <p:cNvPr id="86" name="Google Shape;86;p2"/>
            <p:cNvSpPr txBox="1"/>
            <p:nvPr/>
          </p:nvSpPr>
          <p:spPr>
            <a:xfrm>
              <a:off x="-522200" y="-1439429"/>
              <a:ext cx="17708834" cy="1078459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19989"/>
                </a:lnSpc>
                <a:spcBef>
                  <a:spcPts val="0"/>
                </a:spcBef>
                <a:spcAft>
                  <a:spcPts val="0"/>
                </a:spcAft>
                <a:buClr>
                  <a:srgbClr val="000000"/>
                </a:buClr>
                <a:buSzPts val="9600"/>
                <a:buFont typeface="Arial"/>
                <a:buNone/>
              </a:pPr>
              <a:r>
                <a:rPr lang="en-US" sz="9600" b="0" i="0" u="none" strike="noStrike" cap="none" dirty="0">
                  <a:solidFill>
                    <a:srgbClr val="1F6566"/>
                  </a:solidFill>
                  <a:latin typeface="Roboto Black"/>
                  <a:ea typeface="Roboto Black"/>
                  <a:cs typeface="Roboto Black"/>
                  <a:sym typeface="Roboto Black"/>
                </a:rPr>
                <a:t>2021-22                Budget Advisory Committee</a:t>
              </a:r>
            </a:p>
            <a:p>
              <a:pPr marL="0" marR="0" lvl="0" indent="0" algn="l" rtl="0">
                <a:lnSpc>
                  <a:spcPct val="119989"/>
                </a:lnSpc>
                <a:spcBef>
                  <a:spcPts val="0"/>
                </a:spcBef>
                <a:spcAft>
                  <a:spcPts val="0"/>
                </a:spcAft>
                <a:buClr>
                  <a:srgbClr val="000000"/>
                </a:buClr>
                <a:buSzPts val="9600"/>
                <a:buFont typeface="Arial"/>
                <a:buNone/>
              </a:pPr>
              <a:r>
                <a:rPr lang="en-US" sz="9600" b="0" i="0" u="none" strike="noStrike" cap="none" dirty="0">
                  <a:solidFill>
                    <a:srgbClr val="1F6566"/>
                  </a:solidFill>
                  <a:latin typeface="Roboto Black"/>
                  <a:ea typeface="Roboto Black"/>
                  <a:cs typeface="Roboto Black"/>
                  <a:sym typeface="Roboto Black"/>
                </a:rPr>
                <a:t> </a:t>
              </a:r>
              <a:endParaRPr sz="1400" b="0" i="0" u="none" strike="noStrike" cap="none" dirty="0">
                <a:solidFill>
                  <a:srgbClr val="1F6566"/>
                </a:solidFill>
                <a:latin typeface="Arial"/>
                <a:ea typeface="Arial"/>
                <a:cs typeface="Arial"/>
                <a:sym typeface="Arial"/>
              </a:endParaRPr>
            </a:p>
          </p:txBody>
        </p:sp>
        <p:sp>
          <p:nvSpPr>
            <p:cNvPr id="87" name="Google Shape;87;p2"/>
            <p:cNvSpPr txBox="1"/>
            <p:nvPr/>
          </p:nvSpPr>
          <p:spPr>
            <a:xfrm>
              <a:off x="12" y="7720399"/>
              <a:ext cx="11647801" cy="265550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COTATI-ROHNERT PARK UNIFIED SCHOOL DISTRICT</a:t>
              </a:r>
              <a:endParaRPr sz="2800" b="1"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PRESENTATION</a:t>
              </a:r>
              <a:endParaRPr sz="2800" b="1"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900"/>
                <a:buFont typeface="Arial"/>
                <a:buNone/>
              </a:pPr>
              <a:r>
                <a:rPr lang="en-US" sz="2800" b="1" i="0" u="none" strike="noStrike" cap="none" dirty="0">
                  <a:solidFill>
                    <a:srgbClr val="000000"/>
                  </a:solidFill>
                  <a:latin typeface="Source Sans Pro"/>
                  <a:ea typeface="Source Sans Pro"/>
                  <a:cs typeface="Source Sans Pro"/>
                  <a:sym typeface="Source Sans Pro"/>
                </a:rPr>
                <a:t>DATE </a:t>
              </a:r>
              <a:r>
                <a:rPr lang="en-US" sz="2800" b="1" dirty="0">
                  <a:latin typeface="Source Sans Pro"/>
                  <a:ea typeface="Source Sans Pro"/>
                  <a:cs typeface="Source Sans Pro"/>
                  <a:sym typeface="Source Sans Pro"/>
                </a:rPr>
                <a:t>3</a:t>
              </a:r>
              <a:r>
                <a:rPr lang="en-US" sz="2800" b="1" i="0" u="none" strike="noStrike" cap="none" dirty="0">
                  <a:solidFill>
                    <a:srgbClr val="000000"/>
                  </a:solidFill>
                  <a:latin typeface="Source Sans Pro"/>
                  <a:ea typeface="Source Sans Pro"/>
                  <a:cs typeface="Source Sans Pro"/>
                  <a:sym typeface="Source Sans Pro"/>
                </a:rPr>
                <a:t>/31/22</a:t>
              </a:r>
            </a:p>
          </p:txBody>
        </p:sp>
      </p:grpSp>
      <p:pic>
        <p:nvPicPr>
          <p:cNvPr id="88" name="Google Shape;88;p2"/>
          <p:cNvPicPr preferRelativeResize="0"/>
          <p:nvPr/>
        </p:nvPicPr>
        <p:blipFill rotWithShape="1">
          <a:blip r:embed="rId4">
            <a:alphaModFix/>
          </a:blip>
          <a:srcRect/>
          <a:stretch/>
        </p:blipFill>
        <p:spPr>
          <a:xfrm>
            <a:off x="2525078" y="7715250"/>
            <a:ext cx="2590981" cy="2590981"/>
          </a:xfrm>
          <a:prstGeom prst="rect">
            <a:avLst/>
          </a:prstGeom>
          <a:noFill/>
          <a:ln>
            <a:noFill/>
          </a:ln>
        </p:spPr>
      </p:pic>
      <p:pic>
        <p:nvPicPr>
          <p:cNvPr id="89" name="Google Shape;89;p2"/>
          <p:cNvPicPr preferRelativeResize="0"/>
          <p:nvPr/>
        </p:nvPicPr>
        <p:blipFill rotWithShape="1">
          <a:blip r:embed="rId5">
            <a:alphaModFix/>
          </a:blip>
          <a:srcRect t="50785" b="2400"/>
          <a:stretch/>
        </p:blipFill>
        <p:spPr>
          <a:xfrm>
            <a:off x="13244425" y="336027"/>
            <a:ext cx="4761601" cy="113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10</a:t>
            </a:fld>
            <a:endParaRPr dirty="0">
              <a:solidFill>
                <a:schemeClr val="dk1"/>
              </a:solidFill>
            </a:endParaRPr>
          </a:p>
        </p:txBody>
      </p:sp>
      <p:sp>
        <p:nvSpPr>
          <p:cNvPr id="136" name="Google Shape;136;p7"/>
          <p:cNvSpPr txBox="1">
            <a:spLocks noGrp="1"/>
          </p:cNvSpPr>
          <p:nvPr>
            <p:ph type="title" idx="4294967295"/>
          </p:nvPr>
        </p:nvSpPr>
        <p:spPr>
          <a:xfrm>
            <a:off x="1391478" y="0"/>
            <a:ext cx="13010322" cy="1257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a:solidFill>
                  <a:srgbClr val="1F6566"/>
                </a:solidFill>
                <a:latin typeface="Roboto Black"/>
                <a:ea typeface="Roboto Black"/>
                <a:cs typeface="Roboto Black"/>
                <a:sym typeface="Roboto Black"/>
              </a:rPr>
              <a:t>General Fund Revenue Budget</a:t>
            </a:r>
            <a:endParaRPr sz="1400">
              <a:solidFill>
                <a:srgbClr val="000000"/>
              </a:solidFill>
              <a:latin typeface="Arial"/>
              <a:ea typeface="Arial"/>
              <a:cs typeface="Arial"/>
              <a:sym typeface="Arial"/>
            </a:endParaRPr>
          </a:p>
        </p:txBody>
      </p:sp>
      <p:sp>
        <p:nvSpPr>
          <p:cNvPr id="137" name="Google Shape;137;p7"/>
          <p:cNvSpPr txBox="1"/>
          <p:nvPr/>
        </p:nvSpPr>
        <p:spPr>
          <a:xfrm>
            <a:off x="13116791" y="2514602"/>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General Purpose  – </a:t>
            </a:r>
            <a:r>
              <a:rPr lang="en-US" sz="2400" b="1" i="1" u="none" strike="noStrike" cap="none" dirty="0">
                <a:solidFill>
                  <a:schemeClr val="lt1"/>
                </a:solidFill>
                <a:latin typeface="Arial"/>
                <a:ea typeface="Arial"/>
                <a:cs typeface="Arial"/>
                <a:sym typeface="Arial"/>
              </a:rPr>
              <a:t>Property taxes, basic state aide, and education protection account funds</a:t>
            </a:r>
            <a:endParaRPr sz="30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Federal – </a:t>
            </a:r>
            <a:r>
              <a:rPr lang="en-US" sz="2400" b="1" i="1" u="none" strike="noStrike" cap="none" dirty="0">
                <a:solidFill>
                  <a:schemeClr val="lt1"/>
                </a:solidFill>
                <a:latin typeface="Arial"/>
                <a:ea typeface="Arial"/>
                <a:cs typeface="Arial"/>
                <a:sym typeface="Arial"/>
              </a:rPr>
              <a:t>District must follow specific grant guidelines (Title I, Title II,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Other State – </a:t>
            </a:r>
            <a:r>
              <a:rPr lang="en-US" sz="2400" b="1" i="1" u="none" strike="noStrike" cap="none" dirty="0">
                <a:solidFill>
                  <a:schemeClr val="lt1"/>
                </a:solidFill>
                <a:latin typeface="Arial"/>
                <a:ea typeface="Arial"/>
                <a:cs typeface="Arial"/>
                <a:sym typeface="Arial"/>
              </a:rPr>
              <a:t>State funds not part of State Aide (Lottery, Special Education, Mandate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Local – </a:t>
            </a:r>
            <a:r>
              <a:rPr lang="en-US" sz="2400" b="1" i="1" u="none" strike="noStrike" cap="none" dirty="0">
                <a:solidFill>
                  <a:schemeClr val="lt1"/>
                </a:solidFill>
                <a:latin typeface="Arial"/>
                <a:ea typeface="Arial"/>
                <a:cs typeface="Arial"/>
                <a:sym typeface="Arial"/>
              </a:rPr>
              <a:t>Funds received from local sources (Parcel Tax, Casino Funds, Foundation support, PTSA support, Interest, etc.)</a:t>
            </a:r>
            <a:endParaRPr dirty="0"/>
          </a:p>
        </p:txBody>
      </p:sp>
      <p:pic>
        <p:nvPicPr>
          <p:cNvPr id="139" name="Google Shape;139;p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561581" y="8519046"/>
            <a:ext cx="1091279" cy="1310754"/>
          </a:xfrm>
          <a:prstGeom prst="rect">
            <a:avLst/>
          </a:prstGeom>
          <a:noFill/>
          <a:ln>
            <a:noFill/>
          </a:ln>
        </p:spPr>
      </p:pic>
      <p:pic>
        <p:nvPicPr>
          <p:cNvPr id="141" name="Google Shape;141;p7"/>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2" name="Picture 1">
            <a:extLst>
              <a:ext uri="{FF2B5EF4-FFF2-40B4-BE49-F238E27FC236}">
                <a16:creationId xmlns:a16="http://schemas.microsoft.com/office/drawing/2014/main" id="{847C5CB4-B502-4614-A605-511FED68968C}"/>
              </a:ext>
            </a:extLst>
          </p:cNvPr>
          <p:cNvPicPr>
            <a:picLocks noChangeAspect="1"/>
          </p:cNvPicPr>
          <p:nvPr/>
        </p:nvPicPr>
        <p:blipFill>
          <a:blip r:embed="rId6"/>
          <a:stretch>
            <a:fillRect/>
          </a:stretch>
        </p:blipFill>
        <p:spPr>
          <a:xfrm>
            <a:off x="1652860" y="2473885"/>
            <a:ext cx="11463931" cy="7196522"/>
          </a:xfrm>
          <a:prstGeom prst="rect">
            <a:avLst/>
          </a:prstGeom>
        </p:spPr>
      </p:pic>
    </p:spTree>
    <p:extLst>
      <p:ext uri="{BB962C8B-B14F-4D97-AF65-F5344CB8AC3E}">
        <p14:creationId xmlns:p14="http://schemas.microsoft.com/office/powerpoint/2010/main" val="75554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11</a:t>
            </a:fld>
            <a:endParaRPr dirty="0">
              <a:solidFill>
                <a:schemeClr val="dk1"/>
              </a:solidFill>
            </a:endParaRPr>
          </a:p>
        </p:txBody>
      </p:sp>
      <p:sp>
        <p:nvSpPr>
          <p:cNvPr id="136" name="Google Shape;136;p7"/>
          <p:cNvSpPr txBox="1">
            <a:spLocks noGrp="1"/>
          </p:cNvSpPr>
          <p:nvPr>
            <p:ph type="title" idx="4294967295"/>
          </p:nvPr>
        </p:nvSpPr>
        <p:spPr>
          <a:xfrm>
            <a:off x="1391478" y="0"/>
            <a:ext cx="13010322" cy="1257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a:solidFill>
                  <a:srgbClr val="1F6566"/>
                </a:solidFill>
                <a:latin typeface="Roboto Black"/>
                <a:ea typeface="Roboto Black"/>
                <a:cs typeface="Roboto Black"/>
                <a:sym typeface="Roboto Black"/>
              </a:rPr>
              <a:t>General Fund Revenue Budget</a:t>
            </a:r>
            <a:endParaRPr sz="1400">
              <a:solidFill>
                <a:srgbClr val="000000"/>
              </a:solidFill>
              <a:latin typeface="Arial"/>
              <a:ea typeface="Arial"/>
              <a:cs typeface="Arial"/>
              <a:sym typeface="Arial"/>
            </a:endParaRPr>
          </a:p>
        </p:txBody>
      </p:sp>
      <p:sp>
        <p:nvSpPr>
          <p:cNvPr id="137" name="Google Shape;137;p7"/>
          <p:cNvSpPr txBox="1"/>
          <p:nvPr/>
        </p:nvSpPr>
        <p:spPr>
          <a:xfrm>
            <a:off x="13116791" y="2514602"/>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General Purpose  – </a:t>
            </a:r>
            <a:r>
              <a:rPr lang="en-US" sz="2400" b="1" i="1" u="none" strike="noStrike" cap="none" dirty="0">
                <a:solidFill>
                  <a:schemeClr val="lt1"/>
                </a:solidFill>
                <a:latin typeface="Arial"/>
                <a:ea typeface="Arial"/>
                <a:cs typeface="Arial"/>
                <a:sym typeface="Arial"/>
              </a:rPr>
              <a:t>Property taxes, basic state aide, and education protection account funds</a:t>
            </a:r>
            <a:endParaRPr sz="30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Federal – </a:t>
            </a:r>
            <a:r>
              <a:rPr lang="en-US" sz="2400" b="1" i="1" u="none" strike="noStrike" cap="none" dirty="0">
                <a:solidFill>
                  <a:schemeClr val="lt1"/>
                </a:solidFill>
                <a:latin typeface="Arial"/>
                <a:ea typeface="Arial"/>
                <a:cs typeface="Arial"/>
                <a:sym typeface="Arial"/>
              </a:rPr>
              <a:t>District must follow specific grant guidelines (Title I, Title II,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Other State – </a:t>
            </a:r>
            <a:r>
              <a:rPr lang="en-US" sz="2400" b="1" i="1" u="none" strike="noStrike" cap="none" dirty="0">
                <a:solidFill>
                  <a:schemeClr val="lt1"/>
                </a:solidFill>
                <a:latin typeface="Arial"/>
                <a:ea typeface="Arial"/>
                <a:cs typeface="Arial"/>
                <a:sym typeface="Arial"/>
              </a:rPr>
              <a:t>State funds not part of State Aide (Lottery, Special Education, Mandate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Local – </a:t>
            </a:r>
            <a:r>
              <a:rPr lang="en-US" sz="2400" b="1" i="1" u="none" strike="noStrike" cap="none" dirty="0">
                <a:solidFill>
                  <a:schemeClr val="lt1"/>
                </a:solidFill>
                <a:latin typeface="Arial"/>
                <a:ea typeface="Arial"/>
                <a:cs typeface="Arial"/>
                <a:sym typeface="Arial"/>
              </a:rPr>
              <a:t>Funds received from local sources (Parcel Tax, Casino Funds, Foundation support, PTSA support, Interest, etc.)</a:t>
            </a:r>
            <a:endParaRPr dirty="0"/>
          </a:p>
        </p:txBody>
      </p:sp>
      <p:pic>
        <p:nvPicPr>
          <p:cNvPr id="139" name="Google Shape;139;p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561581" y="8519046"/>
            <a:ext cx="1091279" cy="1310754"/>
          </a:xfrm>
          <a:prstGeom prst="rect">
            <a:avLst/>
          </a:prstGeom>
          <a:noFill/>
          <a:ln>
            <a:noFill/>
          </a:ln>
        </p:spPr>
      </p:pic>
      <p:pic>
        <p:nvPicPr>
          <p:cNvPr id="141" name="Google Shape;141;p7"/>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3" name="Picture 2">
            <a:extLst>
              <a:ext uri="{FF2B5EF4-FFF2-40B4-BE49-F238E27FC236}">
                <a16:creationId xmlns:a16="http://schemas.microsoft.com/office/drawing/2014/main" id="{A7AEBEF4-109F-4847-9979-F77152108892}"/>
              </a:ext>
            </a:extLst>
          </p:cNvPr>
          <p:cNvPicPr>
            <a:picLocks noChangeAspect="1"/>
          </p:cNvPicPr>
          <p:nvPr/>
        </p:nvPicPr>
        <p:blipFill>
          <a:blip r:embed="rId6"/>
          <a:stretch>
            <a:fillRect/>
          </a:stretch>
        </p:blipFill>
        <p:spPr>
          <a:xfrm>
            <a:off x="1652860" y="1367824"/>
            <a:ext cx="11328849" cy="878755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12</a:t>
            </a:fld>
            <a:endParaRPr dirty="0">
              <a:solidFill>
                <a:schemeClr val="dk1"/>
              </a:solidFill>
            </a:endParaRPr>
          </a:p>
        </p:txBody>
      </p:sp>
      <p:sp>
        <p:nvSpPr>
          <p:cNvPr id="136" name="Google Shape;136;p7"/>
          <p:cNvSpPr txBox="1">
            <a:spLocks noGrp="1"/>
          </p:cNvSpPr>
          <p:nvPr>
            <p:ph type="title" idx="4294967295"/>
          </p:nvPr>
        </p:nvSpPr>
        <p:spPr>
          <a:xfrm>
            <a:off x="1387591" y="342899"/>
            <a:ext cx="13010322" cy="1257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dirty="0">
                <a:solidFill>
                  <a:srgbClr val="1F6566"/>
                </a:solidFill>
                <a:latin typeface="Roboto Black"/>
                <a:ea typeface="Roboto Black"/>
                <a:cs typeface="Roboto Black"/>
                <a:sym typeface="Roboto Black"/>
              </a:rPr>
              <a:t>Unrestricted General Fund Revenue Budget</a:t>
            </a:r>
            <a:endParaRPr sz="1400" dirty="0">
              <a:solidFill>
                <a:srgbClr val="000000"/>
              </a:solidFill>
              <a:latin typeface="Arial"/>
              <a:ea typeface="Arial"/>
              <a:cs typeface="Arial"/>
              <a:sym typeface="Arial"/>
            </a:endParaRPr>
          </a:p>
        </p:txBody>
      </p:sp>
      <p:sp>
        <p:nvSpPr>
          <p:cNvPr id="137" name="Google Shape;137;p7"/>
          <p:cNvSpPr txBox="1"/>
          <p:nvPr/>
        </p:nvSpPr>
        <p:spPr>
          <a:xfrm>
            <a:off x="13116791" y="2514602"/>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General Purpose  – </a:t>
            </a:r>
            <a:r>
              <a:rPr lang="en-US" sz="2400" b="1" i="1" u="none" strike="noStrike" cap="none" dirty="0">
                <a:solidFill>
                  <a:schemeClr val="lt1"/>
                </a:solidFill>
                <a:latin typeface="Arial"/>
                <a:ea typeface="Arial"/>
                <a:cs typeface="Arial"/>
                <a:sym typeface="Arial"/>
              </a:rPr>
              <a:t>Property taxes, basic state aide, and education protection account funds</a:t>
            </a:r>
            <a:endParaRPr sz="30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Federal – </a:t>
            </a:r>
            <a:r>
              <a:rPr lang="en-US" sz="2400" b="1" i="1" u="none" strike="noStrike" cap="none" dirty="0">
                <a:solidFill>
                  <a:schemeClr val="lt1"/>
                </a:solidFill>
                <a:latin typeface="Arial"/>
                <a:ea typeface="Arial"/>
                <a:cs typeface="Arial"/>
                <a:sym typeface="Arial"/>
              </a:rPr>
              <a:t>District must follow specific grant guidelines (Title I, Title II,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Other State – </a:t>
            </a:r>
            <a:r>
              <a:rPr lang="en-US" sz="2400" b="1" i="1" u="none" strike="noStrike" cap="none" dirty="0">
                <a:solidFill>
                  <a:schemeClr val="lt1"/>
                </a:solidFill>
                <a:latin typeface="Arial"/>
                <a:ea typeface="Arial"/>
                <a:cs typeface="Arial"/>
                <a:sym typeface="Arial"/>
              </a:rPr>
              <a:t>State funds not part of State Aide (Lottery, Special Education, Mandate etc.)</a:t>
            </a:r>
            <a:endParaRPr dirty="0"/>
          </a:p>
          <a:p>
            <a:pPr marL="0" marR="0" lvl="0" indent="0" algn="l" rtl="0">
              <a:lnSpc>
                <a:spcPct val="100000"/>
              </a:lnSpc>
              <a:spcBef>
                <a:spcPts val="0"/>
              </a:spcBef>
              <a:spcAft>
                <a:spcPts val="0"/>
              </a:spcAft>
              <a:buNone/>
            </a:pPr>
            <a:endParaRPr sz="900" b="1" i="1"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r>
              <a:rPr lang="en-US" sz="3000" b="1" i="1" u="none" strike="noStrike" cap="none" dirty="0">
                <a:solidFill>
                  <a:schemeClr val="lt1"/>
                </a:solidFill>
                <a:latin typeface="Arial"/>
                <a:ea typeface="Arial"/>
                <a:cs typeface="Arial"/>
                <a:sym typeface="Arial"/>
              </a:rPr>
              <a:t>Local – </a:t>
            </a:r>
            <a:r>
              <a:rPr lang="en-US" sz="2400" b="1" i="1" u="none" strike="noStrike" cap="none" dirty="0">
                <a:solidFill>
                  <a:schemeClr val="lt1"/>
                </a:solidFill>
                <a:latin typeface="Arial"/>
                <a:ea typeface="Arial"/>
                <a:cs typeface="Arial"/>
                <a:sym typeface="Arial"/>
              </a:rPr>
              <a:t>Funds received from local sources (Parcel Tax, Casino Funds, Foundation support, PTSA support, Interest, etc.)</a:t>
            </a:r>
            <a:endParaRPr dirty="0"/>
          </a:p>
        </p:txBody>
      </p:sp>
      <p:pic>
        <p:nvPicPr>
          <p:cNvPr id="139" name="Google Shape;139;p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140" name="Google Shape;140;p7"/>
          <p:cNvPicPr preferRelativeResize="0"/>
          <p:nvPr/>
        </p:nvPicPr>
        <p:blipFill rotWithShape="1">
          <a:blip r:embed="rId4">
            <a:alphaModFix/>
          </a:blip>
          <a:srcRect/>
          <a:stretch/>
        </p:blipFill>
        <p:spPr>
          <a:xfrm>
            <a:off x="561581" y="8519046"/>
            <a:ext cx="1091279" cy="1310754"/>
          </a:xfrm>
          <a:prstGeom prst="rect">
            <a:avLst/>
          </a:prstGeom>
          <a:noFill/>
          <a:ln>
            <a:noFill/>
          </a:ln>
        </p:spPr>
      </p:pic>
      <p:pic>
        <p:nvPicPr>
          <p:cNvPr id="141" name="Google Shape;141;p7"/>
          <p:cNvPicPr preferRelativeResize="0"/>
          <p:nvPr/>
        </p:nvPicPr>
        <p:blipFill rotWithShape="1">
          <a:blip r:embed="rId5">
            <a:alphaModFix/>
          </a:blip>
          <a:srcRect/>
          <a:stretch/>
        </p:blipFill>
        <p:spPr>
          <a:xfrm>
            <a:off x="15879872" y="575275"/>
            <a:ext cx="2408129" cy="792549"/>
          </a:xfrm>
          <a:prstGeom prst="rect">
            <a:avLst/>
          </a:prstGeom>
          <a:noFill/>
          <a:ln>
            <a:noFill/>
          </a:ln>
        </p:spPr>
      </p:pic>
      <p:pic>
        <p:nvPicPr>
          <p:cNvPr id="2" name="Picture 1">
            <a:extLst>
              <a:ext uri="{FF2B5EF4-FFF2-40B4-BE49-F238E27FC236}">
                <a16:creationId xmlns:a16="http://schemas.microsoft.com/office/drawing/2014/main" id="{2CDEA30F-67DA-4CD6-9380-2F81D37A3B9C}"/>
              </a:ext>
            </a:extLst>
          </p:cNvPr>
          <p:cNvPicPr>
            <a:picLocks noChangeAspect="1"/>
          </p:cNvPicPr>
          <p:nvPr/>
        </p:nvPicPr>
        <p:blipFill>
          <a:blip r:embed="rId6"/>
          <a:stretch>
            <a:fillRect/>
          </a:stretch>
        </p:blipFill>
        <p:spPr>
          <a:xfrm>
            <a:off x="1652861" y="2258267"/>
            <a:ext cx="11463930" cy="7883260"/>
          </a:xfrm>
          <a:prstGeom prst="rect">
            <a:avLst/>
          </a:prstGeom>
        </p:spPr>
      </p:pic>
    </p:spTree>
    <p:extLst>
      <p:ext uri="{BB962C8B-B14F-4D97-AF65-F5344CB8AC3E}">
        <p14:creationId xmlns:p14="http://schemas.microsoft.com/office/powerpoint/2010/main" val="1220805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dirty="0">
                <a:solidFill>
                  <a:srgbClr val="1F6566"/>
                </a:solidFill>
                <a:latin typeface="Roboto Black"/>
                <a:ea typeface="Roboto Black"/>
                <a:cs typeface="Roboto Black"/>
                <a:sym typeface="Roboto Black"/>
              </a:rPr>
              <a:t>General Fund Expenditures</a:t>
            </a:r>
            <a:endParaRPr sz="7200" dirty="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pic>
        <p:nvPicPr>
          <p:cNvPr id="163" name="Google Shape;163;p10"/>
          <p:cNvPicPr preferRelativeResize="0"/>
          <p:nvPr/>
        </p:nvPicPr>
        <p:blipFill rotWithShape="1">
          <a:blip r:embed="rId3">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879872" y="575275"/>
            <a:ext cx="2408129" cy="792549"/>
          </a:xfrm>
          <a:prstGeom prst="rect">
            <a:avLst/>
          </a:prstGeom>
          <a:noFill/>
          <a:ln>
            <a:noFill/>
          </a:ln>
        </p:spPr>
      </p:pic>
      <p:sp>
        <p:nvSpPr>
          <p:cNvPr id="13" name="Google Shape;173;p11"/>
          <p:cNvSpPr txBox="1">
            <a:spLocks/>
          </p:cNvSpPr>
          <p:nvPr/>
        </p:nvSpPr>
        <p:spPr>
          <a:xfrm>
            <a:off x="1747125" y="2029541"/>
            <a:ext cx="12801600" cy="1282611"/>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lnSpc>
                <a:spcPct val="120000"/>
              </a:lnSpc>
              <a:buSzPct val="64516"/>
            </a:pPr>
            <a:r>
              <a:rPr lang="en-US" sz="3600" dirty="0"/>
              <a:t>Reflects General Fund only (no Cafeteria, Bonds, Capital Facilities)</a:t>
            </a:r>
            <a:endParaRPr lang="en-US" dirty="0"/>
          </a:p>
          <a:p>
            <a:pPr>
              <a:lnSpc>
                <a:spcPct val="120000"/>
              </a:lnSpc>
              <a:buSzPct val="64516"/>
            </a:pPr>
            <a:r>
              <a:rPr lang="en-US" sz="3600" dirty="0"/>
              <a:t>Employee costs comprise approximately 84% of the Districts unrestricted budget</a:t>
            </a:r>
            <a:endParaRPr lang="en-US" dirty="0"/>
          </a:p>
          <a:p>
            <a:pPr indent="-228600">
              <a:buSzPct val="64516"/>
              <a:buFont typeface="Arial"/>
              <a:buNone/>
            </a:pPr>
            <a:endParaRPr lang="en-US" sz="3600" dirty="0"/>
          </a:p>
        </p:txBody>
      </p:sp>
      <p:pic>
        <p:nvPicPr>
          <p:cNvPr id="3" name="Picture 2">
            <a:extLst>
              <a:ext uri="{FF2B5EF4-FFF2-40B4-BE49-F238E27FC236}">
                <a16:creationId xmlns:a16="http://schemas.microsoft.com/office/drawing/2014/main" id="{528F62C1-7989-428D-8820-3E69C0180A70}"/>
              </a:ext>
            </a:extLst>
          </p:cNvPr>
          <p:cNvPicPr>
            <a:picLocks noChangeAspect="1"/>
          </p:cNvPicPr>
          <p:nvPr/>
        </p:nvPicPr>
        <p:blipFill>
          <a:blip r:embed="rId6"/>
          <a:stretch>
            <a:fillRect/>
          </a:stretch>
        </p:blipFill>
        <p:spPr>
          <a:xfrm>
            <a:off x="2092035" y="3463635"/>
            <a:ext cx="14034656" cy="6050947"/>
          </a:xfrm>
          <a:prstGeom prst="rect">
            <a:avLst/>
          </a:prstGeom>
        </p:spPr>
      </p:pic>
    </p:spTree>
    <p:extLst>
      <p:ext uri="{BB962C8B-B14F-4D97-AF65-F5344CB8AC3E}">
        <p14:creationId xmlns:p14="http://schemas.microsoft.com/office/powerpoint/2010/main" val="294000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title"/>
          </p:nvPr>
        </p:nvSpPr>
        <p:spPr>
          <a:xfrm>
            <a:off x="1827025" y="302825"/>
            <a:ext cx="13308600" cy="1077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6700">
                <a:solidFill>
                  <a:srgbClr val="1F6566"/>
                </a:solidFill>
                <a:latin typeface="Roboto Black"/>
                <a:ea typeface="Roboto Black"/>
                <a:cs typeface="Roboto Black"/>
                <a:sym typeface="Roboto Black"/>
              </a:rPr>
              <a:t>CRPUSD Expenditures Categories</a:t>
            </a:r>
            <a:endParaRPr sz="6700" b="1"/>
          </a:p>
        </p:txBody>
      </p:sp>
      <p:cxnSp>
        <p:nvCxnSpPr>
          <p:cNvPr id="148" name="Google Shape;148;p8"/>
          <p:cNvCxnSpPr/>
          <p:nvPr/>
        </p:nvCxnSpPr>
        <p:spPr>
          <a:xfrm>
            <a:off x="2857500" y="1600200"/>
            <a:ext cx="113157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149" name="Google Shape;149;p8"/>
          <p:cNvGraphicFramePr/>
          <p:nvPr/>
        </p:nvGraphicFramePr>
        <p:xfrm>
          <a:off x="2650435" y="1828801"/>
          <a:ext cx="12642575" cy="8000975"/>
        </p:xfrm>
        <a:graphic>
          <a:graphicData uri="http://schemas.openxmlformats.org/drawingml/2006/table">
            <a:tbl>
              <a:tblPr>
                <a:noFill/>
                <a:tableStyleId>{B9E16E9E-3BDE-461D-9205-25F951B9D39D}</a:tableStyleId>
              </a:tblPr>
              <a:tblGrid>
                <a:gridCol w="4681600">
                  <a:extLst>
                    <a:ext uri="{9D8B030D-6E8A-4147-A177-3AD203B41FA5}">
                      <a16:colId xmlns:a16="http://schemas.microsoft.com/office/drawing/2014/main" val="20000"/>
                    </a:ext>
                  </a:extLst>
                </a:gridCol>
                <a:gridCol w="7960975">
                  <a:extLst>
                    <a:ext uri="{9D8B030D-6E8A-4147-A177-3AD203B41FA5}">
                      <a16:colId xmlns:a16="http://schemas.microsoft.com/office/drawing/2014/main" val="20001"/>
                    </a:ext>
                  </a:extLst>
                </a:gridCol>
              </a:tblGrid>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Certificated Salaries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Credentialed Staff:  Includes Teachers, Librarians, Nurses, Counselors, Psychologists, Principals, Superintendent        </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0"/>
                  </a:ext>
                </a:extLst>
              </a:tr>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Classified Salaries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Non-Credentialed Staff: Office staff, Custodians,  Managers, Supervisors, CBO</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1"/>
                  </a:ext>
                </a:extLst>
              </a:tr>
              <a:tr h="161382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Employee Benefits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Salary driven benefit costs:  Includes State Teachers Retirement (STRS), Public Employee Retirement (PERS), Workers Compensation, SUI, Social Security, Health benefit costs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2"/>
                  </a:ext>
                </a:extLst>
              </a:tr>
              <a:tr h="79642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Books and Supplies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Includes textbooks, computers, magazines, gas &amp; oil</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3"/>
                  </a:ext>
                </a:extLst>
              </a:tr>
              <a:tr h="1184175">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Services and Other Operating Expenses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General operating costs includes Insurance, utilities, repairs, contract services, internet, telephones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4"/>
                  </a:ext>
                </a:extLst>
              </a:tr>
              <a:tr h="76500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Capital Outlay</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Capital includes equipment . Maintenance or repairs over $5,000</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5"/>
                  </a:ext>
                </a:extLst>
              </a:tr>
              <a:tr h="1213850">
                <a:tc>
                  <a:txBody>
                    <a:bodyPr/>
                    <a:lstStyle/>
                    <a:p>
                      <a:pPr marL="0" marR="0" lvl="0" indent="0" algn="l"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Transfer Out/Other Outgo</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tc>
                  <a:txBody>
                    <a:bodyPr/>
                    <a:lstStyle/>
                    <a:p>
                      <a:pPr marL="0" marR="0" lvl="0" indent="0" algn="ctr" rtl="0">
                        <a:lnSpc>
                          <a:spcPct val="100000"/>
                        </a:lnSpc>
                        <a:spcBef>
                          <a:spcPts val="0"/>
                        </a:spcBef>
                        <a:spcAft>
                          <a:spcPts val="0"/>
                        </a:spcAft>
                        <a:buNone/>
                      </a:pPr>
                      <a:r>
                        <a:rPr lang="en-US" sz="2100" b="1" i="0" u="none" strike="noStrike" cap="none">
                          <a:solidFill>
                            <a:srgbClr val="FFFFFF"/>
                          </a:solidFill>
                          <a:latin typeface="Arial"/>
                          <a:ea typeface="Arial"/>
                          <a:cs typeface="Arial"/>
                          <a:sym typeface="Arial"/>
                        </a:rPr>
                        <a:t>Transfers out include transfers to other funds (Example: Cafeteria Fund) or transfers to other agencies</a:t>
                      </a:r>
                      <a:endParaRPr/>
                    </a:p>
                  </a:txBody>
                  <a:tcPr marL="9300" marR="9300" marT="930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66092"/>
                    </a:solidFill>
                  </a:tcPr>
                </a:tc>
                <a:extLst>
                  <a:ext uri="{0D108BD9-81ED-4DB2-BD59-A6C34878D82A}">
                    <a16:rowId xmlns:a16="http://schemas.microsoft.com/office/drawing/2014/main" val="10006"/>
                  </a:ext>
                </a:extLst>
              </a:tr>
            </a:tbl>
          </a:graphicData>
        </a:graphic>
      </p:graphicFrame>
      <p:pic>
        <p:nvPicPr>
          <p:cNvPr id="150" name="Google Shape;150;p8"/>
          <p:cNvPicPr preferRelativeResize="0"/>
          <p:nvPr/>
        </p:nvPicPr>
        <p:blipFill rotWithShape="1">
          <a:blip r:embed="rId3">
            <a:alphaModFix/>
          </a:blip>
          <a:srcRect/>
          <a:stretch/>
        </p:blipFill>
        <p:spPr>
          <a:xfrm>
            <a:off x="561581" y="8519046"/>
            <a:ext cx="1091279" cy="1310754"/>
          </a:xfrm>
          <a:prstGeom prst="rect">
            <a:avLst/>
          </a:prstGeom>
          <a:noFill/>
          <a:ln>
            <a:noFill/>
          </a:ln>
        </p:spPr>
      </p:pic>
      <p:pic>
        <p:nvPicPr>
          <p:cNvPr id="151" name="Google Shape;151;p8"/>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52" name="Google Shape;152;p8"/>
          <p:cNvPicPr preferRelativeResize="0"/>
          <p:nvPr/>
        </p:nvPicPr>
        <p:blipFill rotWithShape="1">
          <a:blip r:embed="rId5">
            <a:alphaModFix/>
          </a:blip>
          <a:srcRect/>
          <a:stretch/>
        </p:blipFill>
        <p:spPr>
          <a:xfrm>
            <a:off x="15879872" y="575275"/>
            <a:ext cx="2408129" cy="7925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dirty="0">
                <a:solidFill>
                  <a:srgbClr val="1F6566"/>
                </a:solidFill>
                <a:latin typeface="Roboto Black"/>
                <a:ea typeface="Roboto Black"/>
                <a:cs typeface="Roboto Black"/>
                <a:sym typeface="Roboto Black"/>
              </a:rPr>
              <a:t>General Fund Unrestricted </a:t>
            </a:r>
            <a:br>
              <a:rPr lang="en-US" sz="7200" dirty="0">
                <a:solidFill>
                  <a:srgbClr val="1F6566"/>
                </a:solidFill>
                <a:latin typeface="Roboto Black"/>
                <a:ea typeface="Roboto Black"/>
                <a:cs typeface="Roboto Black"/>
                <a:sym typeface="Roboto Black"/>
              </a:rPr>
            </a:br>
            <a:r>
              <a:rPr lang="en-US" sz="7200" dirty="0">
                <a:solidFill>
                  <a:srgbClr val="1F6566"/>
                </a:solidFill>
                <a:latin typeface="Roboto Black"/>
                <a:ea typeface="Roboto Black"/>
                <a:cs typeface="Roboto Black"/>
                <a:sym typeface="Roboto Black"/>
              </a:rPr>
              <a:t>Expenditures</a:t>
            </a:r>
            <a:endParaRPr sz="7200" dirty="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pic>
        <p:nvPicPr>
          <p:cNvPr id="163" name="Google Shape;163;p10"/>
          <p:cNvPicPr preferRelativeResize="0"/>
          <p:nvPr/>
        </p:nvPicPr>
        <p:blipFill rotWithShape="1">
          <a:blip r:embed="rId3">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879872" y="575275"/>
            <a:ext cx="2408129" cy="792549"/>
          </a:xfrm>
          <a:prstGeom prst="rect">
            <a:avLst/>
          </a:prstGeom>
          <a:noFill/>
          <a:ln>
            <a:noFill/>
          </a:ln>
        </p:spPr>
      </p:pic>
      <p:sp>
        <p:nvSpPr>
          <p:cNvPr id="13" name="Google Shape;173;p11"/>
          <p:cNvSpPr txBox="1">
            <a:spLocks/>
          </p:cNvSpPr>
          <p:nvPr/>
        </p:nvSpPr>
        <p:spPr>
          <a:xfrm>
            <a:off x="1747125" y="2029541"/>
            <a:ext cx="12801600" cy="1282611"/>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lnSpc>
                <a:spcPct val="120000"/>
              </a:lnSpc>
              <a:buSzPct val="64516"/>
            </a:pPr>
            <a:r>
              <a:rPr lang="en-US" sz="3600" dirty="0"/>
              <a:t>Reflects General Fund only (no Cafeteria, Bonds, Capital Facilities)</a:t>
            </a:r>
            <a:endParaRPr lang="en-US" dirty="0"/>
          </a:p>
          <a:p>
            <a:pPr>
              <a:lnSpc>
                <a:spcPct val="120000"/>
              </a:lnSpc>
              <a:buSzPct val="64516"/>
            </a:pPr>
            <a:r>
              <a:rPr lang="en-US" sz="3600" dirty="0"/>
              <a:t>Employee costs comprise approximately 84% of the Districts unrestricted budget</a:t>
            </a:r>
            <a:endParaRPr lang="en-US" dirty="0"/>
          </a:p>
          <a:p>
            <a:pPr indent="-228600">
              <a:buSzPct val="64516"/>
              <a:buFont typeface="Arial"/>
              <a:buNone/>
            </a:pPr>
            <a:endParaRPr lang="en-US" sz="3600" dirty="0"/>
          </a:p>
        </p:txBody>
      </p:sp>
      <p:pic>
        <p:nvPicPr>
          <p:cNvPr id="6" name="Picture 5">
            <a:extLst>
              <a:ext uri="{FF2B5EF4-FFF2-40B4-BE49-F238E27FC236}">
                <a16:creationId xmlns:a16="http://schemas.microsoft.com/office/drawing/2014/main" id="{AE8DD3D9-F0AC-4E56-A303-4FB660455C86}"/>
              </a:ext>
            </a:extLst>
          </p:cNvPr>
          <p:cNvPicPr>
            <a:picLocks noChangeAspect="1"/>
          </p:cNvPicPr>
          <p:nvPr/>
        </p:nvPicPr>
        <p:blipFill>
          <a:blip r:embed="rId6"/>
          <a:stretch>
            <a:fillRect/>
          </a:stretch>
        </p:blipFill>
        <p:spPr>
          <a:xfrm>
            <a:off x="1747125" y="3020290"/>
            <a:ext cx="16416183" cy="72667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dirty="0">
                <a:solidFill>
                  <a:srgbClr val="1F6566"/>
                </a:solidFill>
                <a:latin typeface="Roboto Black"/>
                <a:ea typeface="Roboto Black"/>
                <a:cs typeface="Roboto Black"/>
                <a:sym typeface="Roboto Black"/>
              </a:rPr>
              <a:t>General Fund Combined </a:t>
            </a:r>
            <a:br>
              <a:rPr lang="en-US" sz="7200" dirty="0">
                <a:solidFill>
                  <a:srgbClr val="1F6566"/>
                </a:solidFill>
                <a:latin typeface="Roboto Black"/>
                <a:ea typeface="Roboto Black"/>
                <a:cs typeface="Roboto Black"/>
                <a:sym typeface="Roboto Black"/>
              </a:rPr>
            </a:br>
            <a:r>
              <a:rPr lang="en-US" sz="7200" dirty="0">
                <a:solidFill>
                  <a:srgbClr val="1F6566"/>
                </a:solidFill>
                <a:latin typeface="Roboto Black"/>
                <a:ea typeface="Roboto Black"/>
                <a:cs typeface="Roboto Black"/>
                <a:sym typeface="Roboto Black"/>
              </a:rPr>
              <a:t>Expenditures</a:t>
            </a:r>
            <a:endParaRPr sz="7200" dirty="0">
              <a:latin typeface="Roboto Black"/>
              <a:ea typeface="Roboto Black"/>
              <a:cs typeface="Roboto Black"/>
              <a:sym typeface="Roboto Black"/>
            </a:endParaRPr>
          </a:p>
        </p:txBody>
      </p:sp>
      <p:sp>
        <p:nvSpPr>
          <p:cNvPr id="160" name="Google Shape;160;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pic>
        <p:nvPicPr>
          <p:cNvPr id="163" name="Google Shape;163;p10"/>
          <p:cNvPicPr preferRelativeResize="0"/>
          <p:nvPr/>
        </p:nvPicPr>
        <p:blipFill rotWithShape="1">
          <a:blip r:embed="rId3">
            <a:alphaModFix/>
          </a:blip>
          <a:srcRect/>
          <a:stretch/>
        </p:blipFill>
        <p:spPr>
          <a:xfrm>
            <a:off x="652394" y="8206379"/>
            <a:ext cx="1094731" cy="1308204"/>
          </a:xfrm>
          <a:prstGeom prst="rect">
            <a:avLst/>
          </a:prstGeom>
          <a:noFill/>
          <a:ln>
            <a:noFill/>
          </a:ln>
        </p:spPr>
      </p:pic>
      <p:pic>
        <p:nvPicPr>
          <p:cNvPr id="164" name="Google Shape;164;p10"/>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pic>
        <p:nvPicPr>
          <p:cNvPr id="165" name="Google Shape;165;p10"/>
          <p:cNvPicPr preferRelativeResize="0"/>
          <p:nvPr/>
        </p:nvPicPr>
        <p:blipFill rotWithShape="1">
          <a:blip r:embed="rId5">
            <a:alphaModFix/>
          </a:blip>
          <a:srcRect/>
          <a:stretch/>
        </p:blipFill>
        <p:spPr>
          <a:xfrm>
            <a:off x="15879872" y="575275"/>
            <a:ext cx="2408129" cy="792549"/>
          </a:xfrm>
          <a:prstGeom prst="rect">
            <a:avLst/>
          </a:prstGeom>
          <a:noFill/>
          <a:ln>
            <a:noFill/>
          </a:ln>
        </p:spPr>
      </p:pic>
      <p:sp>
        <p:nvSpPr>
          <p:cNvPr id="13" name="Google Shape;173;p11"/>
          <p:cNvSpPr txBox="1">
            <a:spLocks/>
          </p:cNvSpPr>
          <p:nvPr/>
        </p:nvSpPr>
        <p:spPr>
          <a:xfrm>
            <a:off x="1747125" y="2029541"/>
            <a:ext cx="12801600" cy="1282611"/>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lnSpc>
                <a:spcPct val="120000"/>
              </a:lnSpc>
              <a:buSzPct val="64516"/>
            </a:pPr>
            <a:r>
              <a:rPr lang="en-US" sz="3600" dirty="0"/>
              <a:t>Reflects General Fund only (no Cafeteria, Bonds, Capital Facilities)</a:t>
            </a:r>
            <a:endParaRPr lang="en-US" dirty="0"/>
          </a:p>
          <a:p>
            <a:pPr>
              <a:lnSpc>
                <a:spcPct val="120000"/>
              </a:lnSpc>
              <a:buSzPct val="64516"/>
            </a:pPr>
            <a:r>
              <a:rPr lang="en-US" sz="3600" dirty="0"/>
              <a:t>Employee costs comprise approximately 84% of the Districts unrestricted budget</a:t>
            </a:r>
            <a:endParaRPr lang="en-US" dirty="0"/>
          </a:p>
          <a:p>
            <a:pPr indent="-228600">
              <a:buSzPct val="64516"/>
              <a:buFont typeface="Arial"/>
              <a:buNone/>
            </a:pPr>
            <a:endParaRPr lang="en-US" sz="3600" dirty="0"/>
          </a:p>
        </p:txBody>
      </p:sp>
      <p:pic>
        <p:nvPicPr>
          <p:cNvPr id="3" name="Picture 2">
            <a:extLst>
              <a:ext uri="{FF2B5EF4-FFF2-40B4-BE49-F238E27FC236}">
                <a16:creationId xmlns:a16="http://schemas.microsoft.com/office/drawing/2014/main" id="{B8A61C7F-476D-43E7-AD9F-9F6C1D320877}"/>
              </a:ext>
            </a:extLst>
          </p:cNvPr>
          <p:cNvPicPr>
            <a:picLocks noChangeAspect="1"/>
          </p:cNvPicPr>
          <p:nvPr/>
        </p:nvPicPr>
        <p:blipFill>
          <a:blip r:embed="rId6"/>
          <a:stretch>
            <a:fillRect/>
          </a:stretch>
        </p:blipFill>
        <p:spPr>
          <a:xfrm>
            <a:off x="1747125" y="3103418"/>
            <a:ext cx="16346911" cy="7183582"/>
          </a:xfrm>
          <a:prstGeom prst="rect">
            <a:avLst/>
          </a:prstGeom>
        </p:spPr>
      </p:pic>
    </p:spTree>
    <p:extLst>
      <p:ext uri="{BB962C8B-B14F-4D97-AF65-F5344CB8AC3E}">
        <p14:creationId xmlns:p14="http://schemas.microsoft.com/office/powerpoint/2010/main" val="3787638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22" name="Google Shape;122;p4"/>
          <p:cNvSpPr txBox="1"/>
          <p:nvPr/>
        </p:nvSpPr>
        <p:spPr>
          <a:xfrm>
            <a:off x="845264" y="329312"/>
            <a:ext cx="15537300" cy="317599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7199" dirty="0">
                <a:solidFill>
                  <a:srgbClr val="1F6566"/>
                </a:solidFill>
                <a:latin typeface="Roboto Black"/>
                <a:ea typeface="Roboto Black"/>
                <a:sym typeface="Roboto Black"/>
              </a:rPr>
              <a:t>Unrestricted Funds to Restricted Programs</a:t>
            </a:r>
          </a:p>
          <a:p>
            <a:pPr marL="0" marR="0" lvl="0" indent="0" algn="l" rtl="0">
              <a:lnSpc>
                <a:spcPct val="120002"/>
              </a:lnSpc>
              <a:spcBef>
                <a:spcPts val="0"/>
              </a:spcBef>
              <a:spcAft>
                <a:spcPts val="0"/>
              </a:spcAft>
              <a:buClr>
                <a:srgbClr val="000000"/>
              </a:buClr>
              <a:buSzPts val="7199"/>
              <a:buFont typeface="Arial"/>
              <a:buNone/>
            </a:pPr>
            <a:endParaRPr dirty="0"/>
          </a:p>
          <a:p>
            <a:pPr marL="0" marR="0" lvl="0" indent="0" algn="l" rtl="0">
              <a:lnSpc>
                <a:spcPct val="120002"/>
              </a:lnSpc>
              <a:spcBef>
                <a:spcPts val="0"/>
              </a:spcBef>
              <a:spcAft>
                <a:spcPts val="0"/>
              </a:spcAft>
              <a:buClr>
                <a:srgbClr val="000000"/>
              </a:buClr>
              <a:buSzPts val="7199"/>
              <a:buFont typeface="Arial"/>
              <a:buNone/>
            </a:pPr>
            <a:endParaRPr sz="1400" b="0" i="0" u="none" strike="noStrike" cap="none" dirty="0">
              <a:solidFill>
                <a:srgbClr val="000000"/>
              </a:solidFill>
              <a:latin typeface="Arial"/>
              <a:ea typeface="Arial"/>
              <a:cs typeface="Arial"/>
              <a:sym typeface="Arial"/>
            </a:endParaRPr>
          </a:p>
        </p:txBody>
      </p:sp>
      <p:grpSp>
        <p:nvGrpSpPr>
          <p:cNvPr id="123" name="Google Shape;123;p4"/>
          <p:cNvGrpSpPr/>
          <p:nvPr/>
        </p:nvGrpSpPr>
        <p:grpSpPr>
          <a:xfrm>
            <a:off x="15881375" y="842763"/>
            <a:ext cx="2406625" cy="788359"/>
            <a:chOff x="0" y="0"/>
            <a:chExt cx="3208834" cy="1051145"/>
          </a:xfrm>
        </p:grpSpPr>
        <p:pic>
          <p:nvPicPr>
            <p:cNvPr id="124" name="Google Shape;124;p4"/>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25" name="Google Shape;125;p4"/>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26" name="Google Shape;126;p4"/>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27" name="Google Shape;127;p4"/>
          <p:cNvSpPr txBox="1"/>
          <p:nvPr/>
        </p:nvSpPr>
        <p:spPr>
          <a:xfrm>
            <a:off x="2200325" y="2708100"/>
            <a:ext cx="13681200" cy="5684400"/>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Clr>
                <a:srgbClr val="000000"/>
              </a:buClr>
              <a:buSzPts val="4800"/>
              <a:buFont typeface="Arial"/>
              <a:buNone/>
            </a:pPr>
            <a:endParaRPr sz="4800" b="1" i="0" u="none" strike="noStrike" cap="none">
              <a:solidFill>
                <a:srgbClr val="000000"/>
              </a:solidFill>
              <a:latin typeface="Open Sans"/>
              <a:ea typeface="Open Sans"/>
              <a:cs typeface="Open Sans"/>
              <a:sym typeface="Open Sans"/>
            </a:endParaRPr>
          </a:p>
        </p:txBody>
      </p:sp>
      <p:pic>
        <p:nvPicPr>
          <p:cNvPr id="128" name="Google Shape;128;p4"/>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2" name="Picture 1">
            <a:extLst>
              <a:ext uri="{FF2B5EF4-FFF2-40B4-BE49-F238E27FC236}">
                <a16:creationId xmlns:a16="http://schemas.microsoft.com/office/drawing/2014/main" id="{A24B139E-96C2-4302-A320-12085637C353}"/>
              </a:ext>
            </a:extLst>
          </p:cNvPr>
          <p:cNvPicPr>
            <a:picLocks noChangeAspect="1"/>
          </p:cNvPicPr>
          <p:nvPr/>
        </p:nvPicPr>
        <p:blipFill>
          <a:blip r:embed="rId6"/>
          <a:stretch>
            <a:fillRect/>
          </a:stretch>
        </p:blipFill>
        <p:spPr>
          <a:xfrm>
            <a:off x="1440873" y="2992582"/>
            <a:ext cx="16647058" cy="6965106"/>
          </a:xfrm>
          <a:prstGeom prst="rect">
            <a:avLst/>
          </a:prstGeom>
        </p:spPr>
      </p:pic>
    </p:spTree>
    <p:extLst>
      <p:ext uri="{BB962C8B-B14F-4D97-AF65-F5344CB8AC3E}">
        <p14:creationId xmlns:p14="http://schemas.microsoft.com/office/powerpoint/2010/main" val="226836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sp>
        <p:nvSpPr>
          <p:cNvPr id="122" name="Google Shape;122;p4"/>
          <p:cNvSpPr txBox="1"/>
          <p:nvPr/>
        </p:nvSpPr>
        <p:spPr>
          <a:xfrm>
            <a:off x="845264" y="329312"/>
            <a:ext cx="15537300" cy="2917465"/>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7199" dirty="0">
                <a:solidFill>
                  <a:srgbClr val="1F6566"/>
                </a:solidFill>
                <a:latin typeface="Roboto Black"/>
                <a:ea typeface="Roboto Black"/>
                <a:cs typeface="Roboto Black"/>
                <a:sym typeface="Roboto Black"/>
              </a:rPr>
              <a:t>Second</a:t>
            </a:r>
            <a:r>
              <a:rPr lang="en-US" sz="7199" b="0" i="0" u="none" strike="noStrike" cap="none" dirty="0">
                <a:solidFill>
                  <a:srgbClr val="1F6566"/>
                </a:solidFill>
                <a:latin typeface="Roboto Black"/>
                <a:ea typeface="Roboto Black"/>
                <a:cs typeface="Roboto Black"/>
                <a:sym typeface="Roboto Black"/>
              </a:rPr>
              <a:t> Interim General Fund Summary</a:t>
            </a:r>
            <a:endParaRPr dirty="0"/>
          </a:p>
          <a:p>
            <a:pPr marL="0" marR="0" lvl="0" indent="0" algn="l" rtl="0">
              <a:lnSpc>
                <a:spcPct val="120002"/>
              </a:lnSpc>
              <a:spcBef>
                <a:spcPts val="0"/>
              </a:spcBef>
              <a:spcAft>
                <a:spcPts val="0"/>
              </a:spcAft>
              <a:buClr>
                <a:srgbClr val="000000"/>
              </a:buClr>
              <a:buSzPts val="7199"/>
              <a:buFont typeface="Arial"/>
              <a:buNone/>
            </a:pPr>
            <a:endParaRPr sz="1400" b="0" i="0" u="none" strike="noStrike" cap="none" dirty="0">
              <a:solidFill>
                <a:srgbClr val="000000"/>
              </a:solidFill>
              <a:latin typeface="Arial"/>
              <a:ea typeface="Arial"/>
              <a:cs typeface="Arial"/>
              <a:sym typeface="Arial"/>
            </a:endParaRPr>
          </a:p>
        </p:txBody>
      </p:sp>
      <p:grpSp>
        <p:nvGrpSpPr>
          <p:cNvPr id="123" name="Google Shape;123;p4"/>
          <p:cNvGrpSpPr/>
          <p:nvPr/>
        </p:nvGrpSpPr>
        <p:grpSpPr>
          <a:xfrm>
            <a:off x="15881375" y="842763"/>
            <a:ext cx="2406625" cy="788359"/>
            <a:chOff x="0" y="0"/>
            <a:chExt cx="3208834" cy="1051145"/>
          </a:xfrm>
        </p:grpSpPr>
        <p:pic>
          <p:nvPicPr>
            <p:cNvPr id="124" name="Google Shape;124;p4"/>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25" name="Google Shape;125;p4"/>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26" name="Google Shape;126;p4"/>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sp>
        <p:nvSpPr>
          <p:cNvPr id="127" name="Google Shape;127;p4"/>
          <p:cNvSpPr txBox="1"/>
          <p:nvPr/>
        </p:nvSpPr>
        <p:spPr>
          <a:xfrm>
            <a:off x="2200325" y="2708100"/>
            <a:ext cx="13681200" cy="5684400"/>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Clr>
                <a:srgbClr val="000000"/>
              </a:buClr>
              <a:buSzPts val="4800"/>
              <a:buFont typeface="Arial"/>
              <a:buNone/>
            </a:pPr>
            <a:endParaRPr sz="4800" b="1" i="0" u="none" strike="noStrike" cap="none">
              <a:solidFill>
                <a:srgbClr val="000000"/>
              </a:solidFill>
              <a:latin typeface="Open Sans"/>
              <a:ea typeface="Open Sans"/>
              <a:cs typeface="Open Sans"/>
              <a:sym typeface="Open Sans"/>
            </a:endParaRPr>
          </a:p>
        </p:txBody>
      </p:sp>
      <p:pic>
        <p:nvPicPr>
          <p:cNvPr id="128" name="Google Shape;128;p4"/>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4" name="Picture 3">
            <a:extLst>
              <a:ext uri="{FF2B5EF4-FFF2-40B4-BE49-F238E27FC236}">
                <a16:creationId xmlns:a16="http://schemas.microsoft.com/office/drawing/2014/main" id="{C50BCE7E-C2A3-4B8E-A327-B7D3E14C570C}"/>
              </a:ext>
            </a:extLst>
          </p:cNvPr>
          <p:cNvPicPr>
            <a:picLocks noChangeAspect="1"/>
          </p:cNvPicPr>
          <p:nvPr/>
        </p:nvPicPr>
        <p:blipFill>
          <a:blip r:embed="rId6"/>
          <a:stretch>
            <a:fillRect/>
          </a:stretch>
        </p:blipFill>
        <p:spPr>
          <a:xfrm>
            <a:off x="1294801" y="2987337"/>
            <a:ext cx="16793130" cy="716804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12"/>
          <p:cNvSpPr/>
          <p:nvPr/>
        </p:nvSpPr>
        <p:spPr>
          <a:xfrm>
            <a:off x="980662" y="23382"/>
            <a:ext cx="14687230"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Summary Budget Adoption</a:t>
            </a:r>
          </a:p>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Multi-Year  Projection(MYP)</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04" name="Google Shape;204;p12"/>
          <p:cNvGrpSpPr/>
          <p:nvPr/>
        </p:nvGrpSpPr>
        <p:grpSpPr>
          <a:xfrm>
            <a:off x="15881375" y="842763"/>
            <a:ext cx="2406625" cy="788359"/>
            <a:chOff x="0" y="0"/>
            <a:chExt cx="3208834" cy="1051145"/>
          </a:xfrm>
        </p:grpSpPr>
        <p:pic>
          <p:nvPicPr>
            <p:cNvPr id="205" name="Google Shape;205;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06" name="Google Shape;206;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07" name="Google Shape;207;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08" name="Google Shape;208;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3" name="Picture 2">
            <a:extLst>
              <a:ext uri="{FF2B5EF4-FFF2-40B4-BE49-F238E27FC236}">
                <a16:creationId xmlns:a16="http://schemas.microsoft.com/office/drawing/2014/main" id="{FAC4EE29-6D86-4348-8F0C-4AD7149A6BD1}"/>
              </a:ext>
            </a:extLst>
          </p:cNvPr>
          <p:cNvPicPr>
            <a:picLocks noChangeAspect="1"/>
          </p:cNvPicPr>
          <p:nvPr/>
        </p:nvPicPr>
        <p:blipFill>
          <a:blip r:embed="rId6"/>
          <a:stretch>
            <a:fillRect/>
          </a:stretch>
        </p:blipFill>
        <p:spPr>
          <a:xfrm>
            <a:off x="1747125" y="2919046"/>
            <a:ext cx="16417783" cy="7344572"/>
          </a:xfrm>
          <a:prstGeom prst="rect">
            <a:avLst/>
          </a:prstGeom>
        </p:spPr>
      </p:pic>
    </p:spTree>
    <p:extLst>
      <p:ext uri="{BB962C8B-B14F-4D97-AF65-F5344CB8AC3E}">
        <p14:creationId xmlns:p14="http://schemas.microsoft.com/office/powerpoint/2010/main" val="426962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95" name="Google Shape;95;p3"/>
          <p:cNvPicPr preferRelativeResize="0"/>
          <p:nvPr/>
        </p:nvPicPr>
        <p:blipFill rotWithShape="1">
          <a:blip r:embed="rId4">
            <a:alphaModFix/>
          </a:blip>
          <a:srcRect/>
          <a:stretch/>
        </p:blipFill>
        <p:spPr>
          <a:xfrm rot="5400000">
            <a:off x="5170489" y="7433970"/>
            <a:ext cx="2853018" cy="2853018"/>
          </a:xfrm>
          <a:prstGeom prst="rect">
            <a:avLst/>
          </a:prstGeom>
          <a:noFill/>
          <a:ln>
            <a:noFill/>
          </a:ln>
        </p:spPr>
      </p:pic>
      <p:sp>
        <p:nvSpPr>
          <p:cNvPr id="96" name="Google Shape;96;p3"/>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469328" y="585550"/>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b="0" i="0" u="none" strike="noStrike" cap="none" dirty="0">
                <a:solidFill>
                  <a:srgbClr val="1F6566"/>
                </a:solidFill>
                <a:latin typeface="Roboto Black"/>
                <a:ea typeface="Roboto Black"/>
                <a:cs typeface="Arial"/>
                <a:sym typeface="Roboto Black"/>
              </a:rPr>
              <a:t>Meeting Norms</a:t>
            </a:r>
            <a:endParaRPr sz="1400" b="0" i="0" u="none" strike="noStrike" cap="none" dirty="0">
              <a:solidFill>
                <a:srgbClr val="000000"/>
              </a:solidFill>
              <a:latin typeface="Arial"/>
              <a:ea typeface="Arial"/>
              <a:cs typeface="Arial"/>
              <a:sym typeface="Arial"/>
            </a:endParaRPr>
          </a:p>
        </p:txBody>
      </p:sp>
      <p:grpSp>
        <p:nvGrpSpPr>
          <p:cNvPr id="98" name="Google Shape;98;p3"/>
          <p:cNvGrpSpPr/>
          <p:nvPr/>
        </p:nvGrpSpPr>
        <p:grpSpPr>
          <a:xfrm>
            <a:off x="15881375" y="842763"/>
            <a:ext cx="2406625" cy="788359"/>
            <a:chOff x="0" y="0"/>
            <a:chExt cx="3208834" cy="1051145"/>
          </a:xfrm>
        </p:grpSpPr>
        <p:pic>
          <p:nvPicPr>
            <p:cNvPr id="99" name="Google Shape;99;p3"/>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00" name="Google Shape;100;p3"/>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01" name="Google Shape;101;p3"/>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sp>
        <p:nvSpPr>
          <p:cNvPr id="102" name="Google Shape;102;p3"/>
          <p:cNvSpPr txBox="1"/>
          <p:nvPr/>
        </p:nvSpPr>
        <p:spPr>
          <a:xfrm>
            <a:off x="995597" y="1963637"/>
            <a:ext cx="15117239" cy="6422271"/>
          </a:xfrm>
          <a:prstGeom prst="rect">
            <a:avLst/>
          </a:prstGeom>
          <a:noFill/>
          <a:ln>
            <a:noFill/>
          </a:ln>
        </p:spPr>
        <p:txBody>
          <a:bodyPr spcFirstLastPara="1" wrap="square" lIns="0" tIns="0" rIns="0" bIns="0" anchor="t" anchorCtr="0">
            <a:spAutoFit/>
          </a:bodyPr>
          <a:lstStyle/>
          <a:p>
            <a:pPr marL="457200" marR="0" lvl="0" indent="-450850" algn="l" rtl="0">
              <a:spcBef>
                <a:spcPts val="1000"/>
              </a:spcBef>
              <a:spcAft>
                <a:spcPts val="0"/>
              </a:spcAft>
              <a:buClr>
                <a:srgbClr val="000000"/>
              </a:buClr>
              <a:buSzPts val="3500"/>
              <a:buFont typeface="Roboto"/>
              <a:buChar char="●"/>
            </a:pPr>
            <a:r>
              <a:rPr lang="en-US" sz="6000" b="0" i="0" u="none" strike="noStrike" cap="none" dirty="0">
                <a:solidFill>
                  <a:srgbClr val="000000"/>
                </a:solidFill>
                <a:latin typeface="Roboto"/>
                <a:ea typeface="Roboto"/>
                <a:cs typeface="Roboto"/>
                <a:sym typeface="Roboto"/>
              </a:rPr>
              <a:t>Students First</a:t>
            </a:r>
            <a:endParaRPr sz="6000" b="0" i="0" u="none" strike="noStrike" cap="none" dirty="0">
              <a:solidFill>
                <a:srgbClr val="000000"/>
              </a:solidFill>
              <a:latin typeface="Roboto"/>
              <a:ea typeface="Roboto"/>
              <a:cs typeface="Roboto"/>
              <a:sym typeface="Roboto"/>
            </a:endParaRPr>
          </a:p>
          <a:p>
            <a:pPr marL="457200" marR="0" lvl="0" indent="-450850" algn="l" rtl="0">
              <a:spcBef>
                <a:spcPts val="1000"/>
              </a:spcBef>
              <a:spcAft>
                <a:spcPts val="0"/>
              </a:spcAft>
              <a:buClr>
                <a:srgbClr val="000000"/>
              </a:buClr>
              <a:buSzPts val="3500"/>
              <a:buFont typeface="Roboto"/>
              <a:buChar char="●"/>
            </a:pPr>
            <a:r>
              <a:rPr lang="en-US" sz="6000" dirty="0">
                <a:latin typeface="Roboto"/>
                <a:ea typeface="Roboto"/>
                <a:cs typeface="Roboto"/>
                <a:sym typeface="Roboto"/>
              </a:rPr>
              <a:t>Assume Positive Intent</a:t>
            </a:r>
          </a:p>
          <a:p>
            <a:pPr marL="457200" lvl="0" indent="-450850">
              <a:spcBef>
                <a:spcPts val="1000"/>
              </a:spcBef>
              <a:buSzPts val="3500"/>
              <a:buFont typeface="Roboto"/>
              <a:buChar char="●"/>
            </a:pPr>
            <a:r>
              <a:rPr lang="en-US" sz="6000" dirty="0">
                <a:latin typeface="Roboto"/>
                <a:ea typeface="Roboto"/>
                <a:cs typeface="Roboto"/>
                <a:sym typeface="Roboto"/>
              </a:rPr>
              <a:t>Seek to understand multiple perspectives</a:t>
            </a:r>
          </a:p>
          <a:p>
            <a:pPr marL="457200" lvl="0" indent="-450850">
              <a:spcBef>
                <a:spcPts val="1000"/>
              </a:spcBef>
              <a:buSzPts val="3500"/>
              <a:buFont typeface="Roboto"/>
              <a:buChar char="●"/>
            </a:pPr>
            <a:r>
              <a:rPr lang="en-US" sz="6000" dirty="0">
                <a:latin typeface="Roboto"/>
                <a:ea typeface="Roboto"/>
                <a:cs typeface="Roboto"/>
                <a:sym typeface="Roboto"/>
              </a:rPr>
              <a:t>Step up, step back</a:t>
            </a:r>
          </a:p>
          <a:p>
            <a:pPr marL="6350" lvl="0">
              <a:spcBef>
                <a:spcPts val="1000"/>
              </a:spcBef>
              <a:buSzPts val="3500"/>
            </a:pPr>
            <a:endParaRPr lang="en-US" sz="3500" dirty="0">
              <a:latin typeface="Roboto"/>
              <a:ea typeface="Roboto"/>
              <a:cs typeface="Roboto"/>
              <a:sym typeface="Roboto"/>
            </a:endParaRPr>
          </a:p>
          <a:p>
            <a:pPr marL="457200" lvl="0" indent="-450850">
              <a:spcBef>
                <a:spcPts val="1000"/>
              </a:spcBef>
              <a:buSzPts val="3500"/>
              <a:buFont typeface="Roboto"/>
              <a:buChar char="●"/>
            </a:pPr>
            <a:endParaRPr sz="3500" b="0" i="0" u="none" strike="noStrike" cap="none" dirty="0">
              <a:solidFill>
                <a:srgbClr val="000000"/>
              </a:solidFill>
              <a:latin typeface="Roboto"/>
              <a:ea typeface="Roboto"/>
              <a:cs typeface="Roboto"/>
              <a:sym typeface="Roboto"/>
            </a:endParaRPr>
          </a:p>
          <a:p>
            <a:pPr marL="0" marR="0" lvl="0" indent="0" algn="l" rtl="0">
              <a:lnSpc>
                <a:spcPct val="139979"/>
              </a:lnSpc>
              <a:spcBef>
                <a:spcPts val="1000"/>
              </a:spcBef>
              <a:spcAft>
                <a:spcPts val="0"/>
              </a:spcAft>
              <a:buClr>
                <a:srgbClr val="000000"/>
              </a:buClr>
              <a:buSzPts val="3500"/>
              <a:buFont typeface="Arial"/>
              <a:buNone/>
            </a:pPr>
            <a:endParaRPr sz="3500" b="1" i="0" u="none" strike="noStrike" cap="none" dirty="0">
              <a:solidFill>
                <a:srgbClr val="000000"/>
              </a:solidFill>
              <a:latin typeface="Roboto"/>
              <a:ea typeface="Roboto"/>
              <a:cs typeface="Roboto"/>
              <a:sym typeface="Roboto"/>
            </a:endParaRPr>
          </a:p>
        </p:txBody>
      </p:sp>
      <p:pic>
        <p:nvPicPr>
          <p:cNvPr id="103" name="Google Shape;103;p3"/>
          <p:cNvPicPr preferRelativeResize="0"/>
          <p:nvPr/>
        </p:nvPicPr>
        <p:blipFill rotWithShape="1">
          <a:blip r:embed="rId6">
            <a:alphaModFix/>
          </a:blip>
          <a:srcRect/>
          <a:stretch/>
        </p:blipFill>
        <p:spPr>
          <a:xfrm>
            <a:off x="652394" y="8206379"/>
            <a:ext cx="1094731" cy="1308204"/>
          </a:xfrm>
          <a:prstGeom prst="rect">
            <a:avLst/>
          </a:prstGeom>
          <a:noFill/>
          <a:ln>
            <a:noFill/>
          </a:ln>
        </p:spPr>
      </p:pic>
      <p:pic>
        <p:nvPicPr>
          <p:cNvPr id="104" name="Google Shape;104;p3" descr="page9image427904"/>
          <p:cNvPicPr preferRelativeResize="0"/>
          <p:nvPr/>
        </p:nvPicPr>
        <p:blipFill rotWithShape="1">
          <a:blip r:embed="rId7">
            <a:alphaModFix/>
          </a:blip>
          <a:srcRect/>
          <a:stretch/>
        </p:blipFill>
        <p:spPr>
          <a:xfrm>
            <a:off x="-263236" y="0"/>
            <a:ext cx="8521700" cy="609600"/>
          </a:xfrm>
          <a:prstGeom prst="rect">
            <a:avLst/>
          </a:prstGeom>
          <a:noFill/>
          <a:ln>
            <a:noFill/>
          </a:ln>
        </p:spPr>
      </p:pic>
    </p:spTree>
    <p:extLst>
      <p:ext uri="{BB962C8B-B14F-4D97-AF65-F5344CB8AC3E}">
        <p14:creationId xmlns:p14="http://schemas.microsoft.com/office/powerpoint/2010/main" val="180195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12"/>
          <p:cNvSpPr/>
          <p:nvPr/>
        </p:nvSpPr>
        <p:spPr>
          <a:xfrm>
            <a:off x="980662" y="23382"/>
            <a:ext cx="13940093"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Summary 1</a:t>
            </a:r>
            <a:r>
              <a:rPr lang="en-US" sz="8800" baseline="30000" dirty="0">
                <a:solidFill>
                  <a:srgbClr val="1F6566"/>
                </a:solidFill>
                <a:latin typeface="Roboto Black"/>
                <a:ea typeface="Roboto Black"/>
                <a:sym typeface="Roboto Black"/>
              </a:rPr>
              <a:t>st</a:t>
            </a:r>
            <a:r>
              <a:rPr lang="en-US" sz="8800" dirty="0">
                <a:solidFill>
                  <a:srgbClr val="1F6566"/>
                </a:solidFill>
                <a:latin typeface="Roboto Black"/>
                <a:ea typeface="Roboto Black"/>
                <a:sym typeface="Roboto Black"/>
              </a:rPr>
              <a:t> Interim Multi-Year Projection (MYP)</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04" name="Google Shape;204;p12"/>
          <p:cNvGrpSpPr/>
          <p:nvPr/>
        </p:nvGrpSpPr>
        <p:grpSpPr>
          <a:xfrm>
            <a:off x="15881375" y="842763"/>
            <a:ext cx="2406625" cy="788359"/>
            <a:chOff x="0" y="0"/>
            <a:chExt cx="3208834" cy="1051145"/>
          </a:xfrm>
        </p:grpSpPr>
        <p:pic>
          <p:nvPicPr>
            <p:cNvPr id="205" name="Google Shape;205;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06" name="Google Shape;206;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07" name="Google Shape;207;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08" name="Google Shape;208;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2" name="Picture 1">
            <a:extLst>
              <a:ext uri="{FF2B5EF4-FFF2-40B4-BE49-F238E27FC236}">
                <a16:creationId xmlns:a16="http://schemas.microsoft.com/office/drawing/2014/main" id="{6DDC26EE-1088-4534-8B17-93641DBEAACF}"/>
              </a:ext>
            </a:extLst>
          </p:cNvPr>
          <p:cNvPicPr>
            <a:picLocks noChangeAspect="1"/>
          </p:cNvPicPr>
          <p:nvPr/>
        </p:nvPicPr>
        <p:blipFill>
          <a:blip r:embed="rId6"/>
          <a:stretch>
            <a:fillRect/>
          </a:stretch>
        </p:blipFill>
        <p:spPr>
          <a:xfrm>
            <a:off x="1747125" y="2909455"/>
            <a:ext cx="16443893" cy="73541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12"/>
          <p:cNvSpPr/>
          <p:nvPr/>
        </p:nvSpPr>
        <p:spPr>
          <a:xfrm>
            <a:off x="980662" y="23382"/>
            <a:ext cx="13940093"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800" dirty="0">
                <a:solidFill>
                  <a:srgbClr val="1F6566"/>
                </a:solidFill>
                <a:latin typeface="Roboto Black"/>
                <a:ea typeface="Roboto Black"/>
                <a:sym typeface="Roboto Black"/>
              </a:rPr>
              <a:t>Summary 2</a:t>
            </a:r>
            <a:r>
              <a:rPr lang="en-US" sz="8800" baseline="30000" dirty="0">
                <a:solidFill>
                  <a:srgbClr val="1F6566"/>
                </a:solidFill>
                <a:latin typeface="Roboto Black"/>
                <a:ea typeface="Roboto Black"/>
                <a:sym typeface="Roboto Black"/>
              </a:rPr>
              <a:t>nd</a:t>
            </a:r>
            <a:r>
              <a:rPr lang="en-US" sz="8800" dirty="0">
                <a:solidFill>
                  <a:srgbClr val="1F6566"/>
                </a:solidFill>
                <a:latin typeface="Roboto Black"/>
                <a:ea typeface="Roboto Black"/>
                <a:sym typeface="Roboto Black"/>
              </a:rPr>
              <a:t> Interim Multi-Year Projection (MYP)</a:t>
            </a: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04" name="Google Shape;204;p12"/>
          <p:cNvGrpSpPr/>
          <p:nvPr/>
        </p:nvGrpSpPr>
        <p:grpSpPr>
          <a:xfrm>
            <a:off x="15881375" y="842763"/>
            <a:ext cx="2406625" cy="788359"/>
            <a:chOff x="0" y="0"/>
            <a:chExt cx="3208834" cy="1051145"/>
          </a:xfrm>
        </p:grpSpPr>
        <p:pic>
          <p:nvPicPr>
            <p:cNvPr id="205" name="Google Shape;205;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06" name="Google Shape;206;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07" name="Google Shape;207;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08" name="Google Shape;208;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2" name="Picture 1">
            <a:extLst>
              <a:ext uri="{FF2B5EF4-FFF2-40B4-BE49-F238E27FC236}">
                <a16:creationId xmlns:a16="http://schemas.microsoft.com/office/drawing/2014/main" id="{C0A62257-DEAB-4A3D-8684-72C04A5E4FAE}"/>
              </a:ext>
            </a:extLst>
          </p:cNvPr>
          <p:cNvPicPr>
            <a:picLocks noChangeAspect="1"/>
          </p:cNvPicPr>
          <p:nvPr/>
        </p:nvPicPr>
        <p:blipFill>
          <a:blip r:embed="rId6"/>
          <a:stretch>
            <a:fillRect/>
          </a:stretch>
        </p:blipFill>
        <p:spPr>
          <a:xfrm>
            <a:off x="1747125" y="2923309"/>
            <a:ext cx="16374620" cy="7232073"/>
          </a:xfrm>
          <a:prstGeom prst="rect">
            <a:avLst/>
          </a:prstGeom>
        </p:spPr>
      </p:pic>
    </p:spTree>
    <p:extLst>
      <p:ext uri="{BB962C8B-B14F-4D97-AF65-F5344CB8AC3E}">
        <p14:creationId xmlns:p14="http://schemas.microsoft.com/office/powerpoint/2010/main" val="1609390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2" name="Google Shape;202;p12"/>
          <p:cNvSpPr/>
          <p:nvPr/>
        </p:nvSpPr>
        <p:spPr>
          <a:xfrm>
            <a:off x="980662" y="23382"/>
            <a:ext cx="14833453"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0" dirty="0">
                <a:solidFill>
                  <a:srgbClr val="1F6566"/>
                </a:solidFill>
                <a:latin typeface="Roboto Black"/>
                <a:ea typeface="Roboto Black"/>
                <a:sym typeface="Roboto Black"/>
              </a:rPr>
              <a:t>Summary 2</a:t>
            </a:r>
            <a:r>
              <a:rPr lang="en-US" sz="8000" baseline="30000" dirty="0">
                <a:solidFill>
                  <a:srgbClr val="1F6566"/>
                </a:solidFill>
                <a:latin typeface="Roboto Black"/>
                <a:ea typeface="Roboto Black"/>
                <a:sym typeface="Roboto Black"/>
              </a:rPr>
              <a:t>nd</a:t>
            </a:r>
            <a:r>
              <a:rPr lang="en-US" sz="8000" dirty="0">
                <a:solidFill>
                  <a:srgbClr val="1F6566"/>
                </a:solidFill>
                <a:latin typeface="Roboto Black"/>
                <a:ea typeface="Roboto Black"/>
                <a:sym typeface="Roboto Black"/>
              </a:rPr>
              <a:t> Interim Multi-Year Projection (MYP) W/ Raises</a:t>
            </a: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pic>
        <p:nvPicPr>
          <p:cNvPr id="203" name="Google Shape;203;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04" name="Google Shape;204;p12"/>
          <p:cNvGrpSpPr/>
          <p:nvPr/>
        </p:nvGrpSpPr>
        <p:grpSpPr>
          <a:xfrm>
            <a:off x="15881375" y="842763"/>
            <a:ext cx="2406625" cy="788359"/>
            <a:chOff x="0" y="0"/>
            <a:chExt cx="3208834" cy="1051145"/>
          </a:xfrm>
        </p:grpSpPr>
        <p:pic>
          <p:nvPicPr>
            <p:cNvPr id="205" name="Google Shape;205;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06" name="Google Shape;206;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07" name="Google Shape;207;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08" name="Google Shape;208;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2" name="Picture 1">
            <a:extLst>
              <a:ext uri="{FF2B5EF4-FFF2-40B4-BE49-F238E27FC236}">
                <a16:creationId xmlns:a16="http://schemas.microsoft.com/office/drawing/2014/main" id="{1DEE9BCE-2C92-4BCD-85D9-98E8CD4F4628}"/>
              </a:ext>
            </a:extLst>
          </p:cNvPr>
          <p:cNvPicPr>
            <a:picLocks noChangeAspect="1"/>
          </p:cNvPicPr>
          <p:nvPr/>
        </p:nvPicPr>
        <p:blipFill>
          <a:blip r:embed="rId6"/>
          <a:stretch>
            <a:fillRect/>
          </a:stretch>
        </p:blipFill>
        <p:spPr>
          <a:xfrm>
            <a:off x="1747124" y="2687781"/>
            <a:ext cx="16083675" cy="7398327"/>
          </a:xfrm>
          <a:prstGeom prst="rect">
            <a:avLst/>
          </a:prstGeom>
        </p:spPr>
      </p:pic>
    </p:spTree>
    <p:extLst>
      <p:ext uri="{BB962C8B-B14F-4D97-AF65-F5344CB8AC3E}">
        <p14:creationId xmlns:p14="http://schemas.microsoft.com/office/powerpoint/2010/main" val="125335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13"/>
          <p:cNvSpPr/>
          <p:nvPr/>
        </p:nvSpPr>
        <p:spPr>
          <a:xfrm>
            <a:off x="999134" y="375188"/>
            <a:ext cx="1394009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200" dirty="0">
                <a:solidFill>
                  <a:srgbClr val="1F6566"/>
                </a:solidFill>
                <a:latin typeface="Roboto Black" panose="020B0604020202020204" charset="0"/>
                <a:ea typeface="Roboto Black" panose="020B0604020202020204" charset="0"/>
                <a:sym typeface="Roboto Black"/>
              </a:rPr>
              <a:t>Second Interim Certification</a:t>
            </a:r>
          </a:p>
          <a:p>
            <a:pPr marL="0" marR="0" lvl="0" indent="0" algn="l" rtl="0">
              <a:lnSpc>
                <a:spcPct val="100000"/>
              </a:lnSpc>
              <a:spcBef>
                <a:spcPts val="0"/>
              </a:spcBef>
              <a:spcAft>
                <a:spcPts val="0"/>
              </a:spcAft>
              <a:buNone/>
            </a:pPr>
            <a:endParaRPr sz="7200" dirty="0">
              <a:latin typeface="Roboto Black" panose="020B0604020202020204" charset="0"/>
              <a:ea typeface="Roboto Black" panose="020B060402020202020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Black" panose="020B0604020202020204" charset="0"/>
              <a:ea typeface="Roboto Black" panose="020B0604020202020204" charset="0"/>
              <a:sym typeface="Arial"/>
            </a:endParaRPr>
          </a:p>
        </p:txBody>
      </p:sp>
      <p:pic>
        <p:nvPicPr>
          <p:cNvPr id="217" name="Google Shape;217;p1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18" name="Google Shape;218;p13"/>
          <p:cNvGrpSpPr/>
          <p:nvPr/>
        </p:nvGrpSpPr>
        <p:grpSpPr>
          <a:xfrm>
            <a:off x="15881375" y="842763"/>
            <a:ext cx="2406625" cy="788359"/>
            <a:chOff x="0" y="0"/>
            <a:chExt cx="3208834" cy="1051145"/>
          </a:xfrm>
        </p:grpSpPr>
        <p:pic>
          <p:nvPicPr>
            <p:cNvPr id="219" name="Google Shape;219;p1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20" name="Google Shape;220;p1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21" name="Google Shape;221;p1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22" name="Google Shape;222;p13"/>
          <p:cNvPicPr preferRelativeResize="0"/>
          <p:nvPr/>
        </p:nvPicPr>
        <p:blipFill rotWithShape="1">
          <a:blip r:embed="rId5">
            <a:alphaModFix/>
          </a:blip>
          <a:srcRect/>
          <a:stretch/>
        </p:blipFill>
        <p:spPr>
          <a:xfrm>
            <a:off x="652394" y="8206379"/>
            <a:ext cx="1094731" cy="1308204"/>
          </a:xfrm>
          <a:prstGeom prst="rect">
            <a:avLst/>
          </a:prstGeom>
          <a:noFill/>
          <a:ln>
            <a:noFill/>
          </a:ln>
        </p:spPr>
      </p:pic>
      <p:sp>
        <p:nvSpPr>
          <p:cNvPr id="11" name="Content Placeholder 2" descr="Rectangle: Click to edit Master text styles&#10;Second level&#10;Third level&#10;Fourth level&#10;Fifth level"/>
          <p:cNvSpPr txBox="1">
            <a:spLocks/>
          </p:cNvSpPr>
          <p:nvPr/>
        </p:nvSpPr>
        <p:spPr>
          <a:xfrm>
            <a:off x="1840344" y="2179782"/>
            <a:ext cx="14120091" cy="5865091"/>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4800" dirty="0">
                <a:latin typeface="Roboto" panose="020B0604020202020204" charset="0"/>
                <a:ea typeface="Roboto" panose="020B0604020202020204" charset="0"/>
              </a:rPr>
              <a:t>Per AB 1200</a:t>
            </a:r>
          </a:p>
          <a:p>
            <a:r>
              <a:rPr lang="en-US" sz="4800" i="1" dirty="0">
                <a:latin typeface="Roboto" panose="020B0604020202020204" charset="0"/>
                <a:ea typeface="Roboto" panose="020B0604020202020204" charset="0"/>
              </a:rPr>
              <a:t>The Second Interim projection indicates that, as defined in AB 1200, “the Cotati Rohnert Park Unified School District </a:t>
            </a:r>
            <a:r>
              <a:rPr lang="en-US" sz="4800" b="1" i="1" dirty="0">
                <a:latin typeface="Roboto" panose="020B0604020202020204" charset="0"/>
                <a:ea typeface="Roboto" panose="020B0604020202020204" charset="0"/>
              </a:rPr>
              <a:t>may not </a:t>
            </a:r>
            <a:r>
              <a:rPr lang="en-US" sz="4800" i="1" dirty="0">
                <a:latin typeface="Roboto" panose="020B0604020202020204" charset="0"/>
                <a:ea typeface="Roboto" panose="020B0604020202020204" charset="0"/>
              </a:rPr>
              <a:t>be able to meet its current financial obligations in this fiscal year or subsequent two years.”</a:t>
            </a:r>
            <a:r>
              <a:rPr lang="en-US" sz="4800" dirty="0">
                <a:latin typeface="Roboto" panose="020B0604020202020204" charset="0"/>
                <a:ea typeface="Roboto" panose="020B0604020202020204" charset="0"/>
              </a:rPr>
              <a:t> </a:t>
            </a:r>
          </a:p>
          <a:p>
            <a:pPr>
              <a:lnSpc>
                <a:spcPct val="50000"/>
              </a:lnSpc>
            </a:pPr>
            <a:endParaRPr lang="en-US" sz="4800" dirty="0">
              <a:latin typeface="Roboto" panose="020B0604020202020204" charset="0"/>
              <a:ea typeface="Roboto" panose="020B0604020202020204" charset="0"/>
            </a:endParaRPr>
          </a:p>
          <a:p>
            <a:pPr>
              <a:buClr>
                <a:schemeClr val="tx2"/>
              </a:buClr>
              <a:buSzPct val="200000"/>
              <a:buFont typeface="Wingdings 2" pitchFamily="18" charset="2"/>
              <a:buChar char="P"/>
            </a:pPr>
            <a:r>
              <a:rPr lang="en-US" sz="4800" dirty="0">
                <a:latin typeface="Roboto" panose="020B0604020202020204" charset="0"/>
                <a:ea typeface="Roboto" panose="020B0604020202020204" charset="0"/>
              </a:rPr>
              <a:t>T</a:t>
            </a:r>
            <a:r>
              <a:rPr lang="en-US" sz="4800" b="1" i="1" dirty="0">
                <a:latin typeface="Roboto" panose="020B0604020202020204" charset="0"/>
                <a:ea typeface="Roboto" panose="020B0604020202020204" charset="0"/>
              </a:rPr>
              <a:t>he Cotati Rohnert Park Unified School District is self-certifying as “Qualified”</a:t>
            </a:r>
          </a:p>
          <a:p>
            <a:pPr>
              <a:buClr>
                <a:schemeClr val="tx2"/>
              </a:buClr>
              <a:buSzPct val="200000"/>
              <a:buFont typeface="Wingdings 2" pitchFamily="18" charset="2"/>
              <a:buChar char="P"/>
            </a:pPr>
            <a:endParaRPr lang="en-US" b="1" i="1" dirty="0"/>
          </a:p>
          <a:p>
            <a:pPr>
              <a:buClr>
                <a:schemeClr val="tx2"/>
              </a:buClr>
              <a:buSzPct val="200000"/>
              <a:buFont typeface="Wingdings 2" pitchFamily="18" charset="2"/>
              <a:buChar char="P"/>
            </a:pPr>
            <a:endParaRPr lang="en-US" b="1" i="1" dirty="0"/>
          </a:p>
          <a:p>
            <a:endParaRPr lang="en-US" dirty="0"/>
          </a:p>
        </p:txBody>
      </p:sp>
    </p:spTree>
    <p:extLst>
      <p:ext uri="{BB962C8B-B14F-4D97-AF65-F5344CB8AC3E}">
        <p14:creationId xmlns:p14="http://schemas.microsoft.com/office/powerpoint/2010/main" val="509399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6" name="Google Shape;216;p13"/>
          <p:cNvSpPr/>
          <p:nvPr/>
        </p:nvSpPr>
        <p:spPr>
          <a:xfrm>
            <a:off x="999134" y="375188"/>
            <a:ext cx="1394009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7200" dirty="0">
                <a:solidFill>
                  <a:srgbClr val="1F6566"/>
                </a:solidFill>
                <a:latin typeface="Roboto Black" panose="020B0604020202020204" charset="0"/>
                <a:ea typeface="Roboto Black" panose="020B0604020202020204" charset="0"/>
                <a:sym typeface="Roboto Black"/>
              </a:rPr>
              <a:t>Uncertainties and Prudence</a:t>
            </a:r>
          </a:p>
          <a:p>
            <a:pPr marL="0" marR="0" lvl="0" indent="0" algn="l" rtl="0">
              <a:lnSpc>
                <a:spcPct val="100000"/>
              </a:lnSpc>
              <a:spcBef>
                <a:spcPts val="0"/>
              </a:spcBef>
              <a:spcAft>
                <a:spcPts val="0"/>
              </a:spcAft>
              <a:buNone/>
            </a:pPr>
            <a:endParaRPr sz="7200" dirty="0">
              <a:latin typeface="Roboto Black" panose="020B0604020202020204" charset="0"/>
              <a:ea typeface="Roboto Black" panose="020B0604020202020204" charset="0"/>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Roboto Black" panose="020B0604020202020204" charset="0"/>
              <a:ea typeface="Roboto Black" panose="020B0604020202020204" charset="0"/>
              <a:sym typeface="Arial"/>
            </a:endParaRPr>
          </a:p>
        </p:txBody>
      </p:sp>
      <p:pic>
        <p:nvPicPr>
          <p:cNvPr id="217" name="Google Shape;217;p1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18" name="Google Shape;218;p13"/>
          <p:cNvGrpSpPr/>
          <p:nvPr/>
        </p:nvGrpSpPr>
        <p:grpSpPr>
          <a:xfrm>
            <a:off x="15881375" y="842763"/>
            <a:ext cx="2406625" cy="788359"/>
            <a:chOff x="0" y="0"/>
            <a:chExt cx="3208834" cy="1051145"/>
          </a:xfrm>
        </p:grpSpPr>
        <p:pic>
          <p:nvPicPr>
            <p:cNvPr id="219" name="Google Shape;219;p1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20" name="Google Shape;220;p1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21" name="Google Shape;221;p1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22" name="Google Shape;222;p13"/>
          <p:cNvPicPr preferRelativeResize="0"/>
          <p:nvPr/>
        </p:nvPicPr>
        <p:blipFill rotWithShape="1">
          <a:blip r:embed="rId5">
            <a:alphaModFix/>
          </a:blip>
          <a:srcRect/>
          <a:stretch/>
        </p:blipFill>
        <p:spPr>
          <a:xfrm>
            <a:off x="652394" y="8206379"/>
            <a:ext cx="1094731" cy="1308204"/>
          </a:xfrm>
          <a:prstGeom prst="rect">
            <a:avLst/>
          </a:prstGeom>
          <a:noFill/>
          <a:ln>
            <a:noFill/>
          </a:ln>
        </p:spPr>
      </p:pic>
      <p:sp>
        <p:nvSpPr>
          <p:cNvPr id="10" name="Content Placeholder 2"/>
          <p:cNvSpPr txBox="1">
            <a:spLocks/>
          </p:cNvSpPr>
          <p:nvPr/>
        </p:nvSpPr>
        <p:spPr>
          <a:xfrm>
            <a:off x="1874982" y="2270508"/>
            <a:ext cx="14639636" cy="78433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dk1"/>
              </a:buClr>
              <a:buSzPts val="1800"/>
              <a:buFont typeface="Arial"/>
              <a:buChar char="•"/>
              <a:defRPr sz="32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4800" dirty="0">
                <a:latin typeface="Roboto" panose="020B0604020202020204" charset="0"/>
                <a:ea typeface="Roboto" panose="020B0604020202020204" charset="0"/>
              </a:rPr>
              <a:t>Enrollment increased significantly this year. Can we keep the students from leaving in the future?</a:t>
            </a:r>
          </a:p>
          <a:p>
            <a:r>
              <a:rPr lang="en-US" sz="4800" dirty="0">
                <a:latin typeface="Roboto" panose="020B0604020202020204" charset="0"/>
                <a:ea typeface="Roboto" panose="020B0604020202020204" charset="0"/>
              </a:rPr>
              <a:t>Pension reform continues to escalate in out years of MYP</a:t>
            </a:r>
          </a:p>
          <a:p>
            <a:r>
              <a:rPr lang="en-US" sz="4800" dirty="0">
                <a:latin typeface="Roboto" panose="020B0604020202020204" charset="0"/>
                <a:ea typeface="Roboto" panose="020B0604020202020204" charset="0"/>
              </a:rPr>
              <a:t>Positive revenue news coming down from the State. How will that affect Education Funding? </a:t>
            </a:r>
          </a:p>
          <a:p>
            <a:r>
              <a:rPr lang="en-US" sz="4800" dirty="0">
                <a:latin typeface="Roboto" panose="020B0604020202020204" charset="0"/>
                <a:ea typeface="Roboto" panose="020B0604020202020204" charset="0"/>
              </a:rPr>
              <a:t>Special Education costs continue to escalate</a:t>
            </a:r>
          </a:p>
          <a:p>
            <a:r>
              <a:rPr lang="en-US" sz="4800" dirty="0">
                <a:latin typeface="Roboto" panose="020B0604020202020204" charset="0"/>
                <a:ea typeface="Roboto" panose="020B0604020202020204" charset="0"/>
              </a:rPr>
              <a:t>Collective Bargaining</a:t>
            </a:r>
          </a:p>
        </p:txBody>
      </p:sp>
    </p:spTree>
    <p:extLst>
      <p:ext uri="{BB962C8B-B14F-4D97-AF65-F5344CB8AC3E}">
        <p14:creationId xmlns:p14="http://schemas.microsoft.com/office/powerpoint/2010/main" val="222131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ebf3c16ea3_0_6"/>
          <p:cNvSpPr txBox="1"/>
          <p:nvPr/>
        </p:nvSpPr>
        <p:spPr>
          <a:xfrm>
            <a:off x="928502" y="514350"/>
            <a:ext cx="16680900" cy="1028700"/>
          </a:xfrm>
          <a:prstGeom prst="rect">
            <a:avLst/>
          </a:prstGeom>
          <a:noFill/>
          <a:ln>
            <a:noFill/>
          </a:ln>
        </p:spPr>
        <p:txBody>
          <a:bodyPr spcFirstLastPara="1" wrap="square" lIns="0" tIns="0" rIns="0" bIns="0" anchor="t" anchorCtr="0">
            <a:noAutofit/>
          </a:bodyPr>
          <a:lstStyle/>
          <a:p>
            <a:pPr marL="0" marR="0" lvl="0" indent="0" algn="l" rtl="0">
              <a:lnSpc>
                <a:spcPct val="119985"/>
              </a:lnSpc>
              <a:spcBef>
                <a:spcPts val="0"/>
              </a:spcBef>
              <a:spcAft>
                <a:spcPts val="0"/>
              </a:spcAft>
              <a:buClr>
                <a:srgbClr val="000000"/>
              </a:buClr>
              <a:buSzPts val="6800"/>
              <a:buFont typeface="Arial"/>
              <a:buNone/>
            </a:pPr>
            <a:r>
              <a:rPr lang="en-US" sz="7200" b="0" i="0" u="none" strike="noStrike" cap="none">
                <a:solidFill>
                  <a:srgbClr val="1F6566"/>
                </a:solidFill>
                <a:latin typeface="Roboto Black"/>
                <a:ea typeface="Roboto Black"/>
                <a:cs typeface="Roboto Black"/>
                <a:sym typeface="Roboto Black"/>
              </a:rPr>
              <a:t>Questions?</a:t>
            </a:r>
            <a:endParaRPr sz="7200" b="0" i="0" u="none" strike="noStrike" cap="none">
              <a:solidFill>
                <a:srgbClr val="1F6566"/>
              </a:solidFill>
              <a:latin typeface="Roboto Black"/>
              <a:ea typeface="Roboto Black"/>
              <a:cs typeface="Roboto Black"/>
              <a:sym typeface="Roboto Black"/>
            </a:endParaRPr>
          </a:p>
        </p:txBody>
      </p:sp>
      <p:pic>
        <p:nvPicPr>
          <p:cNvPr id="237" name="Google Shape;237;gebf3c16ea3_0_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38" name="Google Shape;238;gebf3c16ea3_0_6"/>
          <p:cNvGrpSpPr/>
          <p:nvPr/>
        </p:nvGrpSpPr>
        <p:grpSpPr>
          <a:xfrm>
            <a:off x="15881375" y="842763"/>
            <a:ext cx="2406626" cy="788359"/>
            <a:chOff x="0" y="0"/>
            <a:chExt cx="3208834" cy="1051145"/>
          </a:xfrm>
        </p:grpSpPr>
        <p:pic>
          <p:nvPicPr>
            <p:cNvPr id="239" name="Google Shape;239;gebf3c16ea3_0_6"/>
            <p:cNvPicPr preferRelativeResize="0"/>
            <p:nvPr/>
          </p:nvPicPr>
          <p:blipFill rotWithShape="1">
            <a:blip r:embed="rId4">
              <a:alphaModFix/>
            </a:blip>
            <a:srcRect r="44099"/>
            <a:stretch/>
          </p:blipFill>
          <p:spPr>
            <a:xfrm>
              <a:off x="0" y="0"/>
              <a:ext cx="3208834" cy="203200"/>
            </a:xfrm>
            <a:prstGeom prst="rect">
              <a:avLst/>
            </a:prstGeom>
            <a:noFill/>
            <a:ln>
              <a:noFill/>
            </a:ln>
          </p:spPr>
        </p:pic>
        <p:pic>
          <p:nvPicPr>
            <p:cNvPr id="240" name="Google Shape;240;gebf3c16ea3_0_6"/>
            <p:cNvPicPr preferRelativeResize="0"/>
            <p:nvPr/>
          </p:nvPicPr>
          <p:blipFill rotWithShape="1">
            <a:blip r:embed="rId4">
              <a:alphaModFix/>
            </a:blip>
            <a:srcRect r="44099"/>
            <a:stretch/>
          </p:blipFill>
          <p:spPr>
            <a:xfrm>
              <a:off x="0" y="431800"/>
              <a:ext cx="3208834" cy="203200"/>
            </a:xfrm>
            <a:prstGeom prst="rect">
              <a:avLst/>
            </a:prstGeom>
            <a:noFill/>
            <a:ln>
              <a:noFill/>
            </a:ln>
          </p:spPr>
        </p:pic>
        <p:pic>
          <p:nvPicPr>
            <p:cNvPr id="241" name="Google Shape;241;gebf3c16ea3_0_6"/>
            <p:cNvPicPr preferRelativeResize="0"/>
            <p:nvPr/>
          </p:nvPicPr>
          <p:blipFill rotWithShape="1">
            <a:blip r:embed="rId4">
              <a:alphaModFix/>
            </a:blip>
            <a:srcRect r="44099"/>
            <a:stretch/>
          </p:blipFill>
          <p:spPr>
            <a:xfrm>
              <a:off x="0" y="847945"/>
              <a:ext cx="3208834" cy="203200"/>
            </a:xfrm>
            <a:prstGeom prst="rect">
              <a:avLst/>
            </a:prstGeom>
            <a:noFill/>
            <a:ln>
              <a:noFill/>
            </a:ln>
          </p:spPr>
        </p:pic>
      </p:grpSp>
      <p:sp>
        <p:nvSpPr>
          <p:cNvPr id="242" name="Google Shape;242;gebf3c16ea3_0_6"/>
          <p:cNvSpPr txBox="1"/>
          <p:nvPr/>
        </p:nvSpPr>
        <p:spPr>
          <a:xfrm>
            <a:off x="2463687" y="1837926"/>
            <a:ext cx="14490000" cy="6919500"/>
          </a:xfrm>
          <a:prstGeom prst="rect">
            <a:avLst/>
          </a:prstGeom>
          <a:noFill/>
          <a:ln>
            <a:noFill/>
          </a:ln>
        </p:spPr>
        <p:txBody>
          <a:bodyPr spcFirstLastPara="1" wrap="square" lIns="0" tIns="0" rIns="0" bIns="0" anchor="t" anchorCtr="0">
            <a:noAutofit/>
          </a:bodyPr>
          <a:lstStyle/>
          <a:p>
            <a:pPr marL="0" marR="0" lvl="0" indent="0" algn="l" rtl="0">
              <a:lnSpc>
                <a:spcPct val="139982"/>
              </a:lnSpc>
              <a:spcBef>
                <a:spcPts val="0"/>
              </a:spcBef>
              <a:spcAft>
                <a:spcPts val="0"/>
              </a:spcAft>
              <a:buClr>
                <a:srgbClr val="000000"/>
              </a:buClr>
              <a:buSzPts val="4200"/>
              <a:buFont typeface="Arial"/>
              <a:buNone/>
            </a:pPr>
            <a:endParaRPr sz="4000" b="1" i="0" u="none" strike="noStrike" cap="none">
              <a:solidFill>
                <a:srgbClr val="316462"/>
              </a:solidFill>
              <a:latin typeface="Roboto"/>
              <a:ea typeface="Roboto"/>
              <a:cs typeface="Roboto"/>
              <a:sym typeface="Roboto"/>
            </a:endParaRPr>
          </a:p>
        </p:txBody>
      </p:sp>
      <p:pic>
        <p:nvPicPr>
          <p:cNvPr id="243" name="Google Shape;243;gebf3c16ea3_0_6"/>
          <p:cNvPicPr preferRelativeResize="0"/>
          <p:nvPr/>
        </p:nvPicPr>
        <p:blipFill rotWithShape="1">
          <a:blip r:embed="rId5">
            <a:alphaModFix/>
          </a:blip>
          <a:srcRect/>
          <a:stretch/>
        </p:blipFill>
        <p:spPr>
          <a:xfrm>
            <a:off x="229269" y="8701554"/>
            <a:ext cx="1094731" cy="1308204"/>
          </a:xfrm>
          <a:prstGeom prst="rect">
            <a:avLst/>
          </a:prstGeom>
          <a:noFill/>
          <a:ln>
            <a:noFill/>
          </a:ln>
        </p:spPr>
      </p:pic>
      <p:pic>
        <p:nvPicPr>
          <p:cNvPr id="244" name="Google Shape;244;gebf3c16ea3_0_6"/>
          <p:cNvPicPr preferRelativeResize="0"/>
          <p:nvPr/>
        </p:nvPicPr>
        <p:blipFill rotWithShape="1">
          <a:blip r:embed="rId6">
            <a:alphaModFix/>
          </a:blip>
          <a:srcRect/>
          <a:stretch/>
        </p:blipFill>
        <p:spPr>
          <a:xfrm>
            <a:off x="6513476" y="3970125"/>
            <a:ext cx="4512325" cy="3782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CB0B4"/>
        </a:solidFill>
        <a:effectLst/>
      </p:bgPr>
    </p:bg>
    <p:spTree>
      <p:nvGrpSpPr>
        <p:cNvPr id="1" name="Shape 248"/>
        <p:cNvGrpSpPr/>
        <p:nvPr/>
      </p:nvGrpSpPr>
      <p:grpSpPr>
        <a:xfrm>
          <a:off x="0" y="0"/>
          <a:ext cx="0" cy="0"/>
          <a:chOff x="0" y="0"/>
          <a:chExt cx="0" cy="0"/>
        </a:xfrm>
      </p:grpSpPr>
      <p:pic>
        <p:nvPicPr>
          <p:cNvPr id="249" name="Google Shape;249;p24"/>
          <p:cNvPicPr preferRelativeResize="0"/>
          <p:nvPr/>
        </p:nvPicPr>
        <p:blipFill rotWithShape="1">
          <a:blip r:embed="rId3">
            <a:alphaModFix/>
          </a:blip>
          <a:srcRect/>
          <a:stretch/>
        </p:blipFill>
        <p:spPr>
          <a:xfrm>
            <a:off x="4569750" y="152400"/>
            <a:ext cx="9148506" cy="9982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95" name="Google Shape;95;p3"/>
          <p:cNvPicPr preferRelativeResize="0"/>
          <p:nvPr/>
        </p:nvPicPr>
        <p:blipFill rotWithShape="1">
          <a:blip r:embed="rId4">
            <a:alphaModFix/>
          </a:blip>
          <a:srcRect/>
          <a:stretch/>
        </p:blipFill>
        <p:spPr>
          <a:xfrm rot="5400000">
            <a:off x="5170489" y="7433970"/>
            <a:ext cx="2853018" cy="2853018"/>
          </a:xfrm>
          <a:prstGeom prst="rect">
            <a:avLst/>
          </a:prstGeom>
          <a:noFill/>
          <a:ln>
            <a:noFill/>
          </a:ln>
        </p:spPr>
      </p:pic>
      <p:sp>
        <p:nvSpPr>
          <p:cNvPr id="96" name="Google Shape;96;p3"/>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469328" y="585550"/>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dirty="0">
                <a:solidFill>
                  <a:srgbClr val="1F6566"/>
                </a:solidFill>
                <a:latin typeface="Roboto Black"/>
                <a:ea typeface="Roboto Black"/>
                <a:sym typeface="Roboto Black"/>
              </a:rPr>
              <a:t>Purpose of BAC</a:t>
            </a:r>
            <a:endParaRPr sz="1400" b="0" i="0" u="none" strike="noStrike" cap="none" dirty="0">
              <a:solidFill>
                <a:srgbClr val="000000"/>
              </a:solidFill>
              <a:latin typeface="Arial"/>
              <a:ea typeface="Arial"/>
              <a:cs typeface="Arial"/>
              <a:sym typeface="Arial"/>
            </a:endParaRPr>
          </a:p>
        </p:txBody>
      </p:sp>
      <p:grpSp>
        <p:nvGrpSpPr>
          <p:cNvPr id="98" name="Google Shape;98;p3"/>
          <p:cNvGrpSpPr/>
          <p:nvPr/>
        </p:nvGrpSpPr>
        <p:grpSpPr>
          <a:xfrm>
            <a:off x="15881375" y="842763"/>
            <a:ext cx="2406625" cy="788359"/>
            <a:chOff x="0" y="0"/>
            <a:chExt cx="3208834" cy="1051145"/>
          </a:xfrm>
        </p:grpSpPr>
        <p:pic>
          <p:nvPicPr>
            <p:cNvPr id="99" name="Google Shape;99;p3"/>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00" name="Google Shape;100;p3"/>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01" name="Google Shape;101;p3"/>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sp>
        <p:nvSpPr>
          <p:cNvPr id="102" name="Google Shape;102;p3"/>
          <p:cNvSpPr txBox="1"/>
          <p:nvPr/>
        </p:nvSpPr>
        <p:spPr>
          <a:xfrm>
            <a:off x="995597" y="1963637"/>
            <a:ext cx="15117239" cy="7268656"/>
          </a:xfrm>
          <a:prstGeom prst="rect">
            <a:avLst/>
          </a:prstGeom>
          <a:noFill/>
          <a:ln>
            <a:noFill/>
          </a:ln>
        </p:spPr>
        <p:txBody>
          <a:bodyPr spcFirstLastPara="1" wrap="square" lIns="0" tIns="0" rIns="0" bIns="0" anchor="t" anchorCtr="0">
            <a:spAutoFit/>
          </a:bodyPr>
          <a:lstStyle/>
          <a:p>
            <a:pPr marL="6350">
              <a:spcBef>
                <a:spcPts val="1000"/>
              </a:spcBef>
              <a:buSzPts val="3500"/>
            </a:pPr>
            <a:r>
              <a:rPr lang="en-US" sz="4000" b="1" dirty="0"/>
              <a:t>PURPOSE:</a:t>
            </a:r>
            <a:r>
              <a:rPr lang="en-US" sz="4000" dirty="0"/>
              <a:t> </a:t>
            </a:r>
            <a:r>
              <a:rPr lang="en-US" sz="4000" i="1" dirty="0"/>
              <a:t>The purpose of the Superintendent’s Budget Advisory Committee (BAC) is to provide our constituents, and the greater CRPUSD school community with an understanding of education funding and the constraints and opportunities of the State and District budgeting process.  Information will be shared on revenues and expenditures and on the status of the State budget and the District’s allocation of resources, constraints and opportunities of funding, timeline, calendar and the approval process.</a:t>
            </a:r>
            <a:endParaRPr lang="en-US" sz="4000" dirty="0"/>
          </a:p>
          <a:p>
            <a:pPr marL="6350" lvl="0">
              <a:spcBef>
                <a:spcPts val="1000"/>
              </a:spcBef>
              <a:buSzPts val="3500"/>
            </a:pPr>
            <a:endParaRPr lang="en-US" sz="3500" dirty="0">
              <a:latin typeface="Roboto"/>
              <a:ea typeface="Roboto"/>
              <a:cs typeface="Roboto"/>
              <a:sym typeface="Roboto"/>
            </a:endParaRPr>
          </a:p>
          <a:p>
            <a:pPr marL="457200" lvl="0" indent="-450850">
              <a:spcBef>
                <a:spcPts val="1000"/>
              </a:spcBef>
              <a:buSzPts val="3500"/>
              <a:buFont typeface="Roboto"/>
              <a:buChar char="●"/>
            </a:pPr>
            <a:endParaRPr sz="3500" b="0" i="0" u="none" strike="noStrike" cap="none" dirty="0">
              <a:solidFill>
                <a:srgbClr val="000000"/>
              </a:solidFill>
              <a:latin typeface="Roboto"/>
              <a:ea typeface="Roboto"/>
              <a:cs typeface="Roboto"/>
              <a:sym typeface="Roboto"/>
            </a:endParaRPr>
          </a:p>
          <a:p>
            <a:pPr marL="0" marR="0" lvl="0" indent="0" algn="l" rtl="0">
              <a:lnSpc>
                <a:spcPct val="139979"/>
              </a:lnSpc>
              <a:spcBef>
                <a:spcPts val="1000"/>
              </a:spcBef>
              <a:spcAft>
                <a:spcPts val="0"/>
              </a:spcAft>
              <a:buClr>
                <a:srgbClr val="000000"/>
              </a:buClr>
              <a:buSzPts val="3500"/>
              <a:buFont typeface="Arial"/>
              <a:buNone/>
            </a:pPr>
            <a:endParaRPr sz="3500" b="1" i="0" u="none" strike="noStrike" cap="none" dirty="0">
              <a:solidFill>
                <a:srgbClr val="000000"/>
              </a:solidFill>
              <a:latin typeface="Roboto"/>
              <a:ea typeface="Roboto"/>
              <a:cs typeface="Roboto"/>
              <a:sym typeface="Roboto"/>
            </a:endParaRPr>
          </a:p>
        </p:txBody>
      </p:sp>
      <p:pic>
        <p:nvPicPr>
          <p:cNvPr id="103" name="Google Shape;103;p3"/>
          <p:cNvPicPr preferRelativeResize="0"/>
          <p:nvPr/>
        </p:nvPicPr>
        <p:blipFill rotWithShape="1">
          <a:blip r:embed="rId6">
            <a:alphaModFix/>
          </a:blip>
          <a:srcRect/>
          <a:stretch/>
        </p:blipFill>
        <p:spPr>
          <a:xfrm>
            <a:off x="652394" y="8206379"/>
            <a:ext cx="1094731" cy="1308204"/>
          </a:xfrm>
          <a:prstGeom prst="rect">
            <a:avLst/>
          </a:prstGeom>
          <a:noFill/>
          <a:ln>
            <a:noFill/>
          </a:ln>
        </p:spPr>
      </p:pic>
      <p:pic>
        <p:nvPicPr>
          <p:cNvPr id="104" name="Google Shape;104;p3" descr="page9image427904"/>
          <p:cNvPicPr preferRelativeResize="0"/>
          <p:nvPr/>
        </p:nvPicPr>
        <p:blipFill rotWithShape="1">
          <a:blip r:embed="rId7">
            <a:alphaModFix/>
          </a:blip>
          <a:srcRect/>
          <a:stretch/>
        </p:blipFill>
        <p:spPr>
          <a:xfrm>
            <a:off x="-263236" y="0"/>
            <a:ext cx="8521700" cy="609600"/>
          </a:xfrm>
          <a:prstGeom prst="rect">
            <a:avLst/>
          </a:prstGeom>
          <a:noFill/>
          <a:ln>
            <a:noFill/>
          </a:ln>
        </p:spPr>
      </p:pic>
    </p:spTree>
    <p:extLst>
      <p:ext uri="{BB962C8B-B14F-4D97-AF65-F5344CB8AC3E}">
        <p14:creationId xmlns:p14="http://schemas.microsoft.com/office/powerpoint/2010/main" val="156066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95" name="Google Shape;95;p3"/>
          <p:cNvPicPr preferRelativeResize="0"/>
          <p:nvPr/>
        </p:nvPicPr>
        <p:blipFill rotWithShape="1">
          <a:blip r:embed="rId4">
            <a:alphaModFix/>
          </a:blip>
          <a:srcRect/>
          <a:stretch/>
        </p:blipFill>
        <p:spPr>
          <a:xfrm rot="5400000">
            <a:off x="5170489" y="7433970"/>
            <a:ext cx="2853018" cy="2853018"/>
          </a:xfrm>
          <a:prstGeom prst="rect">
            <a:avLst/>
          </a:prstGeom>
          <a:noFill/>
          <a:ln>
            <a:noFill/>
          </a:ln>
        </p:spPr>
      </p:pic>
      <p:sp>
        <p:nvSpPr>
          <p:cNvPr id="96" name="Google Shape;96;p3"/>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3"/>
          <p:cNvSpPr txBox="1"/>
          <p:nvPr/>
        </p:nvSpPr>
        <p:spPr>
          <a:xfrm>
            <a:off x="469328" y="585550"/>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dirty="0">
                <a:solidFill>
                  <a:srgbClr val="1F6566"/>
                </a:solidFill>
                <a:latin typeface="Roboto Black"/>
                <a:ea typeface="Roboto Black"/>
                <a:sym typeface="Roboto Black"/>
              </a:rPr>
              <a:t>Purpose of BAC</a:t>
            </a:r>
            <a:endParaRPr sz="1400" b="0" i="0" u="none" strike="noStrike" cap="none" dirty="0">
              <a:solidFill>
                <a:srgbClr val="000000"/>
              </a:solidFill>
              <a:latin typeface="Arial"/>
              <a:ea typeface="Arial"/>
              <a:cs typeface="Arial"/>
              <a:sym typeface="Arial"/>
            </a:endParaRPr>
          </a:p>
        </p:txBody>
      </p:sp>
      <p:grpSp>
        <p:nvGrpSpPr>
          <p:cNvPr id="98" name="Google Shape;98;p3"/>
          <p:cNvGrpSpPr/>
          <p:nvPr/>
        </p:nvGrpSpPr>
        <p:grpSpPr>
          <a:xfrm>
            <a:off x="15881375" y="842763"/>
            <a:ext cx="2406625" cy="788359"/>
            <a:chOff x="0" y="0"/>
            <a:chExt cx="3208834" cy="1051145"/>
          </a:xfrm>
        </p:grpSpPr>
        <p:pic>
          <p:nvPicPr>
            <p:cNvPr id="99" name="Google Shape;99;p3"/>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00" name="Google Shape;100;p3"/>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01" name="Google Shape;101;p3"/>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sp>
        <p:nvSpPr>
          <p:cNvPr id="102" name="Google Shape;102;p3"/>
          <p:cNvSpPr txBox="1"/>
          <p:nvPr/>
        </p:nvSpPr>
        <p:spPr>
          <a:xfrm>
            <a:off x="995597" y="1963637"/>
            <a:ext cx="15117239" cy="2292935"/>
          </a:xfrm>
          <a:prstGeom prst="rect">
            <a:avLst/>
          </a:prstGeom>
          <a:noFill/>
          <a:ln>
            <a:noFill/>
          </a:ln>
        </p:spPr>
        <p:txBody>
          <a:bodyPr spcFirstLastPara="1" wrap="square" lIns="0" tIns="0" rIns="0" bIns="0" anchor="t" anchorCtr="0">
            <a:spAutoFit/>
          </a:bodyPr>
          <a:lstStyle/>
          <a:p>
            <a:pPr>
              <a:spcBef>
                <a:spcPts val="600"/>
              </a:spcBef>
            </a:pPr>
            <a:r>
              <a:rPr lang="en-US" sz="3600" i="1" dirty="0">
                <a:latin typeface="Arial" panose="020B0604020202020204" pitchFamily="34" charset="0"/>
                <a:ea typeface="Times New Roman" panose="02020603050405020304" pitchFamily="18" charset="0"/>
                <a:cs typeface="Times New Roman" panose="02020603050405020304" pitchFamily="18" charset="0"/>
              </a:rPr>
              <a:t>The SBAC has the responsibility for proposing budget recommendations to the Superintendent particularly in times when revenues do not meet projections or expenditures exceed revenues and budget corrections are needed.  </a:t>
            </a:r>
            <a:endParaRPr lang="en-US" sz="4000"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3" name="Google Shape;103;p3"/>
          <p:cNvPicPr preferRelativeResize="0"/>
          <p:nvPr/>
        </p:nvPicPr>
        <p:blipFill rotWithShape="1">
          <a:blip r:embed="rId6">
            <a:alphaModFix/>
          </a:blip>
          <a:srcRect/>
          <a:stretch/>
        </p:blipFill>
        <p:spPr>
          <a:xfrm>
            <a:off x="652394" y="8206379"/>
            <a:ext cx="1094731" cy="1308204"/>
          </a:xfrm>
          <a:prstGeom prst="rect">
            <a:avLst/>
          </a:prstGeom>
          <a:noFill/>
          <a:ln>
            <a:noFill/>
          </a:ln>
        </p:spPr>
      </p:pic>
      <p:pic>
        <p:nvPicPr>
          <p:cNvPr id="104" name="Google Shape;104;p3" descr="page9image427904"/>
          <p:cNvPicPr preferRelativeResize="0"/>
          <p:nvPr/>
        </p:nvPicPr>
        <p:blipFill rotWithShape="1">
          <a:blip r:embed="rId7">
            <a:alphaModFix/>
          </a:blip>
          <a:srcRect/>
          <a:stretch/>
        </p:blipFill>
        <p:spPr>
          <a:xfrm>
            <a:off x="-263236" y="0"/>
            <a:ext cx="8521700" cy="609600"/>
          </a:xfrm>
          <a:prstGeom prst="rect">
            <a:avLst/>
          </a:prstGeom>
          <a:noFill/>
          <a:ln>
            <a:noFill/>
          </a:ln>
        </p:spPr>
      </p:pic>
    </p:spTree>
    <p:extLst>
      <p:ext uri="{BB962C8B-B14F-4D97-AF65-F5344CB8AC3E}">
        <p14:creationId xmlns:p14="http://schemas.microsoft.com/office/powerpoint/2010/main" val="166776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descr="Rectangle: Click to edit Master text styles&#10;Second level&#10;Third level&#10;Fourth level&#10;Fifth level"/>
          <p:cNvSpPr>
            <a:spLocks noGrp="1" noChangeArrowheads="1"/>
          </p:cNvSpPr>
          <p:nvPr>
            <p:ph idx="1"/>
          </p:nvPr>
        </p:nvSpPr>
        <p:spPr>
          <a:xfrm>
            <a:off x="2240975" y="1631121"/>
            <a:ext cx="13189527" cy="8848041"/>
          </a:xfrm>
        </p:spPr>
        <p:txBody>
          <a:bodyPr>
            <a:noAutofit/>
          </a:bodyPr>
          <a:lstStyle/>
          <a:p>
            <a:pPr eaLnBrk="1" hangingPunct="1">
              <a:lnSpc>
                <a:spcPct val="75000"/>
              </a:lnSpc>
            </a:pPr>
            <a:r>
              <a:rPr lang="en-US" sz="3600" dirty="0">
                <a:latin typeface="Roboto" panose="020B0604020202020204" charset="0"/>
                <a:ea typeface="Roboto" panose="020B0604020202020204" charset="0"/>
              </a:rPr>
              <a:t>January </a:t>
            </a:r>
          </a:p>
          <a:p>
            <a:pPr lvl="1" eaLnBrk="1" hangingPunct="1">
              <a:lnSpc>
                <a:spcPct val="75000"/>
              </a:lnSpc>
            </a:pPr>
            <a:r>
              <a:rPr lang="en-US" sz="3600" dirty="0">
                <a:latin typeface="Roboto" panose="020B0604020202020204" charset="0"/>
                <a:ea typeface="Roboto" panose="020B0604020202020204" charset="0"/>
              </a:rPr>
              <a:t>Governor’s proposed budget for budget year</a:t>
            </a:r>
          </a:p>
          <a:p>
            <a:pPr eaLnBrk="1" hangingPunct="1">
              <a:lnSpc>
                <a:spcPct val="75000"/>
              </a:lnSpc>
            </a:pPr>
            <a:r>
              <a:rPr lang="en-US" sz="3600" dirty="0">
                <a:latin typeface="Roboto" panose="020B0604020202020204" charset="0"/>
                <a:ea typeface="Roboto" panose="020B0604020202020204" charset="0"/>
              </a:rPr>
              <a:t>February</a:t>
            </a:r>
          </a:p>
          <a:p>
            <a:pPr lvl="1" eaLnBrk="1" hangingPunct="1">
              <a:lnSpc>
                <a:spcPct val="75000"/>
              </a:lnSpc>
            </a:pPr>
            <a:r>
              <a:rPr lang="en-US" sz="3600" dirty="0">
                <a:latin typeface="Roboto" panose="020B0604020202020204" charset="0"/>
                <a:ea typeface="Roboto" panose="020B0604020202020204" charset="0"/>
              </a:rPr>
              <a:t>Legislative Analyst review with comments</a:t>
            </a:r>
          </a:p>
          <a:p>
            <a:pPr eaLnBrk="1" hangingPunct="1">
              <a:lnSpc>
                <a:spcPct val="75000"/>
              </a:lnSpc>
            </a:pPr>
            <a:r>
              <a:rPr lang="en-US" sz="3600" dirty="0">
                <a:latin typeface="Roboto" panose="020B0604020202020204" charset="0"/>
                <a:ea typeface="Roboto" panose="020B0604020202020204" charset="0"/>
              </a:rPr>
              <a:t>April </a:t>
            </a:r>
          </a:p>
          <a:p>
            <a:pPr lvl="1" eaLnBrk="1" hangingPunct="1">
              <a:lnSpc>
                <a:spcPct val="75000"/>
              </a:lnSpc>
            </a:pPr>
            <a:r>
              <a:rPr lang="en-US" sz="3600" dirty="0">
                <a:latin typeface="Roboto" panose="020B0604020202020204" charset="0"/>
                <a:ea typeface="Roboto" panose="020B0604020202020204" charset="0"/>
              </a:rPr>
              <a:t>Statutory COLA recalculated</a:t>
            </a:r>
          </a:p>
          <a:p>
            <a:pPr eaLnBrk="1" hangingPunct="1">
              <a:lnSpc>
                <a:spcPct val="75000"/>
              </a:lnSpc>
            </a:pPr>
            <a:r>
              <a:rPr lang="en-US" sz="3600" dirty="0">
                <a:latin typeface="Roboto" panose="020B0604020202020204" charset="0"/>
                <a:ea typeface="Roboto" panose="020B0604020202020204" charset="0"/>
              </a:rPr>
              <a:t>May</a:t>
            </a:r>
          </a:p>
          <a:p>
            <a:pPr lvl="1" eaLnBrk="1" hangingPunct="1">
              <a:lnSpc>
                <a:spcPct val="75000"/>
              </a:lnSpc>
            </a:pPr>
            <a:r>
              <a:rPr lang="en-US" sz="3600" dirty="0">
                <a:latin typeface="Roboto" panose="020B0604020202020204" charset="0"/>
                <a:ea typeface="Roboto" panose="020B0604020202020204" charset="0"/>
              </a:rPr>
              <a:t>“May Revise” reflects tax adjustments</a:t>
            </a:r>
          </a:p>
          <a:p>
            <a:pPr eaLnBrk="1" hangingPunct="1">
              <a:lnSpc>
                <a:spcPct val="75000"/>
              </a:lnSpc>
            </a:pPr>
            <a:r>
              <a:rPr lang="en-US" sz="3600" dirty="0">
                <a:latin typeface="Roboto" panose="020B0604020202020204" charset="0"/>
                <a:ea typeface="Roboto" panose="020B0604020202020204" charset="0"/>
              </a:rPr>
              <a:t>June 15 (or later)</a:t>
            </a:r>
          </a:p>
          <a:p>
            <a:pPr lvl="1" eaLnBrk="1" hangingPunct="1">
              <a:lnSpc>
                <a:spcPct val="75000"/>
              </a:lnSpc>
            </a:pPr>
            <a:r>
              <a:rPr lang="en-US" sz="3600" dirty="0">
                <a:latin typeface="Roboto" panose="020B0604020202020204" charset="0"/>
                <a:ea typeface="Roboto" panose="020B0604020202020204" charset="0"/>
              </a:rPr>
              <a:t>Final adopted State budget</a:t>
            </a:r>
          </a:p>
          <a:p>
            <a:pPr lvl="2" eaLnBrk="1" hangingPunct="1">
              <a:lnSpc>
                <a:spcPct val="75000"/>
              </a:lnSpc>
            </a:pPr>
            <a:r>
              <a:rPr lang="en-US" sz="3600" dirty="0">
                <a:latin typeface="Roboto" panose="020B0604020202020204" charset="0"/>
                <a:ea typeface="Roboto" panose="020B0604020202020204" charset="0"/>
              </a:rPr>
              <a:t>COLAs, “gap” funding</a:t>
            </a:r>
          </a:p>
          <a:p>
            <a:pPr lvl="2" eaLnBrk="1" hangingPunct="1">
              <a:lnSpc>
                <a:spcPct val="75000"/>
              </a:lnSpc>
            </a:pPr>
            <a:r>
              <a:rPr lang="en-US" sz="3600" dirty="0">
                <a:latin typeface="Roboto" panose="020B0604020202020204" charset="0"/>
                <a:ea typeface="Roboto" panose="020B0604020202020204" charset="0"/>
              </a:rPr>
              <a:t>Potential additional programs, or funding changes</a:t>
            </a:r>
          </a:p>
          <a:p>
            <a:pPr eaLnBrk="1" hangingPunct="1">
              <a:lnSpc>
                <a:spcPct val="75000"/>
              </a:lnSpc>
            </a:pPr>
            <a:r>
              <a:rPr lang="en-US" sz="3600" dirty="0">
                <a:latin typeface="Roboto" panose="020B0604020202020204" charset="0"/>
                <a:ea typeface="Roboto" panose="020B0604020202020204" charset="0"/>
              </a:rPr>
              <a:t>November</a:t>
            </a:r>
          </a:p>
          <a:p>
            <a:pPr lvl="1" eaLnBrk="1" hangingPunct="1">
              <a:lnSpc>
                <a:spcPct val="75000"/>
              </a:lnSpc>
            </a:pPr>
            <a:r>
              <a:rPr lang="en-US" sz="3600" dirty="0">
                <a:latin typeface="Roboto" panose="020B0604020202020204" charset="0"/>
                <a:ea typeface="Roboto" panose="020B0604020202020204" charset="0"/>
              </a:rPr>
              <a:t>Legislative Analyst Report (LAO Report)</a:t>
            </a:r>
          </a:p>
          <a:p>
            <a:pPr lvl="2" eaLnBrk="1" hangingPunct="1">
              <a:lnSpc>
                <a:spcPct val="75000"/>
              </a:lnSpc>
            </a:pPr>
            <a:r>
              <a:rPr lang="en-US" sz="3600" dirty="0">
                <a:latin typeface="Roboto" panose="020B0604020202020204" charset="0"/>
                <a:ea typeface="Roboto" panose="020B0604020202020204" charset="0"/>
              </a:rPr>
              <a:t>Projections for next year based on tax collections and economic predictors</a:t>
            </a:r>
          </a:p>
          <a:p>
            <a:pPr eaLnBrk="1" hangingPunct="1">
              <a:lnSpc>
                <a:spcPct val="75000"/>
              </a:lnSpc>
            </a:pPr>
            <a:r>
              <a:rPr lang="en-US" sz="3600" dirty="0">
                <a:latin typeface="Roboto" panose="020B0604020202020204" charset="0"/>
                <a:ea typeface="Roboto" panose="020B0604020202020204" charset="0"/>
              </a:rPr>
              <a:t>January</a:t>
            </a:r>
          </a:p>
          <a:p>
            <a:pPr lvl="1" eaLnBrk="1" hangingPunct="1">
              <a:lnSpc>
                <a:spcPct val="75000"/>
              </a:lnSpc>
            </a:pPr>
            <a:r>
              <a:rPr lang="en-US" sz="3600" dirty="0">
                <a:latin typeface="Roboto" panose="020B0604020202020204" charset="0"/>
                <a:ea typeface="Roboto" panose="020B0604020202020204" charset="0"/>
              </a:rPr>
              <a:t>Governor’s proposed budget for next budget year…</a:t>
            </a:r>
          </a:p>
        </p:txBody>
      </p:sp>
      <p:sp>
        <p:nvSpPr>
          <p:cNvPr id="5" name="Slide Number Placeholder 4"/>
          <p:cNvSpPr>
            <a:spLocks noGrp="1"/>
          </p:cNvSpPr>
          <p:nvPr>
            <p:ph type="sldNum" sz="quarter" idx="12"/>
          </p:nvPr>
        </p:nvSpPr>
        <p:spPr>
          <a:xfrm>
            <a:off x="14973300" y="9611917"/>
            <a:ext cx="832248" cy="547688"/>
          </a:xfrm>
        </p:spPr>
        <p:txBody>
          <a:bodyPr>
            <a:normAutofit/>
          </a:bodyPr>
          <a:lstStyle/>
          <a:p>
            <a:pPr>
              <a:defRPr/>
            </a:pPr>
            <a:fld id="{975AF311-C9D9-4E76-ADD7-99A3BE381F44}" type="slidenum">
              <a:rPr lang="en-US" altLang="en-US" smtClean="0"/>
              <a:pPr>
                <a:defRPr/>
              </a:pPr>
              <a:t>5</a:t>
            </a:fld>
            <a:endParaRPr lang="en-US" altLang="en-US" dirty="0"/>
          </a:p>
        </p:txBody>
      </p:sp>
      <p:sp>
        <p:nvSpPr>
          <p:cNvPr id="7" name="Right Arrow 6"/>
          <p:cNvSpPr/>
          <p:nvPr/>
        </p:nvSpPr>
        <p:spPr bwMode="auto">
          <a:xfrm>
            <a:off x="1097975" y="2965247"/>
            <a:ext cx="1143000" cy="1028700"/>
          </a:xfrm>
          <a:prstGeom prst="rightArrow">
            <a:avLst>
              <a:gd name="adj1" fmla="val 50000"/>
              <a:gd name="adj2" fmla="val 53600"/>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none" lIns="137160" tIns="68580" rIns="137160" bIns="68580" numCol="1" rtlCol="0" anchor="t" anchorCtr="0" compatLnSpc="1">
            <a:prstTxWarp prst="textNoShape">
              <a:avLst/>
            </a:prstTxWarp>
          </a:bodyPr>
          <a:lstStyle/>
          <a:p>
            <a:pPr defTabSz="1371600" fontAlgn="base">
              <a:spcBef>
                <a:spcPct val="0"/>
              </a:spcBef>
              <a:spcAft>
                <a:spcPct val="0"/>
              </a:spcAft>
              <a:buClrTx/>
            </a:pPr>
            <a:endParaRPr lang="en-US" sz="3600">
              <a:solidFill>
                <a:schemeClr val="tx1"/>
              </a:solidFill>
              <a:latin typeface="Tahoma" pitchFamily="34" charset="0"/>
            </a:endParaRPr>
          </a:p>
        </p:txBody>
      </p:sp>
      <p:pic>
        <p:nvPicPr>
          <p:cNvPr id="8" name="Picture 4" descr="MCj03322010000[1]"/>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rot="482513">
            <a:off x="12476614" y="2200838"/>
            <a:ext cx="2731295" cy="3374232"/>
          </a:xfrm>
          <a:prstGeom prst="rect">
            <a:avLst/>
          </a:prstGeom>
          <a:noFill/>
          <a:ln w="9525">
            <a:noFill/>
            <a:miter lim="800000"/>
            <a:headEnd/>
            <a:tailEnd/>
          </a:ln>
        </p:spPr>
      </p:pic>
      <p:sp>
        <p:nvSpPr>
          <p:cNvPr id="10" name="Google Shape;110;p6"/>
          <p:cNvSpPr txBox="1"/>
          <p:nvPr/>
        </p:nvSpPr>
        <p:spPr>
          <a:xfrm>
            <a:off x="1294800" y="419785"/>
            <a:ext cx="7904618"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dirty="0">
                <a:solidFill>
                  <a:srgbClr val="1F6566"/>
                </a:solidFill>
                <a:latin typeface="Roboto Black"/>
                <a:ea typeface="Roboto Black"/>
                <a:cs typeface="Roboto Black"/>
                <a:sym typeface="Roboto Black"/>
              </a:rPr>
              <a:t>State Budget Process</a:t>
            </a:r>
          </a:p>
          <a:p>
            <a:pPr marL="0" marR="0" lvl="0" indent="0" algn="l" rtl="0">
              <a:lnSpc>
                <a:spcPct val="120002"/>
              </a:lnSpc>
              <a:spcBef>
                <a:spcPts val="0"/>
              </a:spcBef>
              <a:spcAft>
                <a:spcPts val="0"/>
              </a:spcAft>
              <a:buClr>
                <a:srgbClr val="000000"/>
              </a:buClr>
              <a:buSzPts val="7199"/>
              <a:buFont typeface="Arial"/>
              <a:buNone/>
            </a:pP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pic>
        <p:nvPicPr>
          <p:cNvPr id="11" name="Google Shape;109;p6"/>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grpSp>
        <p:nvGrpSpPr>
          <p:cNvPr id="12" name="Google Shape;111;p6"/>
          <p:cNvGrpSpPr/>
          <p:nvPr/>
        </p:nvGrpSpPr>
        <p:grpSpPr>
          <a:xfrm>
            <a:off x="15889139" y="842762"/>
            <a:ext cx="2406625" cy="788359"/>
            <a:chOff x="0" y="0"/>
            <a:chExt cx="3208834" cy="1051145"/>
          </a:xfrm>
        </p:grpSpPr>
        <p:pic>
          <p:nvPicPr>
            <p:cNvPr id="13" name="Google Shape;112;p6"/>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4" name="Google Shape;113;p6"/>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5" name="Google Shape;114;p6"/>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pic>
        <p:nvPicPr>
          <p:cNvPr id="16" name="Google Shape;116;p6"/>
          <p:cNvPicPr preferRelativeResize="0"/>
          <p:nvPr/>
        </p:nvPicPr>
        <p:blipFill rotWithShape="1">
          <a:blip r:embed="rId6">
            <a:alphaModFix/>
          </a:blip>
          <a:srcRect/>
          <a:stretch/>
        </p:blipFill>
        <p:spPr>
          <a:xfrm>
            <a:off x="200069" y="8701554"/>
            <a:ext cx="1094731" cy="1308204"/>
          </a:xfrm>
          <a:prstGeom prst="rect">
            <a:avLst/>
          </a:prstGeom>
          <a:noFill/>
          <a:ln>
            <a:noFill/>
          </a:ln>
        </p:spPr>
      </p:pic>
    </p:spTree>
    <p:extLst>
      <p:ext uri="{BB962C8B-B14F-4D97-AF65-F5344CB8AC3E}">
        <p14:creationId xmlns:p14="http://schemas.microsoft.com/office/powerpoint/2010/main" val="283227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Components: Funding Factors</a:t>
            </a:r>
            <a:endParaRPr lang="en-US"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dirty="0">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dirty="0">
              <a:solidFill>
                <a:srgbClr val="1F6566"/>
              </a:solidFill>
              <a:latin typeface="Roboto Black"/>
              <a:ea typeface="Roboto Black"/>
              <a:cs typeface="Roboto Black"/>
              <a:sym typeface="Roboto Black"/>
            </a:endParaRPr>
          </a:p>
        </p:txBody>
      </p:sp>
      <p:pic>
        <p:nvPicPr>
          <p:cNvPr id="3" name="Picture 2">
            <a:extLst>
              <a:ext uri="{FF2B5EF4-FFF2-40B4-BE49-F238E27FC236}">
                <a16:creationId xmlns:a16="http://schemas.microsoft.com/office/drawing/2014/main" id="{7CE1B680-54F9-41F7-8F1E-6129DED05CF5}"/>
              </a:ext>
            </a:extLst>
          </p:cNvPr>
          <p:cNvPicPr>
            <a:picLocks noChangeAspect="1"/>
          </p:cNvPicPr>
          <p:nvPr/>
        </p:nvPicPr>
        <p:blipFill>
          <a:blip r:embed="rId6"/>
          <a:stretch>
            <a:fillRect/>
          </a:stretch>
        </p:blipFill>
        <p:spPr>
          <a:xfrm>
            <a:off x="1294800" y="1884217"/>
            <a:ext cx="15510763" cy="8285019"/>
          </a:xfrm>
          <a:prstGeom prst="rect">
            <a:avLst/>
          </a:prstGeom>
        </p:spPr>
      </p:pic>
    </p:spTree>
    <p:extLst>
      <p:ext uri="{BB962C8B-B14F-4D97-AF65-F5344CB8AC3E}">
        <p14:creationId xmlns:p14="http://schemas.microsoft.com/office/powerpoint/2010/main" val="3100450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Components: Pension Reform</a:t>
            </a:r>
            <a:endParaRPr sz="6000" b="0" i="0" u="none" strike="noStrike" cap="none" dirty="0">
              <a:solidFill>
                <a:srgbClr val="1F6566"/>
              </a:solidFill>
              <a:latin typeface="Roboto Black"/>
              <a:ea typeface="Roboto Black"/>
              <a:cs typeface="Roboto Black"/>
              <a:sym typeface="Roboto Black"/>
            </a:endParaRPr>
          </a:p>
        </p:txBody>
      </p:sp>
      <p:pic>
        <p:nvPicPr>
          <p:cNvPr id="2" name="Picture 1">
            <a:extLst>
              <a:ext uri="{FF2B5EF4-FFF2-40B4-BE49-F238E27FC236}">
                <a16:creationId xmlns:a16="http://schemas.microsoft.com/office/drawing/2014/main" id="{32C9BC07-862B-4252-B1A1-3A571621ED93}"/>
              </a:ext>
            </a:extLst>
          </p:cNvPr>
          <p:cNvPicPr>
            <a:picLocks noChangeAspect="1"/>
          </p:cNvPicPr>
          <p:nvPr/>
        </p:nvPicPr>
        <p:blipFill>
          <a:blip r:embed="rId6"/>
          <a:stretch>
            <a:fillRect/>
          </a:stretch>
        </p:blipFill>
        <p:spPr>
          <a:xfrm>
            <a:off x="1294800" y="2063930"/>
            <a:ext cx="7339749" cy="4794069"/>
          </a:xfrm>
          <a:prstGeom prst="rect">
            <a:avLst/>
          </a:prstGeom>
        </p:spPr>
      </p:pic>
      <p:pic>
        <p:nvPicPr>
          <p:cNvPr id="4" name="Picture 3">
            <a:extLst>
              <a:ext uri="{FF2B5EF4-FFF2-40B4-BE49-F238E27FC236}">
                <a16:creationId xmlns:a16="http://schemas.microsoft.com/office/drawing/2014/main" id="{DEA1383C-F9C6-40DF-B971-0B126D7EF2CD}"/>
              </a:ext>
            </a:extLst>
          </p:cNvPr>
          <p:cNvPicPr>
            <a:picLocks noChangeAspect="1"/>
          </p:cNvPicPr>
          <p:nvPr/>
        </p:nvPicPr>
        <p:blipFill>
          <a:blip r:embed="rId7"/>
          <a:stretch>
            <a:fillRect/>
          </a:stretch>
        </p:blipFill>
        <p:spPr>
          <a:xfrm>
            <a:off x="8908869" y="3984171"/>
            <a:ext cx="7145381" cy="4717383"/>
          </a:xfrm>
          <a:prstGeom prst="rect">
            <a:avLst/>
          </a:prstGeom>
        </p:spPr>
      </p:pic>
    </p:spTree>
    <p:extLst>
      <p:ext uri="{BB962C8B-B14F-4D97-AF65-F5344CB8AC3E}">
        <p14:creationId xmlns:p14="http://schemas.microsoft.com/office/powerpoint/2010/main" val="272708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294800" y="741615"/>
            <a:ext cx="10666290"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Components: Pension Reform</a:t>
            </a:r>
            <a:endParaRPr sz="6000" b="0" i="0" u="none" strike="noStrike" cap="none" dirty="0">
              <a:solidFill>
                <a:srgbClr val="1F6566"/>
              </a:solidFill>
              <a:latin typeface="Roboto Black"/>
              <a:ea typeface="Roboto Black"/>
              <a:cs typeface="Roboto Black"/>
              <a:sym typeface="Roboto Black"/>
            </a:endParaRPr>
          </a:p>
        </p:txBody>
      </p:sp>
      <p:pic>
        <p:nvPicPr>
          <p:cNvPr id="2" name="Picture 1">
            <a:extLst>
              <a:ext uri="{FF2B5EF4-FFF2-40B4-BE49-F238E27FC236}">
                <a16:creationId xmlns:a16="http://schemas.microsoft.com/office/drawing/2014/main" id="{16E5231E-68AD-4E7C-BDEB-CBA858C2E42D}"/>
              </a:ext>
            </a:extLst>
          </p:cNvPr>
          <p:cNvPicPr>
            <a:picLocks noChangeAspect="1"/>
          </p:cNvPicPr>
          <p:nvPr/>
        </p:nvPicPr>
        <p:blipFill>
          <a:blip r:embed="rId6"/>
          <a:stretch>
            <a:fillRect/>
          </a:stretch>
        </p:blipFill>
        <p:spPr>
          <a:xfrm>
            <a:off x="1294800" y="2189018"/>
            <a:ext cx="15510763" cy="7820740"/>
          </a:xfrm>
          <a:prstGeom prst="rect">
            <a:avLst/>
          </a:prstGeom>
        </p:spPr>
      </p:pic>
    </p:spTree>
    <p:extLst>
      <p:ext uri="{BB962C8B-B14F-4D97-AF65-F5344CB8AC3E}">
        <p14:creationId xmlns:p14="http://schemas.microsoft.com/office/powerpoint/2010/main" val="339895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11" name="Google Shape;111;p6"/>
          <p:cNvGrpSpPr/>
          <p:nvPr/>
        </p:nvGrpSpPr>
        <p:grpSpPr>
          <a:xfrm>
            <a:off x="15889139" y="842762"/>
            <a:ext cx="2406625" cy="788359"/>
            <a:chOff x="0" y="0"/>
            <a:chExt cx="3208834" cy="1051145"/>
          </a:xfrm>
        </p:grpSpPr>
        <p:pic>
          <p:nvPicPr>
            <p:cNvPr id="112" name="Google Shape;112;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13" name="Google Shape;113;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14" name="Google Shape;114;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16" name="Google Shape;116;p6"/>
          <p:cNvPicPr preferRelativeResize="0"/>
          <p:nvPr/>
        </p:nvPicPr>
        <p:blipFill rotWithShape="1">
          <a:blip r:embed="rId5">
            <a:alphaModFix/>
          </a:blip>
          <a:srcRect/>
          <a:stretch/>
        </p:blipFill>
        <p:spPr>
          <a:xfrm>
            <a:off x="200069" y="8701554"/>
            <a:ext cx="1094731" cy="1308204"/>
          </a:xfrm>
          <a:prstGeom prst="rect">
            <a:avLst/>
          </a:prstGeom>
          <a:noFill/>
          <a:ln>
            <a:noFill/>
          </a:ln>
        </p:spPr>
      </p:pic>
      <p:sp>
        <p:nvSpPr>
          <p:cNvPr id="10" name="Google Shape;110;p6"/>
          <p:cNvSpPr txBox="1"/>
          <p:nvPr/>
        </p:nvSpPr>
        <p:spPr>
          <a:xfrm>
            <a:off x="1017709" y="370725"/>
            <a:ext cx="10666290"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dirty="0">
                <a:solidFill>
                  <a:srgbClr val="1F6566"/>
                </a:solidFill>
                <a:latin typeface="Roboto Black"/>
                <a:ea typeface="Roboto Black"/>
                <a:cs typeface="Roboto Black"/>
                <a:sym typeface="Roboto Black"/>
              </a:rPr>
              <a:t>Key Budget Assumptions</a:t>
            </a:r>
            <a:endParaRPr lang="en-US" sz="6000" b="0" i="0" u="none" strike="noStrike" cap="none" dirty="0">
              <a:solidFill>
                <a:srgbClr val="1F6566"/>
              </a:solidFill>
              <a:latin typeface="Roboto Black"/>
              <a:ea typeface="Roboto Black"/>
              <a:cs typeface="Roboto Black"/>
              <a:sym typeface="Roboto Black"/>
            </a:endParaRPr>
          </a:p>
        </p:txBody>
      </p:sp>
      <p:sp>
        <p:nvSpPr>
          <p:cNvPr id="11" name="Content Placeholder 2"/>
          <p:cNvSpPr txBox="1">
            <a:spLocks/>
          </p:cNvSpPr>
          <p:nvPr/>
        </p:nvSpPr>
        <p:spPr>
          <a:xfrm>
            <a:off x="1551708" y="1939636"/>
            <a:ext cx="14699674" cy="807012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dirty="0">
                <a:solidFill>
                  <a:schemeClr val="tx1"/>
                </a:solidFill>
                <a:latin typeface="Roboto" panose="020B0604020202020204" charset="0"/>
                <a:ea typeface="Roboto" panose="020B0604020202020204" charset="0"/>
              </a:rPr>
              <a:t>Department of Finance COLA funding assumptions</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dirty="0">
                <a:solidFill>
                  <a:schemeClr val="tx1"/>
                </a:solidFill>
                <a:latin typeface="Roboto" panose="020B0604020202020204" charset="0"/>
                <a:ea typeface="Roboto" panose="020B0604020202020204" charset="0"/>
              </a:rPr>
              <a:t>Step and Column cost increases 1.5% annually </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dirty="0">
                <a:solidFill>
                  <a:schemeClr val="tx1"/>
                </a:solidFill>
                <a:latin typeface="Roboto" panose="020B0604020202020204" charset="0"/>
                <a:ea typeface="Roboto" panose="020B0604020202020204" charset="0"/>
              </a:rPr>
              <a:t>Assumes Health and Welfare cost increases 3% annually</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Increased</a:t>
            </a:r>
            <a:r>
              <a:rPr kumimoji="0" lang="en-US" sz="3600" b="0" i="0" u="none" strike="noStrike" kern="1200" cap="none" spc="0" normalizeH="0" noProof="0" dirty="0">
                <a:ln>
                  <a:noFill/>
                </a:ln>
                <a:solidFill>
                  <a:schemeClr val="tx1"/>
                </a:solidFill>
                <a:effectLst/>
                <a:uLnTx/>
                <a:uFillTx/>
                <a:latin typeface="Roboto" panose="020B0604020202020204" charset="0"/>
                <a:ea typeface="Roboto" panose="020B0604020202020204" charset="0"/>
              </a:rPr>
              <a:t> STRS &amp; PERS costs accordingly using current projected rates</a:t>
            </a:r>
            <a:endPar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endParaRP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dirty="0">
                <a:solidFill>
                  <a:schemeClr val="tx1"/>
                </a:solidFill>
                <a:latin typeface="Roboto" panose="020B0604020202020204" charset="0"/>
                <a:ea typeface="Roboto" panose="020B0604020202020204" charset="0"/>
              </a:rPr>
              <a:t>Enrollment up 279 students from last year</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Funded Average</a:t>
            </a:r>
            <a:r>
              <a:rPr kumimoji="0" lang="en-US" sz="3600" b="0" i="0" u="none" strike="noStrike" kern="1200" cap="none" spc="0" normalizeH="0" noProof="0" dirty="0">
                <a:ln>
                  <a:noFill/>
                </a:ln>
                <a:solidFill>
                  <a:schemeClr val="tx1"/>
                </a:solidFill>
                <a:effectLst/>
                <a:uLnTx/>
                <a:uFillTx/>
                <a:latin typeface="Roboto" panose="020B0604020202020204" charset="0"/>
                <a:ea typeface="Roboto" panose="020B0604020202020204" charset="0"/>
              </a:rPr>
              <a:t> Daily Attendance (ADA) projected at 5,551 (93.5% of projected enrollment) in subsequent years of MYP (historically 96%)</a:t>
            </a: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3600" baseline="0" dirty="0">
                <a:solidFill>
                  <a:schemeClr val="tx1"/>
                </a:solidFill>
                <a:latin typeface="Roboto" panose="020B0604020202020204" charset="0"/>
                <a:ea typeface="Roboto" panose="020B0604020202020204" charset="0"/>
              </a:rPr>
              <a:t>District unduplicated</a:t>
            </a:r>
            <a:r>
              <a:rPr lang="en-US" sz="3600" dirty="0">
                <a:solidFill>
                  <a:schemeClr val="tx1"/>
                </a:solidFill>
                <a:latin typeface="Roboto" panose="020B0604020202020204" charset="0"/>
                <a:ea typeface="Roboto" panose="020B0604020202020204" charset="0"/>
              </a:rPr>
              <a:t> pupil count (UPC) well below the 55% threshold for Concentration Grant Funds</a:t>
            </a:r>
          </a:p>
          <a:p>
            <a:pPr lvl="1">
              <a:buClrTx/>
              <a:buFont typeface="Arial" panose="020B0604020202020204" pitchFamily="34" charset="0"/>
              <a:buChar char="•"/>
            </a:pPr>
            <a:r>
              <a:rPr lang="en-US" sz="3600" noProof="0" dirty="0">
                <a:solidFill>
                  <a:schemeClr val="tx1"/>
                </a:solidFill>
                <a:latin typeface="Roboto" panose="020B0604020202020204" charset="0"/>
                <a:ea typeface="Roboto" panose="020B0604020202020204" charset="0"/>
              </a:rPr>
              <a:t>District does not project receipt of these funds in foreseeable future</a:t>
            </a:r>
            <a:endPar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endParaRPr>
          </a:p>
          <a:p>
            <a:pPr marR="0" lvl="0"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Labor negotiations not settled for any of the labor groups</a:t>
            </a:r>
          </a:p>
          <a:p>
            <a:pPr marR="0" lvl="1" algn="l" defTabSz="4572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rPr>
              <a:t>No costs for salary settlement included in MYP</a:t>
            </a:r>
          </a:p>
          <a:p>
            <a:pPr marL="0" marR="0" lvl="0" indent="0" algn="l" defTabSz="457200" rtl="0" eaLnBrk="1" fontAlgn="auto" latinLnBrk="0" hangingPunct="1">
              <a:lnSpc>
                <a:spcPct val="100000"/>
              </a:lnSpc>
              <a:spcBef>
                <a:spcPts val="1000"/>
              </a:spcBef>
              <a:spcAft>
                <a:spcPts val="0"/>
              </a:spcAft>
              <a:buClrTx/>
              <a:buSzTx/>
              <a:buNone/>
              <a:tabLst/>
              <a:defRPr/>
            </a:pPr>
            <a:endParaRPr kumimoji="0" lang="en-US" sz="3600" b="0" i="0" u="none" strike="noStrike" kern="1200" cap="none" spc="0" normalizeH="0" baseline="0" noProof="0" dirty="0">
              <a:ln>
                <a:noFill/>
              </a:ln>
              <a:solidFill>
                <a:schemeClr val="tx1"/>
              </a:solidFill>
              <a:effectLst/>
              <a:uLnTx/>
              <a:uFillTx/>
              <a:latin typeface="Roboto" panose="020B0604020202020204" charset="0"/>
              <a:ea typeface="Roboto" panose="020B0604020202020204" charset="0"/>
            </a:endParaRPr>
          </a:p>
        </p:txBody>
      </p:sp>
    </p:spTree>
    <p:extLst>
      <p:ext uri="{BB962C8B-B14F-4D97-AF65-F5344CB8AC3E}">
        <p14:creationId xmlns:p14="http://schemas.microsoft.com/office/powerpoint/2010/main" val="219273382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6744</TotalTime>
  <Words>1201</Words>
  <Application>Microsoft Office PowerPoint</Application>
  <PresentationFormat>Custom</PresentationFormat>
  <Paragraphs>154</Paragraphs>
  <Slides>26</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Roboto Black</vt:lpstr>
      <vt:lpstr>Times New Roman</vt:lpstr>
      <vt:lpstr>Wingdings 3</vt:lpstr>
      <vt:lpstr>Source Sans Pro</vt:lpstr>
      <vt:lpstr>Garamond</vt:lpstr>
      <vt:lpstr>Arial</vt:lpstr>
      <vt:lpstr>Roboto</vt:lpstr>
      <vt:lpstr>Tahoma</vt:lpstr>
      <vt:lpstr>Open Sans</vt:lpstr>
      <vt:lpstr>Wingdings 2</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General Fund Revenue Budget</vt:lpstr>
      <vt:lpstr>General Fund Revenue Budget</vt:lpstr>
      <vt:lpstr>Unrestricted General Fund Revenue Budget</vt:lpstr>
      <vt:lpstr>General Fund Expenditures</vt:lpstr>
      <vt:lpstr>CRPUSD Expenditures Categories</vt:lpstr>
      <vt:lpstr>General Fund Unrestricted  Expenditures</vt:lpstr>
      <vt:lpstr>General Fund Combined  Expenditures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Wagner</dc:creator>
  <cp:lastModifiedBy>Nikki Doble</cp:lastModifiedBy>
  <cp:revision>67</cp:revision>
  <cp:lastPrinted>2022-03-16T00:10:20Z</cp:lastPrinted>
  <dcterms:created xsi:type="dcterms:W3CDTF">2006-08-16T00:00:00Z</dcterms:created>
  <dcterms:modified xsi:type="dcterms:W3CDTF">2022-04-07T17:58:39Z</dcterms:modified>
</cp:coreProperties>
</file>