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87" r:id="rId3"/>
    <p:sldId id="400" r:id="rId4"/>
    <p:sldId id="272" r:id="rId5"/>
    <p:sldId id="351" r:id="rId6"/>
    <p:sldId id="352" r:id="rId7"/>
    <p:sldId id="271" r:id="rId8"/>
    <p:sldId id="401" r:id="rId9"/>
    <p:sldId id="356" r:id="rId10"/>
    <p:sldId id="357" r:id="rId11"/>
    <p:sldId id="354" r:id="rId12"/>
    <p:sldId id="285" r:id="rId13"/>
    <p:sldId id="286" r:id="rId14"/>
    <p:sldId id="358" r:id="rId15"/>
    <p:sldId id="273" r:id="rId16"/>
    <p:sldId id="277" r:id="rId17"/>
    <p:sldId id="399" r:id="rId18"/>
    <p:sldId id="276" r:id="rId19"/>
    <p:sldId id="260" r:id="rId20"/>
    <p:sldId id="261" r:id="rId21"/>
    <p:sldId id="278" r:id="rId22"/>
    <p:sldId id="262" r:id="rId23"/>
    <p:sldId id="279" r:id="rId24"/>
    <p:sldId id="284" r:id="rId25"/>
    <p:sldId id="259" r:id="rId26"/>
    <p:sldId id="359" r:id="rId27"/>
    <p:sldId id="360" r:id="rId28"/>
    <p:sldId id="281" r:id="rId29"/>
    <p:sldId id="265" r:id="rId30"/>
    <p:sldId id="282" r:id="rId31"/>
    <p:sldId id="403" r:id="rId32"/>
    <p:sldId id="263" r:id="rId33"/>
    <p:sldId id="402" r:id="rId34"/>
    <p:sldId id="283" r:id="rId35"/>
    <p:sldId id="274" r:id="rId36"/>
    <p:sldId id="268" r:id="rId37"/>
    <p:sldId id="269" r:id="rId38"/>
    <p:sldId id="361" r:id="rId39"/>
    <p:sldId id="362" r:id="rId40"/>
    <p:sldId id="267" r:id="rId41"/>
  </p:sldIdLst>
  <p:sldSz cx="18288000" cy="10287000"/>
  <p:notesSz cx="7010400" cy="9296400"/>
  <p:embeddedFontLst>
    <p:embeddedFont>
      <p:font typeface="Arial Narrow" panose="020B060602020203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Garamond" panose="02020404030301010803" pitchFamily="18" charset="0"/>
      <p:regular r:id="rId51"/>
      <p:bold r:id="rId52"/>
      <p:italic r:id="rId53"/>
      <p:boldItalic r:id="rId54"/>
    </p:embeddedFont>
    <p:embeddedFont>
      <p:font typeface="Open Sans" panose="020B0604020202020204" charset="0"/>
      <p:regular r:id="rId55"/>
      <p:bold r:id="rId56"/>
      <p:italic r:id="rId57"/>
      <p:boldItalic r:id="rId58"/>
    </p:embeddedFont>
    <p:embeddedFont>
      <p:font typeface="Roboto" panose="020B0604020202020204" charset="0"/>
      <p:regular r:id="rId59"/>
      <p:bold r:id="rId60"/>
      <p:italic r:id="rId61"/>
      <p:boldItalic r:id="rId62"/>
    </p:embeddedFont>
    <p:embeddedFont>
      <p:font typeface="Roboto Black" panose="020B0604020202020204" charset="0"/>
      <p:bold r:id="rId63"/>
      <p:boldItalic r:id="rId64"/>
    </p:embeddedFont>
    <p:embeddedFont>
      <p:font typeface="Source Sans Pro" panose="020B0503030403020204" pitchFamily="34" charset="0"/>
      <p:regular r:id="rId65"/>
      <p:bold r:id="rId66"/>
      <p:italic r:id="rId67"/>
      <p:boldItalic r:id="rId68"/>
    </p:embeddedFont>
    <p:embeddedFont>
      <p:font typeface="Tahoma" panose="020B0604030504040204" pitchFamily="34" charset="0"/>
      <p:regular r:id="rId69"/>
      <p:bold r:id="rId70"/>
    </p:embeddedFont>
    <p:embeddedFont>
      <p:font typeface="Wingdings 2" panose="05020102010507070707" pitchFamily="18" charset="2"/>
      <p:regular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gq93apwJlusFed83VeglvbDvwz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E16E9E-3BDE-461D-9205-25F951B9D39D}">
  <a:tblStyle styleId="{B9E16E9E-3BDE-461D-9205-25F951B9D39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5" autoAdjust="0"/>
    <p:restoredTop sz="92865" autoAdjust="0"/>
  </p:normalViewPr>
  <p:slideViewPr>
    <p:cSldViewPr snapToGrid="0">
      <p:cViewPr>
        <p:scale>
          <a:sx n="54" d="100"/>
          <a:sy n="54" d="100"/>
        </p:scale>
        <p:origin x="1782"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9.fntdata"/><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font" Target="fonts/font2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81" name="Google Shape;8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r>
              <a:rPr lang="en-US" dirty="0"/>
              <a:t>The District’s total revenues/ADA are the second lowest and $2,587/ADA behind the comparative group.  </a:t>
            </a: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022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r>
              <a:rPr lang="en-US" dirty="0"/>
              <a:t>STRS – over 2% increase in 2022-23  PERS – 2.69% increase </a:t>
            </a: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73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r>
              <a:rPr lang="en-US" dirty="0"/>
              <a:t>STRS – over 2% increase in 2022-23  PERS – 2.46% increase </a:t>
            </a: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69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r>
              <a:rPr lang="en-US" dirty="0"/>
              <a:t>5% increase = $479,552  3% increase = $287,732  Difference $191,820</a:t>
            </a:r>
          </a:p>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775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245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284136" indent="-213518">
              <a:buNone/>
            </a:pPr>
            <a:r>
              <a:rPr lang="en-US" sz="1400" dirty="0"/>
              <a:t>One-time revenue accounts for $6.1M  In 2020 State and Federal Government allocated $16.8M for </a:t>
            </a:r>
            <a:r>
              <a:rPr lang="en-US" sz="1400" dirty="0" err="1"/>
              <a:t>Covid</a:t>
            </a:r>
            <a:r>
              <a:rPr lang="en-US" sz="1400" dirty="0"/>
              <a:t> Relief / Learning Loss Mitigation / Elementary School &amp; Secondary Emergency Relief (ESSER) to be spent thru 2024</a:t>
            </a:r>
          </a:p>
          <a:p>
            <a:pPr marL="284136" indent="-213518">
              <a:buNone/>
            </a:pPr>
            <a:endParaRPr sz="1400" dirty="0"/>
          </a:p>
          <a:p>
            <a:pPr marL="284136" indent="-213518">
              <a:buNone/>
            </a:pPr>
            <a:endParaRPr sz="1400" dirty="0"/>
          </a:p>
        </p:txBody>
      </p:sp>
      <p:sp>
        <p:nvSpPr>
          <p:cNvPr id="133" name="Google Shape;133;p7: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16</a:t>
            </a:fld>
            <a:endParaRPr/>
          </a:p>
        </p:txBody>
      </p:sp>
    </p:spTree>
    <p:extLst>
      <p:ext uri="{BB962C8B-B14F-4D97-AF65-F5344CB8AC3E}">
        <p14:creationId xmlns:p14="http://schemas.microsoft.com/office/powerpoint/2010/main" val="1414803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98614" y="4343400"/>
            <a:ext cx="5588914"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dirty="0"/>
              <a:t>Beginning 2020 State and Federal Government allocated $16.8M for </a:t>
            </a:r>
            <a:r>
              <a:rPr lang="en-US" sz="1100" dirty="0" err="1"/>
              <a:t>Covid</a:t>
            </a:r>
            <a:r>
              <a:rPr lang="en-US" sz="1100" dirty="0"/>
              <a:t> Relief / Learning Loss Mitigation / Elementary School &amp; Secondary Emergency Relief (ESSER) to be spent thru 2024</a:t>
            </a:r>
          </a:p>
          <a:p>
            <a:pPr marL="0" lvl="0" indent="0" algn="l" rtl="0">
              <a:lnSpc>
                <a:spcPct val="100000"/>
              </a:lnSpc>
              <a:spcBef>
                <a:spcPts val="0"/>
              </a:spcBef>
              <a:spcAft>
                <a:spcPts val="0"/>
              </a:spcAft>
              <a:buSzPts val="1100"/>
              <a:buNone/>
            </a:pPr>
            <a:r>
              <a:rPr lang="en-US" sz="1100" dirty="0"/>
              <a:t>$12.7M left to spend after 20-21 school year.  We’ve spent $8.5M this year.</a:t>
            </a:r>
            <a:endParaRPr dirty="0"/>
          </a:p>
        </p:txBody>
      </p:sp>
      <p:sp>
        <p:nvSpPr>
          <p:cNvPr id="183" name="Google Shape;183;p5:notes"/>
          <p:cNvSpPr>
            <a:spLocks noGrp="1" noRot="1" noChangeAspect="1"/>
          </p:cNvSpPr>
          <p:nvPr>
            <p:ph type="sldImg" idx="2"/>
          </p:nvPr>
        </p:nvSpPr>
        <p:spPr>
          <a:xfrm>
            <a:off x="4445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506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284136" indent="-284136">
              <a:buFont typeface="Arial"/>
              <a:buChar char="•"/>
            </a:pPr>
            <a:endParaRPr dirty="0"/>
          </a:p>
          <a:p>
            <a:pPr marL="284136" indent="-213518">
              <a:buNone/>
            </a:pPr>
            <a:r>
              <a:rPr lang="en-US" sz="1400" dirty="0"/>
              <a:t>Just under $60M in revenue</a:t>
            </a:r>
          </a:p>
          <a:p>
            <a:pPr marL="284136" indent="-213518">
              <a:buNone/>
            </a:pPr>
            <a:endParaRPr sz="1400" dirty="0"/>
          </a:p>
          <a:p>
            <a:pPr marL="284136" indent="-213518">
              <a:buNone/>
            </a:pPr>
            <a:endParaRPr sz="1400" dirty="0"/>
          </a:p>
        </p:txBody>
      </p:sp>
      <p:sp>
        <p:nvSpPr>
          <p:cNvPr id="133" name="Google Shape;133;p7: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18</a:t>
            </a:fld>
            <a:endParaRPr/>
          </a:p>
        </p:txBody>
      </p:sp>
    </p:spTree>
    <p:extLst>
      <p:ext uri="{BB962C8B-B14F-4D97-AF65-F5344CB8AC3E}">
        <p14:creationId xmlns:p14="http://schemas.microsoft.com/office/powerpoint/2010/main" val="886311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284136" indent="-284136">
              <a:buFont typeface="Arial"/>
              <a:buChar char="•"/>
            </a:pPr>
            <a:endParaRPr dirty="0"/>
          </a:p>
          <a:p>
            <a:pPr marL="284136" indent="-213518">
              <a:buNone/>
            </a:pPr>
            <a:r>
              <a:rPr lang="en-US" sz="1400" dirty="0"/>
              <a:t>Just under $80M in revenue</a:t>
            </a:r>
          </a:p>
          <a:p>
            <a:pPr marL="284136" indent="-213518">
              <a:buNone/>
            </a:pPr>
            <a:endParaRPr sz="1400" dirty="0"/>
          </a:p>
          <a:p>
            <a:pPr marL="284136" indent="-213518">
              <a:buNone/>
            </a:pPr>
            <a:endParaRPr sz="1400" dirty="0"/>
          </a:p>
        </p:txBody>
      </p:sp>
      <p:sp>
        <p:nvSpPr>
          <p:cNvPr id="133" name="Google Shape;133;p7: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a:buNone/>
            </a:pPr>
            <a:r>
              <a:rPr lang="en-US" dirty="0"/>
              <a:t>33% for class 21% for cert</a:t>
            </a:r>
          </a:p>
          <a:p>
            <a:pPr marL="462229" indent="-231115">
              <a:buNone/>
            </a:pPr>
            <a:endParaRPr dirty="0"/>
          </a:p>
        </p:txBody>
      </p:sp>
      <p:sp>
        <p:nvSpPr>
          <p:cNvPr id="145" name="Google Shape;145;p8: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dirty="0"/>
          </a:p>
        </p:txBody>
      </p:sp>
      <p:sp>
        <p:nvSpPr>
          <p:cNvPr id="92" name="Google Shape;92;p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5187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a:buNone/>
            </a:pPr>
            <a:r>
              <a:rPr lang="en-US" dirty="0"/>
              <a:t>75% of Combined</a:t>
            </a:r>
            <a:r>
              <a:rPr lang="en-US" baseline="0" dirty="0"/>
              <a:t> GF goes to salaries and benefits 85% unrestricted GF are people costs 43 FTE Cert &amp; Class mgmt. We have spent or encumbered $5.7M of $7M </a:t>
            </a:r>
            <a:r>
              <a:rPr lang="en-US" baseline="0" dirty="0" err="1"/>
              <a:t>unres</a:t>
            </a:r>
            <a:r>
              <a:rPr lang="en-US" baseline="0" dirty="0"/>
              <a:t> and $7.6M of restricted  Transportation, P&amp;L Insurance, utilities, </a:t>
            </a:r>
            <a:r>
              <a:rPr lang="en-US" baseline="0" dirty="0" err="1"/>
              <a:t>SpEd</a:t>
            </a:r>
            <a:r>
              <a:rPr lang="en-US" baseline="0" dirty="0"/>
              <a:t> NPS,NPA</a:t>
            </a:r>
          </a:p>
          <a:p>
            <a:pPr marL="462229" indent="-231115">
              <a:buNone/>
            </a:pPr>
            <a:endParaRPr lang="en-US" baseline="0" dirty="0"/>
          </a:p>
          <a:p>
            <a:pPr marL="462229" indent="-231115">
              <a:buNone/>
            </a:pPr>
            <a:r>
              <a:rPr lang="en-US" baseline="0" dirty="0"/>
              <a:t>Indirect costs are general </a:t>
            </a:r>
            <a:r>
              <a:rPr lang="en-US" baseline="0" dirty="0" err="1"/>
              <a:t>mgmt</a:t>
            </a:r>
            <a:r>
              <a:rPr lang="en-US" baseline="0" dirty="0"/>
              <a:t> costs which consist of administrative activities necessary for the general operation of the program, such as accounting, budgeting, payroll prep, personnel services, purchasing, and centralized data proc.</a:t>
            </a:r>
          </a:p>
        </p:txBody>
      </p:sp>
      <p:sp>
        <p:nvSpPr>
          <p:cNvPr id="156" name="Google Shape;156;p10: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21</a:t>
            </a:fld>
            <a:endParaRPr/>
          </a:p>
        </p:txBody>
      </p:sp>
    </p:spTree>
    <p:extLst>
      <p:ext uri="{BB962C8B-B14F-4D97-AF65-F5344CB8AC3E}">
        <p14:creationId xmlns:p14="http://schemas.microsoft.com/office/powerpoint/2010/main" val="3124320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a:buNone/>
            </a:pPr>
            <a:r>
              <a:rPr lang="en-US" dirty="0"/>
              <a:t>78% of Combined</a:t>
            </a:r>
            <a:r>
              <a:rPr lang="en-US" baseline="0" dirty="0"/>
              <a:t> GF goes to salaries and benefits 84% pf unrestricted GF are people costs  </a:t>
            </a:r>
            <a:endParaRPr dirty="0"/>
          </a:p>
        </p:txBody>
      </p:sp>
      <p:sp>
        <p:nvSpPr>
          <p:cNvPr id="156" name="Google Shape;156;p10: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a:buNone/>
            </a:pPr>
            <a:r>
              <a:rPr lang="en-US" dirty="0"/>
              <a:t>78% of Combined</a:t>
            </a:r>
            <a:r>
              <a:rPr lang="en-US" baseline="0" dirty="0"/>
              <a:t> GF goes to salaries and benefits 84% pf unrestricted GF are people costs</a:t>
            </a:r>
            <a:endParaRPr dirty="0"/>
          </a:p>
        </p:txBody>
      </p:sp>
      <p:sp>
        <p:nvSpPr>
          <p:cNvPr id="156" name="Google Shape;156;p10: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23</a:t>
            </a:fld>
            <a:endParaRPr/>
          </a:p>
        </p:txBody>
      </p:sp>
    </p:spTree>
    <p:extLst>
      <p:ext uri="{BB962C8B-B14F-4D97-AF65-F5344CB8AC3E}">
        <p14:creationId xmlns:p14="http://schemas.microsoft.com/office/powerpoint/2010/main" val="2980016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r>
              <a:rPr lang="en-US" dirty="0"/>
              <a:t>Less than 40% of </a:t>
            </a:r>
            <a:r>
              <a:rPr lang="en-US" dirty="0" err="1"/>
              <a:t>SpEd</a:t>
            </a:r>
            <a:r>
              <a:rPr lang="en-US" dirty="0"/>
              <a:t> funded by State and Federal government  Individuals W Disabilities Education Act</a:t>
            </a:r>
          </a:p>
          <a:p>
            <a:pPr marL="0" indent="0">
              <a:buNone/>
            </a:pPr>
            <a:endParaRPr dirty="0"/>
          </a:p>
        </p:txBody>
      </p:sp>
      <p:sp>
        <p:nvSpPr>
          <p:cNvPr id="119" name="Google Shape;11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2198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119" name="Google Shape;11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119" name="Google Shape;11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2915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119" name="Google Shape;11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31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2: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defTabSz="924458">
              <a:buNone/>
              <a:defRPr/>
            </a:pPr>
            <a:r>
              <a:rPr lang="en-US" b="1" dirty="0">
                <a:latin typeface="Garamond"/>
                <a:ea typeface="Garamond"/>
                <a:cs typeface="Garamond"/>
                <a:sym typeface="Garamond"/>
              </a:rPr>
              <a:t>COLA 2.48% at Budget Adoption</a:t>
            </a:r>
            <a:endParaRPr lang="en-US" dirty="0"/>
          </a:p>
          <a:p>
            <a:pPr marL="462229" indent="-231115">
              <a:buNone/>
            </a:pPr>
            <a:endParaRPr dirty="0">
              <a:latin typeface="Arial"/>
              <a:ea typeface="Arial"/>
              <a:cs typeface="Arial"/>
              <a:sym typeface="Arial"/>
            </a:endParaRPr>
          </a:p>
        </p:txBody>
      </p:sp>
      <p:sp>
        <p:nvSpPr>
          <p:cNvPr id="198" name="Google Shape;198;p12: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28</a:t>
            </a:fld>
            <a:endParaRPr>
              <a:solidFill>
                <a:schemeClr val="dk1"/>
              </a:solidFill>
            </a:endParaRPr>
          </a:p>
        </p:txBody>
      </p:sp>
    </p:spTree>
    <p:extLst>
      <p:ext uri="{BB962C8B-B14F-4D97-AF65-F5344CB8AC3E}">
        <p14:creationId xmlns:p14="http://schemas.microsoft.com/office/powerpoint/2010/main" val="397404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2: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defTabSz="924458">
              <a:buNone/>
              <a:defRPr/>
            </a:pPr>
            <a:r>
              <a:rPr lang="en-US" b="1" dirty="0">
                <a:latin typeface="Garamond"/>
                <a:ea typeface="Garamond"/>
                <a:cs typeface="Garamond"/>
                <a:sym typeface="Garamond"/>
              </a:rPr>
              <a:t>COLA 5.33% at 1</a:t>
            </a:r>
            <a:r>
              <a:rPr lang="en-US" b="1" baseline="30000" dirty="0">
                <a:latin typeface="Garamond"/>
                <a:ea typeface="Garamond"/>
                <a:cs typeface="Garamond"/>
                <a:sym typeface="Garamond"/>
              </a:rPr>
              <a:t>st</a:t>
            </a:r>
            <a:r>
              <a:rPr lang="en-US" b="1" dirty="0">
                <a:latin typeface="Garamond"/>
                <a:ea typeface="Garamond"/>
                <a:cs typeface="Garamond"/>
                <a:sym typeface="Garamond"/>
              </a:rPr>
              <a:t> Interim</a:t>
            </a:r>
            <a:endParaRPr lang="en-US" dirty="0"/>
          </a:p>
          <a:p>
            <a:pPr marL="462229" indent="-231115">
              <a:buNone/>
            </a:pPr>
            <a:endParaRPr dirty="0">
              <a:latin typeface="Arial"/>
              <a:ea typeface="Arial"/>
              <a:cs typeface="Arial"/>
              <a:sym typeface="Arial"/>
            </a:endParaRPr>
          </a:p>
        </p:txBody>
      </p:sp>
      <p:sp>
        <p:nvSpPr>
          <p:cNvPr id="198" name="Google Shape;198;p12: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29</a:t>
            </a:fld>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2: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defTabSz="924458">
              <a:buNone/>
              <a:defRPr/>
            </a:pPr>
            <a:r>
              <a:rPr lang="en-US" dirty="0"/>
              <a:t>Required to maintain 3% reserve</a:t>
            </a:r>
          </a:p>
          <a:p>
            <a:pPr marL="462229" indent="-231115">
              <a:buNone/>
            </a:pPr>
            <a:endParaRPr dirty="0">
              <a:latin typeface="Arial"/>
              <a:ea typeface="Arial"/>
              <a:cs typeface="Arial"/>
              <a:sym typeface="Arial"/>
            </a:endParaRPr>
          </a:p>
        </p:txBody>
      </p:sp>
      <p:sp>
        <p:nvSpPr>
          <p:cNvPr id="198" name="Google Shape;198;p12: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30</a:t>
            </a:fld>
            <a:endParaRPr>
              <a:solidFill>
                <a:schemeClr val="dk1"/>
              </a:solidFill>
            </a:endParaRPr>
          </a:p>
        </p:txBody>
      </p:sp>
    </p:spTree>
    <p:extLst>
      <p:ext uri="{BB962C8B-B14F-4D97-AF65-F5344CB8AC3E}">
        <p14:creationId xmlns:p14="http://schemas.microsoft.com/office/powerpoint/2010/main" val="90862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dirty="0"/>
          </a:p>
        </p:txBody>
      </p:sp>
      <p:sp>
        <p:nvSpPr>
          <p:cNvPr id="92" name="Google Shape;92;p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2380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augmented COLA applied to LCFF would result in additional $1.9M unrestricted</a:t>
            </a:r>
          </a:p>
          <a:p>
            <a:endParaRPr lang="en-US" dirty="0"/>
          </a:p>
        </p:txBody>
      </p:sp>
    </p:spTree>
    <p:extLst>
      <p:ext uri="{BB962C8B-B14F-4D97-AF65-F5344CB8AC3E}">
        <p14:creationId xmlns:p14="http://schemas.microsoft.com/office/powerpoint/2010/main" val="526203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be $7-8M in one-time unrestricted funding</a:t>
            </a:r>
          </a:p>
        </p:txBody>
      </p:sp>
    </p:spTree>
    <p:extLst>
      <p:ext uri="{BB962C8B-B14F-4D97-AF65-F5344CB8AC3E}">
        <p14:creationId xmlns:p14="http://schemas.microsoft.com/office/powerpoint/2010/main" val="1436846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3: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a:buNone/>
            </a:pPr>
            <a:endParaRPr>
              <a:latin typeface="Arial"/>
              <a:ea typeface="Arial"/>
              <a:cs typeface="Arial"/>
              <a:sym typeface="Arial"/>
            </a:endParaRPr>
          </a:p>
        </p:txBody>
      </p:sp>
      <p:sp>
        <p:nvSpPr>
          <p:cNvPr id="212" name="Google Shape;212;p13: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34</a:t>
            </a:fld>
            <a:endParaRPr>
              <a:solidFill>
                <a:schemeClr val="dk1"/>
              </a:solidFill>
            </a:endParaRPr>
          </a:p>
        </p:txBody>
      </p:sp>
    </p:spTree>
    <p:extLst>
      <p:ext uri="{BB962C8B-B14F-4D97-AF65-F5344CB8AC3E}">
        <p14:creationId xmlns:p14="http://schemas.microsoft.com/office/powerpoint/2010/main" val="2104910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3: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a:buNone/>
            </a:pPr>
            <a:endParaRPr>
              <a:latin typeface="Arial"/>
              <a:ea typeface="Arial"/>
              <a:cs typeface="Arial"/>
              <a:sym typeface="Arial"/>
            </a:endParaRPr>
          </a:p>
        </p:txBody>
      </p:sp>
      <p:sp>
        <p:nvSpPr>
          <p:cNvPr id="212" name="Google Shape;212;p13: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35</a:t>
            </a:fld>
            <a:endParaRPr>
              <a:solidFill>
                <a:schemeClr val="dk1"/>
              </a:solidFill>
            </a:endParaRPr>
          </a:p>
        </p:txBody>
      </p:sp>
    </p:spTree>
    <p:extLst>
      <p:ext uri="{BB962C8B-B14F-4D97-AF65-F5344CB8AC3E}">
        <p14:creationId xmlns:p14="http://schemas.microsoft.com/office/powerpoint/2010/main" val="2255923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bf3c16ea3_0_6: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234" name="Google Shape;234;gebf3c16ea3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247" name="Google Shape;247;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a:buNone/>
            </a:pPr>
            <a:r>
              <a:rPr lang="en-US" baseline="0" dirty="0"/>
              <a:t>Spent $6,005,879 as of today</a:t>
            </a:r>
          </a:p>
          <a:p>
            <a:pPr marL="462229" indent="-231115">
              <a:buNone/>
            </a:pPr>
            <a:r>
              <a:rPr lang="en-US" baseline="0" dirty="0"/>
              <a:t>Placer County Office of Ed (PBIS) $40K</a:t>
            </a:r>
          </a:p>
        </p:txBody>
      </p:sp>
      <p:sp>
        <p:nvSpPr>
          <p:cNvPr id="156" name="Google Shape;156;p10: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38</a:t>
            </a:fld>
            <a:endParaRPr/>
          </a:p>
        </p:txBody>
      </p:sp>
    </p:spTree>
    <p:extLst>
      <p:ext uri="{BB962C8B-B14F-4D97-AF65-F5344CB8AC3E}">
        <p14:creationId xmlns:p14="http://schemas.microsoft.com/office/powerpoint/2010/main" val="817352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462229" indent="-231115">
              <a:buNone/>
            </a:pPr>
            <a:r>
              <a:rPr lang="en-US" baseline="0" dirty="0"/>
              <a:t>40% of </a:t>
            </a:r>
            <a:r>
              <a:rPr lang="en-US" baseline="0" dirty="0" err="1"/>
              <a:t>SpEd</a:t>
            </a:r>
            <a:r>
              <a:rPr lang="en-US" baseline="0" dirty="0"/>
              <a:t> program funded by State and Federal Government   $6,111,674 Other services &amp; Operating Expenditures</a:t>
            </a:r>
          </a:p>
          <a:p>
            <a:pPr marL="462229" indent="-231115">
              <a:buNone/>
            </a:pPr>
            <a:r>
              <a:rPr lang="en-US" baseline="0" dirty="0"/>
              <a:t>$1.1M NPA, $398K NPA, $559K SCOE, $390K Board &amp; Care</a:t>
            </a:r>
          </a:p>
          <a:p>
            <a:pPr marL="462229" indent="-231115">
              <a:buNone/>
            </a:pPr>
            <a:endParaRPr lang="en-US" baseline="0" dirty="0"/>
          </a:p>
        </p:txBody>
      </p:sp>
      <p:sp>
        <p:nvSpPr>
          <p:cNvPr id="156" name="Google Shape;156;p10:notes"/>
          <p:cNvSpPr txBox="1">
            <a:spLocks noGrp="1"/>
          </p:cNvSpPr>
          <p:nvPr>
            <p:ph type="sldNum" idx="12"/>
          </p:nvPr>
        </p:nvSpPr>
        <p:spPr>
          <a:xfrm>
            <a:off x="0" y="0"/>
            <a:ext cx="306666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39</a:t>
            </a:fld>
            <a:endParaRPr/>
          </a:p>
        </p:txBody>
      </p:sp>
    </p:spTree>
    <p:extLst>
      <p:ext uri="{BB962C8B-B14F-4D97-AF65-F5344CB8AC3E}">
        <p14:creationId xmlns:p14="http://schemas.microsoft.com/office/powerpoint/2010/main" val="110313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One of my mentors told me that our budget or MYPs are only as good as the assumptions that are used to create them…in other words our budget changes based on what the state or federal government provides to us</a:t>
            </a:r>
          </a:p>
        </p:txBody>
      </p:sp>
      <p:sp>
        <p:nvSpPr>
          <p:cNvPr id="4" name="Slide Number Placeholder 3"/>
          <p:cNvSpPr>
            <a:spLocks noGrp="1"/>
          </p:cNvSpPr>
          <p:nvPr>
            <p:ph type="sldNum" sz="quarter" idx="10"/>
          </p:nvPr>
        </p:nvSpPr>
        <p:spPr/>
        <p:txBody>
          <a:bodyPr lIns="92446" tIns="46223" rIns="92446" bIns="46223"/>
          <a:lstStyle/>
          <a:p>
            <a:fld id="{2C61DC35-262F-446D-A0F7-C03BF7292007}" type="slidenum">
              <a:rPr lang="en-US" smtClean="0"/>
              <a:pPr/>
              <a:t>4</a:t>
            </a:fld>
            <a:endParaRPr lang="en-US"/>
          </a:p>
        </p:txBody>
      </p:sp>
    </p:spTree>
    <p:extLst>
      <p:ext uri="{BB962C8B-B14F-4D97-AF65-F5344CB8AC3E}">
        <p14:creationId xmlns:p14="http://schemas.microsoft.com/office/powerpoint/2010/main" val="333676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2020 Districts in California adopted budgets that assumed 8% reduction to LCFF only to have that restored when the State adopted their budget. CRPUSD was looking at deficits of $2,5,&amp; 7 million in that MYP by 2</a:t>
            </a:r>
            <a:r>
              <a:rPr lang="en-US" baseline="30000" dirty="0"/>
              <a:t>nd</a:t>
            </a:r>
            <a:r>
              <a:rPr lang="en-US" dirty="0"/>
              <a:t> interim we were projecting ½ million surpluses  </a:t>
            </a:r>
          </a:p>
        </p:txBody>
      </p:sp>
      <p:sp>
        <p:nvSpPr>
          <p:cNvPr id="4" name="Slide Number Placeholder 3"/>
          <p:cNvSpPr>
            <a:spLocks noGrp="1"/>
          </p:cNvSpPr>
          <p:nvPr>
            <p:ph type="sldNum" sz="quarter" idx="10"/>
          </p:nvPr>
        </p:nvSpPr>
        <p:spPr/>
        <p:txBody>
          <a:bodyPr/>
          <a:lstStyle/>
          <a:p>
            <a:fld id="{7222E6FE-7B45-411A-A9F6-5461EB780487}" type="slidenum">
              <a:rPr lang="en-US" smtClean="0"/>
              <a:t>5</a:t>
            </a:fld>
            <a:endParaRPr lang="en-US"/>
          </a:p>
        </p:txBody>
      </p:sp>
    </p:spTree>
    <p:extLst>
      <p:ext uri="{BB962C8B-B14F-4D97-AF65-F5344CB8AC3E}">
        <p14:creationId xmlns:p14="http://schemas.microsoft.com/office/powerpoint/2010/main" val="172944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Neighboring Basic Aid Districts include Sonoma Valley, Healdsburg, Sebastopol Union, Old Adobe.  An extreme example of the inequity in funding that different school districts face is a District that Trustee Brown talked about in a recent board meeting.  St. Helena is a basic aid school District their per pupil funding was $33,476 last year CRPUSD per pupil funding was $13,682.</a:t>
            </a:r>
          </a:p>
        </p:txBody>
      </p:sp>
      <p:sp>
        <p:nvSpPr>
          <p:cNvPr id="4" name="Slide Number Placeholder 3"/>
          <p:cNvSpPr>
            <a:spLocks noGrp="1"/>
          </p:cNvSpPr>
          <p:nvPr>
            <p:ph type="sldNum" sz="quarter" idx="10"/>
          </p:nvPr>
        </p:nvSpPr>
        <p:spPr/>
        <p:txBody>
          <a:bodyPr/>
          <a:lstStyle/>
          <a:p>
            <a:fld id="{C62C2DE2-B1AF-45DF-97F3-A61D2037BCCF}" type="slidenum">
              <a:rPr lang="en-US" smtClean="0"/>
              <a:t>6</a:t>
            </a:fld>
            <a:endParaRPr lang="en-US"/>
          </a:p>
        </p:txBody>
      </p:sp>
    </p:spTree>
    <p:extLst>
      <p:ext uri="{BB962C8B-B14F-4D97-AF65-F5344CB8AC3E}">
        <p14:creationId xmlns:p14="http://schemas.microsoft.com/office/powerpoint/2010/main" val="77870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STRS – over 2% increase in 2022-23  PERS – 2.46% increase   COLA 2.48% at Budget Adoption 5.33% @ 1</a:t>
            </a:r>
            <a:r>
              <a:rPr lang="en-US" baseline="30000" dirty="0"/>
              <a:t>st</a:t>
            </a:r>
            <a:r>
              <a:rPr lang="en-US" dirty="0"/>
              <a:t> interim       33% for class 21% for cert</a:t>
            </a:r>
          </a:p>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6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802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1" y="4415790"/>
            <a:ext cx="5608320" cy="4183380"/>
          </a:xfrm>
          <a:prstGeom prst="rect">
            <a:avLst/>
          </a:prstGeom>
          <a:noFill/>
          <a:ln>
            <a:noFill/>
          </a:ln>
        </p:spPr>
        <p:txBody>
          <a:bodyPr spcFirstLastPara="1" wrap="square" lIns="92431" tIns="92431" rIns="92431" bIns="92431" anchor="t" anchorCtr="0">
            <a:noAutofit/>
          </a:bodyPr>
          <a:lstStyle/>
          <a:p>
            <a:pPr marL="0" indent="0">
              <a:buNone/>
            </a:pPr>
            <a:r>
              <a:rPr lang="en-US" dirty="0"/>
              <a:t>$683,188 increase over 2</a:t>
            </a:r>
            <a:r>
              <a:rPr lang="en-US" baseline="30000" dirty="0"/>
              <a:t>nd</a:t>
            </a:r>
            <a:r>
              <a:rPr lang="en-US" dirty="0"/>
              <a:t> interim revenue projection  </a:t>
            </a: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175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2570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5"/>
        <p:cNvGrpSpPr/>
        <p:nvPr/>
      </p:nvGrpSpPr>
      <p:grpSpPr>
        <a:xfrm>
          <a:off x="0" y="0"/>
          <a:ext cx="0" cy="0"/>
          <a:chOff x="0" y="0"/>
          <a:chExt cx="0" cy="0"/>
        </a:xfrm>
      </p:grpSpPr>
      <p:sp>
        <p:nvSpPr>
          <p:cNvPr id="16" name="Google Shape;16;p14"/>
          <p:cNvSpPr txBox="1">
            <a:spLocks noGrp="1"/>
          </p:cNvSpPr>
          <p:nvPr>
            <p:ph type="body" idx="1"/>
          </p:nvPr>
        </p:nvSpPr>
        <p:spPr>
          <a:xfrm>
            <a:off x="812800" y="342900"/>
            <a:ext cx="16459200" cy="874395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 name="Google Shape;17;p14"/>
          <p:cNvSpPr txBox="1">
            <a:spLocks noGrp="1"/>
          </p:cNvSpPr>
          <p:nvPr>
            <p:ph type="dt" idx="10"/>
          </p:nvPr>
        </p:nvSpPr>
        <p:spPr>
          <a:xfrm>
            <a:off x="863600" y="9344025"/>
            <a:ext cx="38100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6248400" y="9344025"/>
            <a:ext cx="5791200" cy="685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13462000" y="9344025"/>
            <a:ext cx="3810000" cy="6858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6" name="Google Shape;56;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7" name="Google Shape;5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a:spLocks noGrp="1"/>
          </p:cNvSpPr>
          <p:nvPr>
            <p:ph type="pic" idx="2"/>
          </p:nvPr>
        </p:nvSpPr>
        <p:spPr>
          <a:xfrm>
            <a:off x="1792288" y="612775"/>
            <a:ext cx="5486400" cy="4114800"/>
          </a:xfrm>
          <a:prstGeom prst="rect">
            <a:avLst/>
          </a:prstGeom>
          <a:noFill/>
          <a:ln>
            <a:noFill/>
          </a:ln>
        </p:spPr>
      </p:sp>
      <p:sp>
        <p:nvSpPr>
          <p:cNvPr id="63" name="Google Shape;63;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7.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7.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7.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6.emf"/><Relationship Id="rId5" Type="http://schemas.openxmlformats.org/officeDocument/2006/relationships/image" Target="../media/image2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7.jp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7.jp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7.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7.jp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7.jp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4.emf"/><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7.jp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7.jp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21.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9.emf"/><Relationship Id="rId5" Type="http://schemas.openxmlformats.org/officeDocument/2006/relationships/image" Target="../media/image2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p:nvPr/>
        </p:nvSpPr>
        <p:spPr>
          <a:xfrm>
            <a:off x="-42481" y="5143500"/>
            <a:ext cx="2567556" cy="5143500"/>
          </a:xfrm>
          <a:custGeom>
            <a:avLst/>
            <a:gdLst/>
            <a:ahLst/>
            <a:cxnLst/>
            <a:rect l="l" t="t" r="r" b="b"/>
            <a:pathLst>
              <a:path w="1288505" h="2581218" extrusionOk="0">
                <a:moveTo>
                  <a:pt x="0" y="0"/>
                </a:moveTo>
                <a:lnTo>
                  <a:pt x="1288505" y="0"/>
                </a:lnTo>
                <a:lnTo>
                  <a:pt x="1288505" y="2581218"/>
                </a:lnTo>
                <a:lnTo>
                  <a:pt x="0" y="2581218"/>
                </a:lnTo>
                <a:close/>
              </a:path>
            </a:pathLst>
          </a:custGeom>
          <a:solidFill>
            <a:srgbClr val="92B48A"/>
          </a:solidFill>
          <a:ln>
            <a:noFill/>
          </a:ln>
        </p:spPr>
      </p:sp>
      <p:pic>
        <p:nvPicPr>
          <p:cNvPr id="84" name="Google Shape;84;p2"/>
          <p:cNvPicPr preferRelativeResize="0"/>
          <p:nvPr/>
        </p:nvPicPr>
        <p:blipFill rotWithShape="1">
          <a:blip r:embed="rId3">
            <a:alphaModFix/>
          </a:blip>
          <a:srcRect l="934" r="933"/>
          <a:stretch/>
        </p:blipFill>
        <p:spPr>
          <a:xfrm>
            <a:off x="572963" y="2513087"/>
            <a:ext cx="3247605" cy="3954769"/>
          </a:xfrm>
          <a:prstGeom prst="rect">
            <a:avLst/>
          </a:prstGeom>
          <a:noFill/>
          <a:ln>
            <a:noFill/>
          </a:ln>
        </p:spPr>
      </p:pic>
      <p:grpSp>
        <p:nvGrpSpPr>
          <p:cNvPr id="85" name="Google Shape;85;p2"/>
          <p:cNvGrpSpPr/>
          <p:nvPr/>
        </p:nvGrpSpPr>
        <p:grpSpPr>
          <a:xfrm>
            <a:off x="4724400" y="1323127"/>
            <a:ext cx="13281626" cy="12668083"/>
            <a:chOff x="-522200" y="-1439429"/>
            <a:chExt cx="17708834" cy="18588529"/>
          </a:xfrm>
        </p:grpSpPr>
        <p:sp>
          <p:nvSpPr>
            <p:cNvPr id="86" name="Google Shape;86;p2"/>
            <p:cNvSpPr txBox="1"/>
            <p:nvPr/>
          </p:nvSpPr>
          <p:spPr>
            <a:xfrm>
              <a:off x="-522200" y="-1439429"/>
              <a:ext cx="17708834" cy="18588529"/>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19989"/>
                </a:lnSpc>
                <a:spcBef>
                  <a:spcPts val="0"/>
                </a:spcBef>
                <a:spcAft>
                  <a:spcPts val="0"/>
                </a:spcAft>
                <a:buClr>
                  <a:srgbClr val="000000"/>
                </a:buClr>
                <a:buSzPts val="9600"/>
                <a:buFont typeface="Arial"/>
                <a:buNone/>
              </a:pPr>
              <a:r>
                <a:rPr lang="en-US" sz="9600" b="0" i="0" u="none" strike="noStrike" cap="none" dirty="0">
                  <a:solidFill>
                    <a:srgbClr val="1F6566"/>
                  </a:solidFill>
                  <a:latin typeface="Roboto Black"/>
                  <a:ea typeface="Roboto Black"/>
                  <a:cs typeface="Roboto Black"/>
                  <a:sym typeface="Roboto Black"/>
                </a:rPr>
                <a:t>2021-22                 Budget Advisory Committee</a:t>
              </a:r>
            </a:p>
            <a:p>
              <a:pPr marL="0" marR="0" lvl="0" indent="0" algn="l" rtl="0">
                <a:lnSpc>
                  <a:spcPct val="119989"/>
                </a:lnSpc>
                <a:spcBef>
                  <a:spcPts val="0"/>
                </a:spcBef>
                <a:spcAft>
                  <a:spcPts val="0"/>
                </a:spcAft>
                <a:buClr>
                  <a:srgbClr val="000000"/>
                </a:buClr>
                <a:buSzPts val="9600"/>
                <a:buFont typeface="Arial"/>
                <a:buNone/>
              </a:pPr>
              <a:endParaRPr lang="en-US" sz="9600" b="0" i="0" u="none" strike="noStrike" cap="none" dirty="0">
                <a:solidFill>
                  <a:srgbClr val="1F6566"/>
                </a:solidFill>
                <a:latin typeface="Roboto Black"/>
                <a:ea typeface="Roboto Black"/>
                <a:cs typeface="Roboto Black"/>
                <a:sym typeface="Roboto Black"/>
              </a:endParaRPr>
            </a:p>
            <a:p>
              <a:pPr marL="0" marR="0" lvl="0" indent="0" algn="l" rtl="0">
                <a:lnSpc>
                  <a:spcPct val="119989"/>
                </a:lnSpc>
                <a:spcBef>
                  <a:spcPts val="0"/>
                </a:spcBef>
                <a:spcAft>
                  <a:spcPts val="0"/>
                </a:spcAft>
                <a:buClr>
                  <a:srgbClr val="000000"/>
                </a:buClr>
                <a:buSzPts val="9600"/>
                <a:buFont typeface="Arial"/>
                <a:buNone/>
              </a:pPr>
              <a:endParaRPr lang="en-US" sz="9600" dirty="0">
                <a:solidFill>
                  <a:srgbClr val="1F6566"/>
                </a:solidFill>
                <a:latin typeface="Roboto Black"/>
                <a:ea typeface="Roboto Black"/>
                <a:cs typeface="Roboto Black"/>
                <a:sym typeface="Roboto Black"/>
              </a:endParaRPr>
            </a:p>
            <a:p>
              <a:pPr marL="0" marR="0" lvl="0" indent="0" algn="l" rtl="0">
                <a:lnSpc>
                  <a:spcPct val="119989"/>
                </a:lnSpc>
                <a:spcBef>
                  <a:spcPts val="0"/>
                </a:spcBef>
                <a:spcAft>
                  <a:spcPts val="0"/>
                </a:spcAft>
                <a:buClr>
                  <a:srgbClr val="000000"/>
                </a:buClr>
                <a:buSzPts val="9600"/>
                <a:buFont typeface="Arial"/>
                <a:buNone/>
              </a:pPr>
              <a:endParaRPr lang="en-US" sz="9600" b="0" i="0" u="none" strike="noStrike" cap="none" dirty="0">
                <a:solidFill>
                  <a:srgbClr val="1F6566"/>
                </a:solidFill>
                <a:latin typeface="Roboto Black"/>
                <a:ea typeface="Roboto Black"/>
                <a:cs typeface="Roboto Black"/>
                <a:sym typeface="Roboto Black"/>
              </a:endParaRPr>
            </a:p>
            <a:p>
              <a:pPr marL="0" marR="0" lvl="0" indent="0" algn="l" rtl="0">
                <a:lnSpc>
                  <a:spcPct val="119989"/>
                </a:lnSpc>
                <a:spcBef>
                  <a:spcPts val="0"/>
                </a:spcBef>
                <a:spcAft>
                  <a:spcPts val="0"/>
                </a:spcAft>
                <a:buClr>
                  <a:srgbClr val="000000"/>
                </a:buClr>
                <a:buSzPts val="9600"/>
                <a:buFont typeface="Arial"/>
                <a:buNone/>
              </a:pPr>
              <a:r>
                <a:rPr lang="en-US" sz="9600" b="0" i="0" u="none" strike="noStrike" cap="none" dirty="0">
                  <a:solidFill>
                    <a:srgbClr val="1F6566"/>
                  </a:solidFill>
                  <a:latin typeface="Roboto Black"/>
                  <a:ea typeface="Roboto Black"/>
                  <a:cs typeface="Roboto Black"/>
                  <a:sym typeface="Roboto Black"/>
                </a:rPr>
                <a:t> </a:t>
              </a:r>
              <a:endParaRPr sz="1400" b="0" i="0" u="none" strike="noStrike" cap="none" dirty="0">
                <a:solidFill>
                  <a:srgbClr val="1F6566"/>
                </a:solidFill>
                <a:latin typeface="Arial"/>
                <a:ea typeface="Arial"/>
                <a:cs typeface="Arial"/>
                <a:sym typeface="Arial"/>
              </a:endParaRPr>
            </a:p>
          </p:txBody>
        </p:sp>
        <p:sp>
          <p:nvSpPr>
            <p:cNvPr id="87" name="Google Shape;87;p2"/>
            <p:cNvSpPr txBox="1"/>
            <p:nvPr/>
          </p:nvSpPr>
          <p:spPr>
            <a:xfrm>
              <a:off x="12" y="7720399"/>
              <a:ext cx="11647801" cy="265550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900"/>
                <a:buFont typeface="Arial"/>
                <a:buNone/>
              </a:pPr>
              <a:r>
                <a:rPr lang="en-US" sz="2800" b="1" i="0" u="none" strike="noStrike" cap="none" dirty="0">
                  <a:solidFill>
                    <a:srgbClr val="000000"/>
                  </a:solidFill>
                  <a:latin typeface="Source Sans Pro"/>
                  <a:ea typeface="Source Sans Pro"/>
                  <a:cs typeface="Source Sans Pro"/>
                  <a:sym typeface="Source Sans Pro"/>
                </a:rPr>
                <a:t>COTATI-ROHNERT PARK UNIFIED SCHOOL DISTRICT</a:t>
              </a:r>
              <a:endParaRPr sz="2800" b="1"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900"/>
                <a:buFont typeface="Arial"/>
                <a:buNone/>
              </a:pPr>
              <a:r>
                <a:rPr lang="en-US" sz="2800" b="1" i="0" u="none" strike="noStrike" cap="none" dirty="0">
                  <a:solidFill>
                    <a:srgbClr val="000000"/>
                  </a:solidFill>
                  <a:latin typeface="Source Sans Pro"/>
                  <a:ea typeface="Source Sans Pro"/>
                  <a:cs typeface="Source Sans Pro"/>
                  <a:sym typeface="Source Sans Pro"/>
                </a:rPr>
                <a:t>PRESENTATION</a:t>
              </a:r>
              <a:endParaRPr sz="2800" b="1"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900"/>
                <a:buFont typeface="Arial"/>
                <a:buNone/>
              </a:pPr>
              <a:r>
                <a:rPr lang="en-US" sz="2800" b="1" i="0" u="none" strike="noStrike" cap="none" dirty="0">
                  <a:solidFill>
                    <a:srgbClr val="000000"/>
                  </a:solidFill>
                  <a:latin typeface="Source Sans Pro"/>
                  <a:ea typeface="Source Sans Pro"/>
                  <a:cs typeface="Source Sans Pro"/>
                  <a:sym typeface="Source Sans Pro"/>
                </a:rPr>
                <a:t>DATE 5/19/22</a:t>
              </a:r>
            </a:p>
          </p:txBody>
        </p:sp>
      </p:grpSp>
      <p:pic>
        <p:nvPicPr>
          <p:cNvPr id="88" name="Google Shape;88;p2"/>
          <p:cNvPicPr preferRelativeResize="0"/>
          <p:nvPr/>
        </p:nvPicPr>
        <p:blipFill rotWithShape="1">
          <a:blip r:embed="rId4">
            <a:alphaModFix/>
          </a:blip>
          <a:srcRect/>
          <a:stretch/>
        </p:blipFill>
        <p:spPr>
          <a:xfrm>
            <a:off x="2525078" y="7715250"/>
            <a:ext cx="2590981" cy="2590981"/>
          </a:xfrm>
          <a:prstGeom prst="rect">
            <a:avLst/>
          </a:prstGeom>
          <a:noFill/>
          <a:ln>
            <a:noFill/>
          </a:ln>
        </p:spPr>
      </p:pic>
      <p:pic>
        <p:nvPicPr>
          <p:cNvPr id="89" name="Google Shape;89;p2"/>
          <p:cNvPicPr preferRelativeResize="0"/>
          <p:nvPr/>
        </p:nvPicPr>
        <p:blipFill rotWithShape="1">
          <a:blip r:embed="rId5">
            <a:alphaModFix/>
          </a:blip>
          <a:srcRect t="50785" b="2400"/>
          <a:stretch/>
        </p:blipFill>
        <p:spPr>
          <a:xfrm>
            <a:off x="13244425" y="336027"/>
            <a:ext cx="4761601" cy="113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800" y="741615"/>
            <a:ext cx="10666290" cy="6537174"/>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LCFF Revenue 2022-23</a:t>
            </a:r>
          </a:p>
          <a:p>
            <a:pPr marL="0" marR="0" lvl="0" indent="0" algn="l" rtl="0">
              <a:lnSpc>
                <a:spcPct val="120002"/>
              </a:lnSpc>
              <a:spcBef>
                <a:spcPts val="0"/>
              </a:spcBef>
              <a:spcAft>
                <a:spcPts val="0"/>
              </a:spcAft>
              <a:buClr>
                <a:srgbClr val="000000"/>
              </a:buClr>
              <a:buSzPts val="7199"/>
              <a:buFont typeface="Arial"/>
              <a:buNone/>
            </a:pPr>
            <a:endParaRPr lang="en-US" sz="6000"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lang="en-US" sz="6000"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lang="en-US"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dirty="0">
              <a:solidFill>
                <a:srgbClr val="1F6566"/>
              </a:solidFill>
              <a:latin typeface="Roboto Black"/>
              <a:ea typeface="Roboto Black"/>
              <a:cs typeface="Roboto Black"/>
              <a:sym typeface="Roboto Black"/>
            </a:endParaRPr>
          </a:p>
        </p:txBody>
      </p:sp>
      <p:pic>
        <p:nvPicPr>
          <p:cNvPr id="3" name="Picture 2">
            <a:extLst>
              <a:ext uri="{FF2B5EF4-FFF2-40B4-BE49-F238E27FC236}">
                <a16:creationId xmlns:a16="http://schemas.microsoft.com/office/drawing/2014/main" id="{73B0D055-50DF-4ECA-B184-E0BB648B2A24}"/>
              </a:ext>
            </a:extLst>
          </p:cNvPr>
          <p:cNvPicPr>
            <a:picLocks noChangeAspect="1"/>
          </p:cNvPicPr>
          <p:nvPr/>
        </p:nvPicPr>
        <p:blipFill>
          <a:blip r:embed="rId6"/>
          <a:stretch>
            <a:fillRect/>
          </a:stretch>
        </p:blipFill>
        <p:spPr>
          <a:xfrm>
            <a:off x="1294799" y="1737359"/>
            <a:ext cx="15086023" cy="8177349"/>
          </a:xfrm>
          <a:prstGeom prst="rect">
            <a:avLst/>
          </a:prstGeom>
        </p:spPr>
      </p:pic>
    </p:spTree>
    <p:extLst>
      <p:ext uri="{BB962C8B-B14F-4D97-AF65-F5344CB8AC3E}">
        <p14:creationId xmlns:p14="http://schemas.microsoft.com/office/powerpoint/2010/main" val="31258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449976" y="153786"/>
            <a:ext cx="11260183" cy="321318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2"/>
              </a:lnSpc>
              <a:spcBef>
                <a:spcPts val="0"/>
              </a:spcBef>
              <a:spcAft>
                <a:spcPts val="0"/>
              </a:spcAft>
              <a:buClr>
                <a:srgbClr val="000000"/>
              </a:buClr>
              <a:buSzPts val="7199"/>
              <a:buFont typeface="Arial"/>
              <a:buNone/>
              <a:tabLst/>
              <a:defRPr/>
            </a:pPr>
            <a:r>
              <a:rPr lang="en-US" sz="6000" dirty="0">
                <a:solidFill>
                  <a:srgbClr val="1F6566"/>
                </a:solidFill>
                <a:latin typeface="Roboto Black"/>
                <a:ea typeface="Roboto Black"/>
                <a:cs typeface="Roboto Black"/>
                <a:sym typeface="Roboto Black"/>
              </a:rPr>
              <a:t>General Fund Revenue per ADA</a:t>
            </a:r>
            <a:endParaRPr kumimoji="0" lang="en-US" sz="6000" b="0" i="0" u="none" strike="noStrike" kern="0" cap="none" spc="0" normalizeH="0" baseline="0" noProof="0" dirty="0">
              <a:ln>
                <a:noFill/>
              </a:ln>
              <a:solidFill>
                <a:srgbClr val="1F6566"/>
              </a:solidFill>
              <a:effectLst/>
              <a:uLnTx/>
              <a:uFillTx/>
              <a:latin typeface="Roboto Black"/>
              <a:ea typeface="Roboto Black"/>
              <a:cs typeface="Roboto Black"/>
              <a:sym typeface="Roboto Black"/>
            </a:endParaRPr>
          </a:p>
          <a:p>
            <a:pPr marL="0" marR="0" lvl="0" indent="0" algn="l" defTabSz="914400" rtl="0" eaLnBrk="1" fontAlgn="auto" latinLnBrk="0" hangingPunct="1">
              <a:lnSpc>
                <a:spcPct val="120002"/>
              </a:lnSpc>
              <a:spcBef>
                <a:spcPts val="0"/>
              </a:spcBef>
              <a:spcAft>
                <a:spcPts val="0"/>
              </a:spcAft>
              <a:buClr>
                <a:srgbClr val="000000"/>
              </a:buClr>
              <a:buSzPts val="7199"/>
              <a:buFont typeface="Arial"/>
              <a:buNone/>
              <a:tabLst/>
              <a:defRPr/>
            </a:pPr>
            <a:endParaRPr kumimoji="0" sz="6000" b="0" i="0" u="none" strike="noStrike" kern="0" cap="none" spc="0" normalizeH="0" baseline="0" noProof="0" dirty="0">
              <a:ln>
                <a:noFill/>
              </a:ln>
              <a:solidFill>
                <a:srgbClr val="1F6566"/>
              </a:solidFill>
              <a:effectLst/>
              <a:uLnTx/>
              <a:uFillTx/>
              <a:latin typeface="Roboto Black"/>
              <a:ea typeface="Roboto Black"/>
              <a:cs typeface="Roboto Black"/>
              <a:sym typeface="Roboto Black"/>
            </a:endParaRPr>
          </a:p>
          <a:p>
            <a:pPr marL="0" marR="0" lvl="0" indent="0" algn="l" defTabSz="914400" rtl="0" eaLnBrk="1" fontAlgn="auto" latinLnBrk="0" hangingPunct="1">
              <a:lnSpc>
                <a:spcPct val="120002"/>
              </a:lnSpc>
              <a:spcBef>
                <a:spcPts val="0"/>
              </a:spcBef>
              <a:spcAft>
                <a:spcPts val="0"/>
              </a:spcAft>
              <a:buClr>
                <a:srgbClr val="000000"/>
              </a:buClr>
              <a:buSzPts val="7199"/>
              <a:buFont typeface="Arial"/>
              <a:buNone/>
              <a:tabLst/>
              <a:defRPr/>
            </a:pPr>
            <a:endParaRPr kumimoji="0" sz="5400" b="0" i="0" u="none" strike="noStrike" kern="0" cap="none" spc="0" normalizeH="0" baseline="0" noProof="0" dirty="0">
              <a:ln>
                <a:noFill/>
              </a:ln>
              <a:solidFill>
                <a:srgbClr val="1F6566"/>
              </a:solidFill>
              <a:effectLst/>
              <a:uLnTx/>
              <a:uFillTx/>
              <a:latin typeface="Roboto Black"/>
              <a:ea typeface="Roboto Black"/>
              <a:cs typeface="Roboto Black"/>
              <a:sym typeface="Roboto Black"/>
            </a:endParaRPr>
          </a:p>
        </p:txBody>
      </p:sp>
      <p:pic>
        <p:nvPicPr>
          <p:cNvPr id="2" name="Picture 1">
            <a:extLst>
              <a:ext uri="{FF2B5EF4-FFF2-40B4-BE49-F238E27FC236}">
                <a16:creationId xmlns:a16="http://schemas.microsoft.com/office/drawing/2014/main" id="{B1E02122-0A4E-4A2E-89E2-0E50F1EFAC32}"/>
              </a:ext>
            </a:extLst>
          </p:cNvPr>
          <p:cNvPicPr>
            <a:picLocks noChangeAspect="1"/>
          </p:cNvPicPr>
          <p:nvPr/>
        </p:nvPicPr>
        <p:blipFill>
          <a:blip r:embed="rId6"/>
          <a:stretch>
            <a:fillRect/>
          </a:stretch>
        </p:blipFill>
        <p:spPr>
          <a:xfrm>
            <a:off x="1449977" y="2155371"/>
            <a:ext cx="14439161" cy="7707086"/>
          </a:xfrm>
          <a:prstGeom prst="rect">
            <a:avLst/>
          </a:prstGeom>
        </p:spPr>
      </p:pic>
    </p:spTree>
    <p:extLst>
      <p:ext uri="{BB962C8B-B14F-4D97-AF65-F5344CB8AC3E}">
        <p14:creationId xmlns:p14="http://schemas.microsoft.com/office/powerpoint/2010/main" val="411928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800" y="741615"/>
            <a:ext cx="10666290" cy="11079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Components: Pension Reform</a:t>
            </a:r>
            <a:endParaRPr sz="6000" b="0" i="0" u="none" strike="noStrike" cap="none" dirty="0">
              <a:solidFill>
                <a:srgbClr val="1F6566"/>
              </a:solidFill>
              <a:latin typeface="Roboto Black"/>
              <a:ea typeface="Roboto Black"/>
              <a:cs typeface="Roboto Black"/>
              <a:sym typeface="Roboto Black"/>
            </a:endParaRPr>
          </a:p>
        </p:txBody>
      </p:sp>
      <p:pic>
        <p:nvPicPr>
          <p:cNvPr id="2" name="Picture 1">
            <a:extLst>
              <a:ext uri="{FF2B5EF4-FFF2-40B4-BE49-F238E27FC236}">
                <a16:creationId xmlns:a16="http://schemas.microsoft.com/office/drawing/2014/main" id="{32C9BC07-862B-4252-B1A1-3A571621ED93}"/>
              </a:ext>
            </a:extLst>
          </p:cNvPr>
          <p:cNvPicPr>
            <a:picLocks noChangeAspect="1"/>
          </p:cNvPicPr>
          <p:nvPr/>
        </p:nvPicPr>
        <p:blipFill>
          <a:blip r:embed="rId6"/>
          <a:stretch>
            <a:fillRect/>
          </a:stretch>
        </p:blipFill>
        <p:spPr>
          <a:xfrm>
            <a:off x="1294800" y="2063930"/>
            <a:ext cx="7339749" cy="4794069"/>
          </a:xfrm>
          <a:prstGeom prst="rect">
            <a:avLst/>
          </a:prstGeom>
        </p:spPr>
      </p:pic>
      <p:pic>
        <p:nvPicPr>
          <p:cNvPr id="4" name="Picture 3">
            <a:extLst>
              <a:ext uri="{FF2B5EF4-FFF2-40B4-BE49-F238E27FC236}">
                <a16:creationId xmlns:a16="http://schemas.microsoft.com/office/drawing/2014/main" id="{DEA1383C-F9C6-40DF-B971-0B126D7EF2CD}"/>
              </a:ext>
            </a:extLst>
          </p:cNvPr>
          <p:cNvPicPr>
            <a:picLocks noChangeAspect="1"/>
          </p:cNvPicPr>
          <p:nvPr/>
        </p:nvPicPr>
        <p:blipFill>
          <a:blip r:embed="rId7"/>
          <a:stretch>
            <a:fillRect/>
          </a:stretch>
        </p:blipFill>
        <p:spPr>
          <a:xfrm>
            <a:off x="8908869" y="3984171"/>
            <a:ext cx="7145381" cy="4717383"/>
          </a:xfrm>
          <a:prstGeom prst="rect">
            <a:avLst/>
          </a:prstGeom>
        </p:spPr>
      </p:pic>
    </p:spTree>
    <p:extLst>
      <p:ext uri="{BB962C8B-B14F-4D97-AF65-F5344CB8AC3E}">
        <p14:creationId xmlns:p14="http://schemas.microsoft.com/office/powerpoint/2010/main" val="272708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800" y="741615"/>
            <a:ext cx="10666290" cy="11079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Components: Pension Reform</a:t>
            </a:r>
            <a:endParaRPr sz="6000" b="0" i="0" u="none" strike="noStrike" cap="none" dirty="0">
              <a:solidFill>
                <a:srgbClr val="1F6566"/>
              </a:solidFill>
              <a:latin typeface="Roboto Black"/>
              <a:ea typeface="Roboto Black"/>
              <a:cs typeface="Roboto Black"/>
              <a:sym typeface="Roboto Black"/>
            </a:endParaRPr>
          </a:p>
        </p:txBody>
      </p:sp>
      <p:pic>
        <p:nvPicPr>
          <p:cNvPr id="2" name="Picture 1">
            <a:extLst>
              <a:ext uri="{FF2B5EF4-FFF2-40B4-BE49-F238E27FC236}">
                <a16:creationId xmlns:a16="http://schemas.microsoft.com/office/drawing/2014/main" id="{16E5231E-68AD-4E7C-BDEB-CBA858C2E42D}"/>
              </a:ext>
            </a:extLst>
          </p:cNvPr>
          <p:cNvPicPr>
            <a:picLocks noChangeAspect="1"/>
          </p:cNvPicPr>
          <p:nvPr/>
        </p:nvPicPr>
        <p:blipFill>
          <a:blip r:embed="rId6"/>
          <a:stretch>
            <a:fillRect/>
          </a:stretch>
        </p:blipFill>
        <p:spPr>
          <a:xfrm>
            <a:off x="1294800" y="2189018"/>
            <a:ext cx="15510763" cy="7820740"/>
          </a:xfrm>
          <a:prstGeom prst="rect">
            <a:avLst/>
          </a:prstGeom>
        </p:spPr>
      </p:pic>
    </p:spTree>
    <p:extLst>
      <p:ext uri="{BB962C8B-B14F-4D97-AF65-F5344CB8AC3E}">
        <p14:creationId xmlns:p14="http://schemas.microsoft.com/office/powerpoint/2010/main" val="339895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799" y="741615"/>
            <a:ext cx="13231098" cy="11079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Components: Health &amp; Welfare Costs</a:t>
            </a:r>
            <a:endParaRPr sz="6000" b="0" i="0" u="none" strike="noStrike" cap="none" dirty="0">
              <a:solidFill>
                <a:srgbClr val="1F6566"/>
              </a:solidFill>
              <a:latin typeface="Roboto Black"/>
              <a:ea typeface="Roboto Black"/>
              <a:cs typeface="Roboto Black"/>
              <a:sym typeface="Roboto Black"/>
            </a:endParaRPr>
          </a:p>
        </p:txBody>
      </p:sp>
      <p:pic>
        <p:nvPicPr>
          <p:cNvPr id="4" name="Picture 3">
            <a:extLst>
              <a:ext uri="{FF2B5EF4-FFF2-40B4-BE49-F238E27FC236}">
                <a16:creationId xmlns:a16="http://schemas.microsoft.com/office/drawing/2014/main" id="{F0D7068F-B218-41AC-BB20-2180A0DA6199}"/>
              </a:ext>
            </a:extLst>
          </p:cNvPr>
          <p:cNvPicPr>
            <a:picLocks noChangeAspect="1"/>
          </p:cNvPicPr>
          <p:nvPr/>
        </p:nvPicPr>
        <p:blipFill>
          <a:blip r:embed="rId6"/>
          <a:stretch>
            <a:fillRect/>
          </a:stretch>
        </p:blipFill>
        <p:spPr>
          <a:xfrm>
            <a:off x="2207623" y="2473886"/>
            <a:ext cx="3217817" cy="4527805"/>
          </a:xfrm>
          <a:prstGeom prst="rect">
            <a:avLst/>
          </a:prstGeom>
        </p:spPr>
      </p:pic>
      <p:pic>
        <p:nvPicPr>
          <p:cNvPr id="5" name="Picture 4">
            <a:extLst>
              <a:ext uri="{FF2B5EF4-FFF2-40B4-BE49-F238E27FC236}">
                <a16:creationId xmlns:a16="http://schemas.microsoft.com/office/drawing/2014/main" id="{08134046-6C9F-4D6D-8453-274789626621}"/>
              </a:ext>
            </a:extLst>
          </p:cNvPr>
          <p:cNvPicPr>
            <a:picLocks noChangeAspect="1"/>
          </p:cNvPicPr>
          <p:nvPr/>
        </p:nvPicPr>
        <p:blipFill>
          <a:blip r:embed="rId7"/>
          <a:stretch>
            <a:fillRect/>
          </a:stretch>
        </p:blipFill>
        <p:spPr>
          <a:xfrm>
            <a:off x="5538651" y="2586446"/>
            <a:ext cx="12553405" cy="7423312"/>
          </a:xfrm>
          <a:prstGeom prst="rect">
            <a:avLst/>
          </a:prstGeom>
        </p:spPr>
      </p:pic>
    </p:spTree>
    <p:extLst>
      <p:ext uri="{BB962C8B-B14F-4D97-AF65-F5344CB8AC3E}">
        <p14:creationId xmlns:p14="http://schemas.microsoft.com/office/powerpoint/2010/main" val="41193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017709" y="370725"/>
            <a:ext cx="10666290" cy="11079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Key Budget Assumptions</a:t>
            </a:r>
            <a:endParaRPr lang="en-US" sz="6000" b="0" i="0" u="none" strike="noStrike" cap="none" dirty="0">
              <a:solidFill>
                <a:srgbClr val="1F6566"/>
              </a:solidFill>
              <a:latin typeface="Roboto Black"/>
              <a:ea typeface="Roboto Black"/>
              <a:cs typeface="Roboto Black"/>
              <a:sym typeface="Roboto Black"/>
            </a:endParaRPr>
          </a:p>
        </p:txBody>
      </p:sp>
      <p:sp>
        <p:nvSpPr>
          <p:cNvPr id="11" name="Content Placeholder 2"/>
          <p:cNvSpPr txBox="1">
            <a:spLocks/>
          </p:cNvSpPr>
          <p:nvPr/>
        </p:nvSpPr>
        <p:spPr>
          <a:xfrm>
            <a:off x="1551708" y="1939636"/>
            <a:ext cx="14699674" cy="80701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dirty="0">
                <a:solidFill>
                  <a:schemeClr val="tx1"/>
                </a:solidFill>
                <a:latin typeface="Roboto" panose="020B0604020202020204" charset="0"/>
                <a:ea typeface="Roboto" panose="020B0604020202020204" charset="0"/>
              </a:rPr>
              <a:t>Department of Finance COLA funding assumptions</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dirty="0">
                <a:solidFill>
                  <a:schemeClr val="tx1"/>
                </a:solidFill>
                <a:latin typeface="Roboto" panose="020B0604020202020204" charset="0"/>
                <a:ea typeface="Roboto" panose="020B0604020202020204" charset="0"/>
              </a:rPr>
              <a:t>Step and Column cost increases 1.5% annually </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dirty="0">
                <a:solidFill>
                  <a:schemeClr val="tx1"/>
                </a:solidFill>
                <a:latin typeface="Roboto" panose="020B0604020202020204" charset="0"/>
                <a:ea typeface="Roboto" panose="020B0604020202020204" charset="0"/>
              </a:rPr>
              <a:t>Assumes Health and Welfare cost increases 3% annually</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Increased</a:t>
            </a:r>
            <a:r>
              <a:rPr kumimoji="0" lang="en-US" sz="3600" b="0" i="0" u="none" strike="noStrike" kern="1200" cap="none" spc="0" normalizeH="0" noProof="0" dirty="0">
                <a:ln>
                  <a:noFill/>
                </a:ln>
                <a:solidFill>
                  <a:schemeClr val="tx1"/>
                </a:solidFill>
                <a:effectLst/>
                <a:uLnTx/>
                <a:uFillTx/>
                <a:latin typeface="Roboto" panose="020B0604020202020204" charset="0"/>
                <a:ea typeface="Roboto" panose="020B0604020202020204" charset="0"/>
              </a:rPr>
              <a:t> STRS &amp; PERS costs accordingly using current projected rates</a:t>
            </a:r>
            <a:endPar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endParaRP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dirty="0">
                <a:solidFill>
                  <a:schemeClr val="tx1"/>
                </a:solidFill>
                <a:latin typeface="Roboto" panose="020B0604020202020204" charset="0"/>
                <a:ea typeface="Roboto" panose="020B0604020202020204" charset="0"/>
              </a:rPr>
              <a:t>Enrollment up 279 students from last year</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Funded Average</a:t>
            </a:r>
            <a:r>
              <a:rPr kumimoji="0" lang="en-US" sz="3600" b="0" i="0" u="none" strike="noStrike" kern="1200" cap="none" spc="0" normalizeH="0" noProof="0" dirty="0">
                <a:ln>
                  <a:noFill/>
                </a:ln>
                <a:solidFill>
                  <a:schemeClr val="tx1"/>
                </a:solidFill>
                <a:effectLst/>
                <a:uLnTx/>
                <a:uFillTx/>
                <a:latin typeface="Roboto" panose="020B0604020202020204" charset="0"/>
                <a:ea typeface="Roboto" panose="020B0604020202020204" charset="0"/>
              </a:rPr>
              <a:t> Daily Attendance (ADA) projected at 5,551 (93.5% of projected enrollment) in subsequent years of MYP (historically 96%)</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baseline="0" dirty="0">
                <a:solidFill>
                  <a:schemeClr val="tx1"/>
                </a:solidFill>
                <a:latin typeface="Roboto" panose="020B0604020202020204" charset="0"/>
                <a:ea typeface="Roboto" panose="020B0604020202020204" charset="0"/>
              </a:rPr>
              <a:t>District unduplicated</a:t>
            </a:r>
            <a:r>
              <a:rPr lang="en-US" sz="3600" dirty="0">
                <a:solidFill>
                  <a:schemeClr val="tx1"/>
                </a:solidFill>
                <a:latin typeface="Roboto" panose="020B0604020202020204" charset="0"/>
                <a:ea typeface="Roboto" panose="020B0604020202020204" charset="0"/>
              </a:rPr>
              <a:t> pupil count (UPC) well below the 55% threshold for Concentration Grant Funds</a:t>
            </a:r>
          </a:p>
          <a:p>
            <a:pPr lvl="1">
              <a:buClrTx/>
              <a:buFont typeface="Arial" panose="020B0604020202020204" pitchFamily="34" charset="0"/>
              <a:buChar char="•"/>
            </a:pPr>
            <a:r>
              <a:rPr lang="en-US" sz="3600" noProof="0" dirty="0">
                <a:solidFill>
                  <a:schemeClr val="tx1"/>
                </a:solidFill>
                <a:latin typeface="Roboto" panose="020B0604020202020204" charset="0"/>
                <a:ea typeface="Roboto" panose="020B0604020202020204" charset="0"/>
              </a:rPr>
              <a:t>District does not project receipt of these funds in foreseeable future</a:t>
            </a:r>
            <a:endPar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endParaRP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Labor negotiations settled for RPCEA</a:t>
            </a:r>
            <a:r>
              <a:rPr lang="en-US" sz="3600" dirty="0">
                <a:solidFill>
                  <a:schemeClr val="tx1"/>
                </a:solidFill>
                <a:latin typeface="Roboto" panose="020B0604020202020204" charset="0"/>
                <a:ea typeface="Roboto" panose="020B0604020202020204" charset="0"/>
              </a:rPr>
              <a:t>,</a:t>
            </a:r>
            <a:r>
              <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 SEIU, and CSEA</a:t>
            </a:r>
          </a:p>
        </p:txBody>
      </p:sp>
    </p:spTree>
    <p:extLst>
      <p:ext uri="{BB962C8B-B14F-4D97-AF65-F5344CB8AC3E}">
        <p14:creationId xmlns:p14="http://schemas.microsoft.com/office/powerpoint/2010/main" val="219273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sldNum" idx="12"/>
          </p:nvPr>
        </p:nvSpPr>
        <p:spPr>
          <a:xfrm>
            <a:off x="14401800" y="9441807"/>
            <a:ext cx="2857500" cy="457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16</a:t>
            </a:fld>
            <a:endParaRPr dirty="0">
              <a:solidFill>
                <a:schemeClr val="dk1"/>
              </a:solidFill>
            </a:endParaRPr>
          </a:p>
        </p:txBody>
      </p:sp>
      <p:sp>
        <p:nvSpPr>
          <p:cNvPr id="136" name="Google Shape;136;p7"/>
          <p:cNvSpPr txBox="1">
            <a:spLocks noGrp="1"/>
          </p:cNvSpPr>
          <p:nvPr>
            <p:ph type="title" idx="4294967295"/>
          </p:nvPr>
        </p:nvSpPr>
        <p:spPr>
          <a:xfrm>
            <a:off x="1391478" y="-1"/>
            <a:ext cx="13010322" cy="214230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5199"/>
              <a:buNone/>
            </a:pPr>
            <a:r>
              <a:rPr lang="en-US" sz="7200" dirty="0">
                <a:solidFill>
                  <a:srgbClr val="1F6566"/>
                </a:solidFill>
                <a:latin typeface="Roboto Black"/>
                <a:ea typeface="Roboto Black"/>
                <a:cs typeface="Roboto Black"/>
                <a:sym typeface="Roboto Black"/>
              </a:rPr>
              <a:t>General Fund 2021-22 Revenue Budget</a:t>
            </a:r>
            <a:endParaRPr sz="1400" dirty="0">
              <a:solidFill>
                <a:srgbClr val="000000"/>
              </a:solidFill>
              <a:latin typeface="Arial"/>
              <a:ea typeface="Arial"/>
              <a:cs typeface="Arial"/>
              <a:sym typeface="Arial"/>
            </a:endParaRPr>
          </a:p>
        </p:txBody>
      </p:sp>
      <p:sp>
        <p:nvSpPr>
          <p:cNvPr id="137" name="Google Shape;137;p7"/>
          <p:cNvSpPr txBox="1"/>
          <p:nvPr/>
        </p:nvSpPr>
        <p:spPr>
          <a:xfrm>
            <a:off x="13116791" y="2514602"/>
            <a:ext cx="4171950" cy="7155805"/>
          </a:xfrm>
          <a:prstGeom prst="rect">
            <a:avLst/>
          </a:prstGeom>
          <a:solidFill>
            <a:srgbClr val="00B0F0"/>
          </a:solidFill>
          <a:ln w="9525" cap="flat" cmpd="sng">
            <a:solidFill>
              <a:schemeClr val="lt2"/>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General Purpose  – </a:t>
            </a:r>
            <a:r>
              <a:rPr lang="en-US" sz="2400" b="1" i="1" u="none" strike="noStrike" cap="none" dirty="0">
                <a:solidFill>
                  <a:schemeClr val="lt1"/>
                </a:solidFill>
                <a:latin typeface="Arial"/>
                <a:ea typeface="Arial"/>
                <a:cs typeface="Arial"/>
                <a:sym typeface="Arial"/>
              </a:rPr>
              <a:t>Property taxes, basic state aide, and education protection account funds</a:t>
            </a:r>
            <a:endParaRPr sz="30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Federal – </a:t>
            </a:r>
            <a:r>
              <a:rPr lang="en-US" sz="2400" b="1" i="1" u="none" strike="noStrike" cap="none" dirty="0">
                <a:solidFill>
                  <a:schemeClr val="lt1"/>
                </a:solidFill>
                <a:latin typeface="Arial"/>
                <a:ea typeface="Arial"/>
                <a:cs typeface="Arial"/>
                <a:sym typeface="Arial"/>
              </a:rPr>
              <a:t>District must follow specific grant guidelines (Title I, Title II,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Other State – </a:t>
            </a:r>
            <a:r>
              <a:rPr lang="en-US" sz="2400" b="1" i="1" u="none" strike="noStrike" cap="none" dirty="0">
                <a:solidFill>
                  <a:schemeClr val="lt1"/>
                </a:solidFill>
                <a:latin typeface="Arial"/>
                <a:ea typeface="Arial"/>
                <a:cs typeface="Arial"/>
                <a:sym typeface="Arial"/>
              </a:rPr>
              <a:t>State funds not part of State Aide (Lottery, Special Education, Mandate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Local – </a:t>
            </a:r>
            <a:r>
              <a:rPr lang="en-US" sz="2400" b="1" i="1" u="none" strike="noStrike" cap="none" dirty="0">
                <a:solidFill>
                  <a:schemeClr val="lt1"/>
                </a:solidFill>
                <a:latin typeface="Arial"/>
                <a:ea typeface="Arial"/>
                <a:cs typeface="Arial"/>
                <a:sym typeface="Arial"/>
              </a:rPr>
              <a:t>Funds received from local sources (Parcel Tax, Casino Funds, Foundation support, PTSA support, Interest, etc.)</a:t>
            </a:r>
            <a:endParaRPr dirty="0"/>
          </a:p>
        </p:txBody>
      </p:sp>
      <p:pic>
        <p:nvPicPr>
          <p:cNvPr id="139" name="Google Shape;139;p7"/>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561581" y="8519046"/>
            <a:ext cx="1091279" cy="1310754"/>
          </a:xfrm>
          <a:prstGeom prst="rect">
            <a:avLst/>
          </a:prstGeom>
          <a:noFill/>
          <a:ln>
            <a:noFill/>
          </a:ln>
        </p:spPr>
      </p:pic>
      <p:pic>
        <p:nvPicPr>
          <p:cNvPr id="141" name="Google Shape;141;p7"/>
          <p:cNvPicPr preferRelativeResize="0"/>
          <p:nvPr/>
        </p:nvPicPr>
        <p:blipFill rotWithShape="1">
          <a:blip r:embed="rId5">
            <a:alphaModFix/>
          </a:blip>
          <a:srcRect/>
          <a:stretch/>
        </p:blipFill>
        <p:spPr>
          <a:xfrm>
            <a:off x="15879872" y="575275"/>
            <a:ext cx="2408129" cy="792549"/>
          </a:xfrm>
          <a:prstGeom prst="rect">
            <a:avLst/>
          </a:prstGeom>
          <a:noFill/>
          <a:ln>
            <a:noFill/>
          </a:ln>
        </p:spPr>
      </p:pic>
      <p:pic>
        <p:nvPicPr>
          <p:cNvPr id="3" name="Picture 2">
            <a:extLst>
              <a:ext uri="{FF2B5EF4-FFF2-40B4-BE49-F238E27FC236}">
                <a16:creationId xmlns:a16="http://schemas.microsoft.com/office/drawing/2014/main" id="{137C8C23-C4DD-41D4-A197-279928366A0A}"/>
              </a:ext>
            </a:extLst>
          </p:cNvPr>
          <p:cNvPicPr>
            <a:picLocks noChangeAspect="1"/>
          </p:cNvPicPr>
          <p:nvPr/>
        </p:nvPicPr>
        <p:blipFill>
          <a:blip r:embed="rId6"/>
          <a:stretch>
            <a:fillRect/>
          </a:stretch>
        </p:blipFill>
        <p:spPr>
          <a:xfrm>
            <a:off x="1652861" y="2514601"/>
            <a:ext cx="11463930" cy="7155805"/>
          </a:xfrm>
          <a:prstGeom prst="rect">
            <a:avLst/>
          </a:prstGeom>
        </p:spPr>
      </p:pic>
    </p:spTree>
    <p:extLst>
      <p:ext uri="{BB962C8B-B14F-4D97-AF65-F5344CB8AC3E}">
        <p14:creationId xmlns:p14="http://schemas.microsoft.com/office/powerpoint/2010/main" val="75554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5"/>
          <p:cNvPicPr preferRelativeResize="0"/>
          <p:nvPr/>
        </p:nvPicPr>
        <p:blipFill rotWithShape="1">
          <a:blip r:embed="rId3">
            <a:alphaModFix/>
          </a:blip>
          <a:srcRect/>
          <a:stretch/>
        </p:blipFill>
        <p:spPr>
          <a:xfrm rot="-5400000">
            <a:off x="15814117" y="1"/>
            <a:ext cx="2473886" cy="2473886"/>
          </a:xfrm>
          <a:prstGeom prst="rect">
            <a:avLst/>
          </a:prstGeom>
          <a:noFill/>
          <a:ln>
            <a:noFill/>
          </a:ln>
        </p:spPr>
      </p:pic>
      <p:sp>
        <p:nvSpPr>
          <p:cNvPr id="186" name="Google Shape;186;p5"/>
          <p:cNvSpPr txBox="1"/>
          <p:nvPr/>
        </p:nvSpPr>
        <p:spPr>
          <a:xfrm>
            <a:off x="767442" y="488213"/>
            <a:ext cx="15537300" cy="954107"/>
          </a:xfrm>
          <a:prstGeom prst="rect">
            <a:avLst/>
          </a:prstGeom>
          <a:noFill/>
          <a:ln>
            <a:noFill/>
          </a:ln>
        </p:spPr>
        <p:txBody>
          <a:bodyPr spcFirstLastPara="1" wrap="square" lIns="0" tIns="0" rIns="0" bIns="0" anchor="t" anchorCtr="0">
            <a:spAutoFit/>
          </a:bodyPr>
          <a:lstStyle/>
          <a:p>
            <a:pPr>
              <a:buClr>
                <a:srgbClr val="000000"/>
              </a:buClr>
              <a:buSzPts val="5199"/>
            </a:pPr>
            <a:r>
              <a:rPr lang="en-US" sz="4800" dirty="0">
                <a:solidFill>
                  <a:srgbClr val="1F6566"/>
                </a:solidFill>
                <a:latin typeface="Roboto Black"/>
                <a:ea typeface="Roboto Black"/>
                <a:sym typeface="Roboto Black"/>
              </a:rPr>
              <a:t>COVID-19 Funding Resources – “One-Time Funds”</a:t>
            </a:r>
          </a:p>
          <a:p>
            <a:pPr>
              <a:buClr>
                <a:srgbClr val="000000"/>
              </a:buClr>
              <a:buSzPts val="5199"/>
            </a:pPr>
            <a:endParaRPr dirty="0"/>
          </a:p>
        </p:txBody>
      </p:sp>
      <p:grpSp>
        <p:nvGrpSpPr>
          <p:cNvPr id="187" name="Google Shape;187;p5"/>
          <p:cNvGrpSpPr/>
          <p:nvPr/>
        </p:nvGrpSpPr>
        <p:grpSpPr>
          <a:xfrm>
            <a:off x="15881377" y="842764"/>
            <a:ext cx="2406626" cy="788360"/>
            <a:chOff x="0" y="0"/>
            <a:chExt cx="3208834" cy="1051145"/>
          </a:xfrm>
        </p:grpSpPr>
        <p:pic>
          <p:nvPicPr>
            <p:cNvPr id="188" name="Google Shape;188;p5"/>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89" name="Google Shape;189;p5"/>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90" name="Google Shape;190;p5"/>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91" name="Google Shape;191;p5"/>
          <p:cNvSpPr txBox="1"/>
          <p:nvPr/>
        </p:nvSpPr>
        <p:spPr>
          <a:xfrm>
            <a:off x="579644" y="3058754"/>
            <a:ext cx="16505100" cy="753861"/>
          </a:xfrm>
          <a:prstGeom prst="rect">
            <a:avLst/>
          </a:prstGeom>
          <a:noFill/>
          <a:ln>
            <a:noFill/>
          </a:ln>
        </p:spPr>
        <p:txBody>
          <a:bodyPr spcFirstLastPara="1" wrap="square" lIns="0" tIns="0" rIns="0" bIns="0" anchor="t" anchorCtr="0">
            <a:spAutoFit/>
          </a:bodyPr>
          <a:lstStyle/>
          <a:p>
            <a:pPr>
              <a:lnSpc>
                <a:spcPct val="139979"/>
              </a:lnSpc>
              <a:buClr>
                <a:srgbClr val="000000"/>
              </a:buClr>
              <a:buSzPts val="3500"/>
            </a:pPr>
            <a:endParaRPr sz="3499" b="1">
              <a:latin typeface="Roboto"/>
              <a:ea typeface="Roboto"/>
              <a:cs typeface="Roboto"/>
              <a:sym typeface="Roboto"/>
            </a:endParaRPr>
          </a:p>
        </p:txBody>
      </p:sp>
      <p:pic>
        <p:nvPicPr>
          <p:cNvPr id="192" name="Google Shape;192;p5"/>
          <p:cNvPicPr preferRelativeResize="0"/>
          <p:nvPr/>
        </p:nvPicPr>
        <p:blipFill rotWithShape="1">
          <a:blip r:embed="rId5">
            <a:alphaModFix/>
          </a:blip>
          <a:srcRect/>
          <a:stretch/>
        </p:blipFill>
        <p:spPr>
          <a:xfrm>
            <a:off x="652396" y="8206379"/>
            <a:ext cx="1094732" cy="1308204"/>
          </a:xfrm>
          <a:prstGeom prst="rect">
            <a:avLst/>
          </a:prstGeom>
          <a:noFill/>
          <a:ln>
            <a:noFill/>
          </a:ln>
        </p:spPr>
      </p:pic>
      <p:pic>
        <p:nvPicPr>
          <p:cNvPr id="193" name="Google Shape;193;p5" descr="page9image427904"/>
          <p:cNvPicPr preferRelativeResize="0"/>
          <p:nvPr/>
        </p:nvPicPr>
        <p:blipFill rotWithShape="1">
          <a:blip r:embed="rId6">
            <a:alphaModFix/>
          </a:blip>
          <a:srcRect/>
          <a:stretch/>
        </p:blipFill>
        <p:spPr>
          <a:xfrm>
            <a:off x="1" y="0"/>
            <a:ext cx="8521700" cy="609600"/>
          </a:xfrm>
          <a:prstGeom prst="rect">
            <a:avLst/>
          </a:prstGeom>
          <a:noFill/>
          <a:ln>
            <a:noFill/>
          </a:ln>
        </p:spPr>
      </p:pic>
      <p:pic>
        <p:nvPicPr>
          <p:cNvPr id="2" name="Picture 1"/>
          <p:cNvPicPr>
            <a:picLocks noChangeAspect="1"/>
          </p:cNvPicPr>
          <p:nvPr/>
        </p:nvPicPr>
        <p:blipFill>
          <a:blip r:embed="rId7"/>
          <a:stretch>
            <a:fillRect/>
          </a:stretch>
        </p:blipFill>
        <p:spPr>
          <a:xfrm>
            <a:off x="3086100" y="1554923"/>
            <a:ext cx="11544300" cy="7629525"/>
          </a:xfrm>
          <a:prstGeom prst="rect">
            <a:avLst/>
          </a:prstGeom>
        </p:spPr>
      </p:pic>
    </p:spTree>
    <p:extLst>
      <p:ext uri="{BB962C8B-B14F-4D97-AF65-F5344CB8AC3E}">
        <p14:creationId xmlns:p14="http://schemas.microsoft.com/office/powerpoint/2010/main" val="284568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sldNum" idx="12"/>
          </p:nvPr>
        </p:nvSpPr>
        <p:spPr>
          <a:xfrm>
            <a:off x="14401800" y="9441807"/>
            <a:ext cx="2857500" cy="457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18</a:t>
            </a:fld>
            <a:endParaRPr dirty="0">
              <a:solidFill>
                <a:schemeClr val="dk1"/>
              </a:solidFill>
            </a:endParaRPr>
          </a:p>
        </p:txBody>
      </p:sp>
      <p:sp>
        <p:nvSpPr>
          <p:cNvPr id="136" name="Google Shape;136;p7"/>
          <p:cNvSpPr txBox="1">
            <a:spLocks noGrp="1"/>
          </p:cNvSpPr>
          <p:nvPr>
            <p:ph type="title" idx="4294967295"/>
          </p:nvPr>
        </p:nvSpPr>
        <p:spPr>
          <a:xfrm>
            <a:off x="1387591" y="342899"/>
            <a:ext cx="13010322" cy="1257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5199"/>
              <a:buNone/>
            </a:pPr>
            <a:r>
              <a:rPr lang="en-US" sz="7200" dirty="0">
                <a:solidFill>
                  <a:srgbClr val="1F6566"/>
                </a:solidFill>
                <a:latin typeface="Roboto Black"/>
                <a:ea typeface="Roboto Black"/>
                <a:cs typeface="Roboto Black"/>
                <a:sym typeface="Roboto Black"/>
              </a:rPr>
              <a:t>Unrestricted General Fund Revenue Budget</a:t>
            </a:r>
            <a:endParaRPr sz="1400" dirty="0">
              <a:solidFill>
                <a:srgbClr val="000000"/>
              </a:solidFill>
              <a:latin typeface="Arial"/>
              <a:ea typeface="Arial"/>
              <a:cs typeface="Arial"/>
              <a:sym typeface="Arial"/>
            </a:endParaRPr>
          </a:p>
        </p:txBody>
      </p:sp>
      <p:sp>
        <p:nvSpPr>
          <p:cNvPr id="137" name="Google Shape;137;p7"/>
          <p:cNvSpPr txBox="1"/>
          <p:nvPr/>
        </p:nvSpPr>
        <p:spPr>
          <a:xfrm>
            <a:off x="13116791" y="2514602"/>
            <a:ext cx="4171950" cy="7155805"/>
          </a:xfrm>
          <a:prstGeom prst="rect">
            <a:avLst/>
          </a:prstGeom>
          <a:solidFill>
            <a:srgbClr val="00B0F0"/>
          </a:solidFill>
          <a:ln w="9525" cap="flat" cmpd="sng">
            <a:solidFill>
              <a:schemeClr val="lt2"/>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General Purpose  – </a:t>
            </a:r>
            <a:r>
              <a:rPr lang="en-US" sz="2400" b="1" i="1" u="none" strike="noStrike" cap="none" dirty="0">
                <a:solidFill>
                  <a:schemeClr val="lt1"/>
                </a:solidFill>
                <a:latin typeface="Arial"/>
                <a:ea typeface="Arial"/>
                <a:cs typeface="Arial"/>
                <a:sym typeface="Arial"/>
              </a:rPr>
              <a:t>Property taxes, basic state aide, and education protection account funds</a:t>
            </a:r>
            <a:endParaRPr sz="30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Federal – </a:t>
            </a:r>
            <a:r>
              <a:rPr lang="en-US" sz="2400" b="1" i="1" u="none" strike="noStrike" cap="none" dirty="0">
                <a:solidFill>
                  <a:schemeClr val="lt1"/>
                </a:solidFill>
                <a:latin typeface="Arial"/>
                <a:ea typeface="Arial"/>
                <a:cs typeface="Arial"/>
                <a:sym typeface="Arial"/>
              </a:rPr>
              <a:t>District must follow specific grant guidelines (Title I, Title II,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Other State – </a:t>
            </a:r>
            <a:r>
              <a:rPr lang="en-US" sz="2400" b="1" i="1" u="none" strike="noStrike" cap="none" dirty="0">
                <a:solidFill>
                  <a:schemeClr val="lt1"/>
                </a:solidFill>
                <a:latin typeface="Arial"/>
                <a:ea typeface="Arial"/>
                <a:cs typeface="Arial"/>
                <a:sym typeface="Arial"/>
              </a:rPr>
              <a:t>State funds not part of State Aide (Lottery, Special Education, Mandate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Local – </a:t>
            </a:r>
            <a:r>
              <a:rPr lang="en-US" sz="2400" b="1" i="1" u="none" strike="noStrike" cap="none" dirty="0">
                <a:solidFill>
                  <a:schemeClr val="lt1"/>
                </a:solidFill>
                <a:latin typeface="Arial"/>
                <a:ea typeface="Arial"/>
                <a:cs typeface="Arial"/>
                <a:sym typeface="Arial"/>
              </a:rPr>
              <a:t>Funds received from local sources (Parcel Tax, Casino Funds, Foundation support, PTSA support, Interest, etc.)</a:t>
            </a:r>
            <a:endParaRPr dirty="0"/>
          </a:p>
        </p:txBody>
      </p:sp>
      <p:pic>
        <p:nvPicPr>
          <p:cNvPr id="139" name="Google Shape;139;p7"/>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561581" y="8519046"/>
            <a:ext cx="1091279" cy="1310754"/>
          </a:xfrm>
          <a:prstGeom prst="rect">
            <a:avLst/>
          </a:prstGeom>
          <a:noFill/>
          <a:ln>
            <a:noFill/>
          </a:ln>
        </p:spPr>
      </p:pic>
      <p:pic>
        <p:nvPicPr>
          <p:cNvPr id="141" name="Google Shape;141;p7"/>
          <p:cNvPicPr preferRelativeResize="0"/>
          <p:nvPr/>
        </p:nvPicPr>
        <p:blipFill rotWithShape="1">
          <a:blip r:embed="rId5">
            <a:alphaModFix/>
          </a:blip>
          <a:srcRect/>
          <a:stretch/>
        </p:blipFill>
        <p:spPr>
          <a:xfrm>
            <a:off x="15879872" y="575275"/>
            <a:ext cx="2408129" cy="792549"/>
          </a:xfrm>
          <a:prstGeom prst="rect">
            <a:avLst/>
          </a:prstGeom>
          <a:noFill/>
          <a:ln>
            <a:noFill/>
          </a:ln>
        </p:spPr>
      </p:pic>
      <p:pic>
        <p:nvPicPr>
          <p:cNvPr id="3" name="Picture 2">
            <a:extLst>
              <a:ext uri="{FF2B5EF4-FFF2-40B4-BE49-F238E27FC236}">
                <a16:creationId xmlns:a16="http://schemas.microsoft.com/office/drawing/2014/main" id="{501FC843-6BF1-444B-8C7E-62086CB8A0E5}"/>
              </a:ext>
            </a:extLst>
          </p:cNvPr>
          <p:cNvPicPr>
            <a:picLocks noChangeAspect="1"/>
          </p:cNvPicPr>
          <p:nvPr/>
        </p:nvPicPr>
        <p:blipFill>
          <a:blip r:embed="rId6"/>
          <a:stretch>
            <a:fillRect/>
          </a:stretch>
        </p:blipFill>
        <p:spPr>
          <a:xfrm>
            <a:off x="1551709" y="2473885"/>
            <a:ext cx="11565081" cy="7196522"/>
          </a:xfrm>
          <a:prstGeom prst="rect">
            <a:avLst/>
          </a:prstGeom>
        </p:spPr>
      </p:pic>
    </p:spTree>
    <p:extLst>
      <p:ext uri="{BB962C8B-B14F-4D97-AF65-F5344CB8AC3E}">
        <p14:creationId xmlns:p14="http://schemas.microsoft.com/office/powerpoint/2010/main" val="122080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sldNum" idx="12"/>
          </p:nvPr>
        </p:nvSpPr>
        <p:spPr>
          <a:xfrm>
            <a:off x="14401800" y="9441807"/>
            <a:ext cx="2857500" cy="457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19</a:t>
            </a:fld>
            <a:endParaRPr dirty="0">
              <a:solidFill>
                <a:schemeClr val="dk1"/>
              </a:solidFill>
            </a:endParaRPr>
          </a:p>
        </p:txBody>
      </p:sp>
      <p:sp>
        <p:nvSpPr>
          <p:cNvPr id="136" name="Google Shape;136;p7"/>
          <p:cNvSpPr txBox="1">
            <a:spLocks noGrp="1"/>
          </p:cNvSpPr>
          <p:nvPr>
            <p:ph type="title" idx="4294967295"/>
          </p:nvPr>
        </p:nvSpPr>
        <p:spPr>
          <a:xfrm>
            <a:off x="1391478" y="0"/>
            <a:ext cx="13010322" cy="1257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5199"/>
              <a:buNone/>
            </a:pPr>
            <a:r>
              <a:rPr lang="en-US" sz="7200">
                <a:solidFill>
                  <a:srgbClr val="1F6566"/>
                </a:solidFill>
                <a:latin typeface="Roboto Black"/>
                <a:ea typeface="Roboto Black"/>
                <a:cs typeface="Roboto Black"/>
                <a:sym typeface="Roboto Black"/>
              </a:rPr>
              <a:t>General Fund Revenue Budget</a:t>
            </a:r>
            <a:endParaRPr sz="1400">
              <a:solidFill>
                <a:srgbClr val="000000"/>
              </a:solidFill>
              <a:latin typeface="Arial"/>
              <a:ea typeface="Arial"/>
              <a:cs typeface="Arial"/>
              <a:sym typeface="Arial"/>
            </a:endParaRPr>
          </a:p>
        </p:txBody>
      </p:sp>
      <p:sp>
        <p:nvSpPr>
          <p:cNvPr id="137" name="Google Shape;137;p7"/>
          <p:cNvSpPr txBox="1"/>
          <p:nvPr/>
        </p:nvSpPr>
        <p:spPr>
          <a:xfrm>
            <a:off x="13116791" y="2514602"/>
            <a:ext cx="4171950" cy="7155805"/>
          </a:xfrm>
          <a:prstGeom prst="rect">
            <a:avLst/>
          </a:prstGeom>
          <a:solidFill>
            <a:srgbClr val="00B0F0"/>
          </a:solidFill>
          <a:ln w="9525" cap="flat" cmpd="sng">
            <a:solidFill>
              <a:schemeClr val="lt2"/>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General Purpose  – </a:t>
            </a:r>
            <a:r>
              <a:rPr lang="en-US" sz="2400" b="1" i="1" u="none" strike="noStrike" cap="none" dirty="0">
                <a:solidFill>
                  <a:schemeClr val="lt1"/>
                </a:solidFill>
                <a:latin typeface="Arial"/>
                <a:ea typeface="Arial"/>
                <a:cs typeface="Arial"/>
                <a:sym typeface="Arial"/>
              </a:rPr>
              <a:t>Property taxes, basic state aide, and education protection account funds</a:t>
            </a:r>
            <a:endParaRPr sz="30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Federal – </a:t>
            </a:r>
            <a:r>
              <a:rPr lang="en-US" sz="2400" b="1" i="1" u="none" strike="noStrike" cap="none" dirty="0">
                <a:solidFill>
                  <a:schemeClr val="lt1"/>
                </a:solidFill>
                <a:latin typeface="Arial"/>
                <a:ea typeface="Arial"/>
                <a:cs typeface="Arial"/>
                <a:sym typeface="Arial"/>
              </a:rPr>
              <a:t>District must follow specific grant guidelines (Title I, Title II,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Other State – </a:t>
            </a:r>
            <a:r>
              <a:rPr lang="en-US" sz="2400" b="1" i="1" u="none" strike="noStrike" cap="none" dirty="0">
                <a:solidFill>
                  <a:schemeClr val="lt1"/>
                </a:solidFill>
                <a:latin typeface="Arial"/>
                <a:ea typeface="Arial"/>
                <a:cs typeface="Arial"/>
                <a:sym typeface="Arial"/>
              </a:rPr>
              <a:t>State funds not part of State Aide (Lottery, Special Education, Mandate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Local – </a:t>
            </a:r>
            <a:r>
              <a:rPr lang="en-US" sz="2400" b="1" i="1" u="none" strike="noStrike" cap="none" dirty="0">
                <a:solidFill>
                  <a:schemeClr val="lt1"/>
                </a:solidFill>
                <a:latin typeface="Arial"/>
                <a:ea typeface="Arial"/>
                <a:cs typeface="Arial"/>
                <a:sym typeface="Arial"/>
              </a:rPr>
              <a:t>Funds received from local sources (Parcel Tax, Casino Funds, Foundation support, PTSA support, Interest, etc.)</a:t>
            </a:r>
            <a:endParaRPr dirty="0"/>
          </a:p>
        </p:txBody>
      </p:sp>
      <p:pic>
        <p:nvPicPr>
          <p:cNvPr id="139" name="Google Shape;139;p7"/>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561581" y="8519046"/>
            <a:ext cx="1091279" cy="1310754"/>
          </a:xfrm>
          <a:prstGeom prst="rect">
            <a:avLst/>
          </a:prstGeom>
          <a:noFill/>
          <a:ln>
            <a:noFill/>
          </a:ln>
        </p:spPr>
      </p:pic>
      <p:pic>
        <p:nvPicPr>
          <p:cNvPr id="141" name="Google Shape;141;p7"/>
          <p:cNvPicPr preferRelativeResize="0"/>
          <p:nvPr/>
        </p:nvPicPr>
        <p:blipFill rotWithShape="1">
          <a:blip r:embed="rId5">
            <a:alphaModFix/>
          </a:blip>
          <a:srcRect/>
          <a:stretch/>
        </p:blipFill>
        <p:spPr>
          <a:xfrm>
            <a:off x="15879872" y="575275"/>
            <a:ext cx="2408129" cy="792549"/>
          </a:xfrm>
          <a:prstGeom prst="rect">
            <a:avLst/>
          </a:prstGeom>
          <a:noFill/>
          <a:ln>
            <a:noFill/>
          </a:ln>
        </p:spPr>
      </p:pic>
      <p:pic>
        <p:nvPicPr>
          <p:cNvPr id="2" name="Picture 1">
            <a:extLst>
              <a:ext uri="{FF2B5EF4-FFF2-40B4-BE49-F238E27FC236}">
                <a16:creationId xmlns:a16="http://schemas.microsoft.com/office/drawing/2014/main" id="{70469641-BFF5-4514-B278-ADDFE8F91943}"/>
              </a:ext>
            </a:extLst>
          </p:cNvPr>
          <p:cNvPicPr>
            <a:picLocks noChangeAspect="1"/>
          </p:cNvPicPr>
          <p:nvPr/>
        </p:nvPicPr>
        <p:blipFill>
          <a:blip r:embed="rId6"/>
          <a:stretch>
            <a:fillRect/>
          </a:stretch>
        </p:blipFill>
        <p:spPr>
          <a:xfrm>
            <a:off x="1652860" y="2473885"/>
            <a:ext cx="11463931" cy="71965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95" name="Google Shape;95;p3"/>
          <p:cNvPicPr preferRelativeResize="0"/>
          <p:nvPr/>
        </p:nvPicPr>
        <p:blipFill rotWithShape="1">
          <a:blip r:embed="rId4">
            <a:alphaModFix/>
          </a:blip>
          <a:srcRect/>
          <a:stretch/>
        </p:blipFill>
        <p:spPr>
          <a:xfrm rot="5400000">
            <a:off x="5170489" y="7433970"/>
            <a:ext cx="2853018" cy="2853018"/>
          </a:xfrm>
          <a:prstGeom prst="rect">
            <a:avLst/>
          </a:prstGeom>
          <a:noFill/>
          <a:ln>
            <a:noFill/>
          </a:ln>
        </p:spPr>
      </p:pic>
      <p:sp>
        <p:nvSpPr>
          <p:cNvPr id="96" name="Google Shape;96;p3"/>
          <p:cNvSpPr/>
          <p:nvPr/>
        </p:nvSpPr>
        <p:spPr>
          <a:xfrm>
            <a:off x="6" y="7433982"/>
            <a:ext cx="5170500" cy="2853000"/>
          </a:xfrm>
          <a:prstGeom prst="rect">
            <a:avLst/>
          </a:prstGeom>
          <a:solidFill>
            <a:srgbClr val="8CB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469328" y="585550"/>
            <a:ext cx="15378417"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b="0" i="0" u="none" strike="noStrike" cap="none" dirty="0">
                <a:solidFill>
                  <a:srgbClr val="1F6566"/>
                </a:solidFill>
                <a:latin typeface="Roboto Black"/>
                <a:ea typeface="Roboto Black"/>
                <a:cs typeface="Arial"/>
                <a:sym typeface="Roboto Black"/>
              </a:rPr>
              <a:t>Meeting Norms</a:t>
            </a:r>
            <a:endParaRPr sz="1400" b="0" i="0" u="none" strike="noStrike" cap="none" dirty="0">
              <a:solidFill>
                <a:srgbClr val="000000"/>
              </a:solidFill>
              <a:latin typeface="Arial"/>
              <a:ea typeface="Arial"/>
              <a:cs typeface="Arial"/>
              <a:sym typeface="Arial"/>
            </a:endParaRPr>
          </a:p>
        </p:txBody>
      </p:sp>
      <p:grpSp>
        <p:nvGrpSpPr>
          <p:cNvPr id="98" name="Google Shape;98;p3"/>
          <p:cNvGrpSpPr/>
          <p:nvPr/>
        </p:nvGrpSpPr>
        <p:grpSpPr>
          <a:xfrm>
            <a:off x="15881375" y="842763"/>
            <a:ext cx="2406625" cy="788359"/>
            <a:chOff x="0" y="0"/>
            <a:chExt cx="3208834" cy="1051145"/>
          </a:xfrm>
        </p:grpSpPr>
        <p:pic>
          <p:nvPicPr>
            <p:cNvPr id="99" name="Google Shape;99;p3"/>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00" name="Google Shape;100;p3"/>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01" name="Google Shape;101;p3"/>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sp>
        <p:nvSpPr>
          <p:cNvPr id="102" name="Google Shape;102;p3"/>
          <p:cNvSpPr txBox="1"/>
          <p:nvPr/>
        </p:nvSpPr>
        <p:spPr>
          <a:xfrm>
            <a:off x="995597" y="1963637"/>
            <a:ext cx="15117239" cy="6422271"/>
          </a:xfrm>
          <a:prstGeom prst="rect">
            <a:avLst/>
          </a:prstGeom>
          <a:noFill/>
          <a:ln>
            <a:noFill/>
          </a:ln>
        </p:spPr>
        <p:txBody>
          <a:bodyPr spcFirstLastPara="1" wrap="square" lIns="0" tIns="0" rIns="0" bIns="0" anchor="t" anchorCtr="0">
            <a:spAutoFit/>
          </a:bodyPr>
          <a:lstStyle/>
          <a:p>
            <a:pPr marL="457200" marR="0" lvl="0" indent="-450850" algn="l" rtl="0">
              <a:spcBef>
                <a:spcPts val="1000"/>
              </a:spcBef>
              <a:spcAft>
                <a:spcPts val="0"/>
              </a:spcAft>
              <a:buClr>
                <a:srgbClr val="000000"/>
              </a:buClr>
              <a:buSzPts val="3500"/>
              <a:buFont typeface="Roboto"/>
              <a:buChar char="●"/>
            </a:pPr>
            <a:r>
              <a:rPr lang="en-US" sz="6000" b="0" i="0" u="none" strike="noStrike" cap="none" dirty="0">
                <a:solidFill>
                  <a:srgbClr val="000000"/>
                </a:solidFill>
                <a:latin typeface="Roboto"/>
                <a:ea typeface="Roboto"/>
                <a:cs typeface="Roboto"/>
                <a:sym typeface="Roboto"/>
              </a:rPr>
              <a:t>Students First</a:t>
            </a:r>
            <a:endParaRPr sz="6000" b="0" i="0" u="none" strike="noStrike" cap="none" dirty="0">
              <a:solidFill>
                <a:srgbClr val="000000"/>
              </a:solidFill>
              <a:latin typeface="Roboto"/>
              <a:ea typeface="Roboto"/>
              <a:cs typeface="Roboto"/>
              <a:sym typeface="Roboto"/>
            </a:endParaRPr>
          </a:p>
          <a:p>
            <a:pPr marL="457200" marR="0" lvl="0" indent="-450850" algn="l" rtl="0">
              <a:spcBef>
                <a:spcPts val="1000"/>
              </a:spcBef>
              <a:spcAft>
                <a:spcPts val="0"/>
              </a:spcAft>
              <a:buClr>
                <a:srgbClr val="000000"/>
              </a:buClr>
              <a:buSzPts val="3500"/>
              <a:buFont typeface="Roboto"/>
              <a:buChar char="●"/>
            </a:pPr>
            <a:r>
              <a:rPr lang="en-US" sz="6000" dirty="0">
                <a:latin typeface="Roboto"/>
                <a:ea typeface="Roboto"/>
                <a:cs typeface="Roboto"/>
                <a:sym typeface="Roboto"/>
              </a:rPr>
              <a:t>Assume Positive Intent</a:t>
            </a:r>
          </a:p>
          <a:p>
            <a:pPr marL="457200" lvl="0" indent="-450850">
              <a:spcBef>
                <a:spcPts val="1000"/>
              </a:spcBef>
              <a:buSzPts val="3500"/>
              <a:buFont typeface="Roboto"/>
              <a:buChar char="●"/>
            </a:pPr>
            <a:r>
              <a:rPr lang="en-US" sz="6000" dirty="0">
                <a:latin typeface="Roboto"/>
                <a:ea typeface="Roboto"/>
                <a:cs typeface="Roboto"/>
                <a:sym typeface="Roboto"/>
              </a:rPr>
              <a:t>Seek to understand multiple perspectives</a:t>
            </a:r>
          </a:p>
          <a:p>
            <a:pPr marL="457200" lvl="0" indent="-450850">
              <a:spcBef>
                <a:spcPts val="1000"/>
              </a:spcBef>
              <a:buSzPts val="3500"/>
              <a:buFont typeface="Roboto"/>
              <a:buChar char="●"/>
            </a:pPr>
            <a:r>
              <a:rPr lang="en-US" sz="6000" dirty="0">
                <a:latin typeface="Roboto"/>
                <a:ea typeface="Roboto"/>
                <a:cs typeface="Roboto"/>
                <a:sym typeface="Roboto"/>
              </a:rPr>
              <a:t>Step up, step back</a:t>
            </a:r>
          </a:p>
          <a:p>
            <a:pPr marL="6350" lvl="0">
              <a:spcBef>
                <a:spcPts val="1000"/>
              </a:spcBef>
              <a:buSzPts val="3500"/>
            </a:pPr>
            <a:endParaRPr lang="en-US" sz="3500" dirty="0">
              <a:latin typeface="Roboto"/>
              <a:ea typeface="Roboto"/>
              <a:cs typeface="Roboto"/>
              <a:sym typeface="Roboto"/>
            </a:endParaRPr>
          </a:p>
          <a:p>
            <a:pPr marL="457200" lvl="0" indent="-450850">
              <a:spcBef>
                <a:spcPts val="1000"/>
              </a:spcBef>
              <a:buSzPts val="3500"/>
              <a:buFont typeface="Roboto"/>
              <a:buChar char="●"/>
            </a:pPr>
            <a:endParaRPr sz="3500" b="0" i="0" u="none" strike="noStrike" cap="none" dirty="0">
              <a:solidFill>
                <a:srgbClr val="000000"/>
              </a:solidFill>
              <a:latin typeface="Roboto"/>
              <a:ea typeface="Roboto"/>
              <a:cs typeface="Roboto"/>
              <a:sym typeface="Roboto"/>
            </a:endParaRPr>
          </a:p>
          <a:p>
            <a:pPr marL="0" marR="0" lvl="0" indent="0" algn="l" rtl="0">
              <a:lnSpc>
                <a:spcPct val="139979"/>
              </a:lnSpc>
              <a:spcBef>
                <a:spcPts val="1000"/>
              </a:spcBef>
              <a:spcAft>
                <a:spcPts val="0"/>
              </a:spcAft>
              <a:buClr>
                <a:srgbClr val="000000"/>
              </a:buClr>
              <a:buSzPts val="3500"/>
              <a:buFont typeface="Arial"/>
              <a:buNone/>
            </a:pPr>
            <a:endParaRPr sz="3500" b="1" i="0" u="none" strike="noStrike" cap="none" dirty="0">
              <a:solidFill>
                <a:srgbClr val="000000"/>
              </a:solidFill>
              <a:latin typeface="Roboto"/>
              <a:ea typeface="Roboto"/>
              <a:cs typeface="Roboto"/>
              <a:sym typeface="Roboto"/>
            </a:endParaRPr>
          </a:p>
        </p:txBody>
      </p:sp>
      <p:pic>
        <p:nvPicPr>
          <p:cNvPr id="103" name="Google Shape;103;p3"/>
          <p:cNvPicPr preferRelativeResize="0"/>
          <p:nvPr/>
        </p:nvPicPr>
        <p:blipFill rotWithShape="1">
          <a:blip r:embed="rId6">
            <a:alphaModFix/>
          </a:blip>
          <a:srcRect/>
          <a:stretch/>
        </p:blipFill>
        <p:spPr>
          <a:xfrm>
            <a:off x="652394" y="8206379"/>
            <a:ext cx="1094731" cy="1308204"/>
          </a:xfrm>
          <a:prstGeom prst="rect">
            <a:avLst/>
          </a:prstGeom>
          <a:noFill/>
          <a:ln>
            <a:noFill/>
          </a:ln>
        </p:spPr>
      </p:pic>
      <p:pic>
        <p:nvPicPr>
          <p:cNvPr id="104" name="Google Shape;104;p3" descr="page9image427904"/>
          <p:cNvPicPr preferRelativeResize="0"/>
          <p:nvPr/>
        </p:nvPicPr>
        <p:blipFill rotWithShape="1">
          <a:blip r:embed="rId7">
            <a:alphaModFix/>
          </a:blip>
          <a:srcRect/>
          <a:stretch/>
        </p:blipFill>
        <p:spPr>
          <a:xfrm>
            <a:off x="-263236" y="0"/>
            <a:ext cx="8521700" cy="609600"/>
          </a:xfrm>
          <a:prstGeom prst="rect">
            <a:avLst/>
          </a:prstGeom>
          <a:noFill/>
          <a:ln>
            <a:noFill/>
          </a:ln>
        </p:spPr>
      </p:pic>
    </p:spTree>
    <p:extLst>
      <p:ext uri="{BB962C8B-B14F-4D97-AF65-F5344CB8AC3E}">
        <p14:creationId xmlns:p14="http://schemas.microsoft.com/office/powerpoint/2010/main" val="180195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1827025" y="302825"/>
            <a:ext cx="13308600" cy="1077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6700">
                <a:solidFill>
                  <a:srgbClr val="1F6566"/>
                </a:solidFill>
                <a:latin typeface="Roboto Black"/>
                <a:ea typeface="Roboto Black"/>
                <a:cs typeface="Roboto Black"/>
                <a:sym typeface="Roboto Black"/>
              </a:rPr>
              <a:t>CRPUSD Expenditures Categories</a:t>
            </a:r>
            <a:endParaRPr sz="6700" b="1"/>
          </a:p>
        </p:txBody>
      </p:sp>
      <p:cxnSp>
        <p:nvCxnSpPr>
          <p:cNvPr id="148" name="Google Shape;148;p8"/>
          <p:cNvCxnSpPr/>
          <p:nvPr/>
        </p:nvCxnSpPr>
        <p:spPr>
          <a:xfrm>
            <a:off x="2857500" y="1600200"/>
            <a:ext cx="113157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149" name="Google Shape;149;p8"/>
          <p:cNvGraphicFramePr/>
          <p:nvPr/>
        </p:nvGraphicFramePr>
        <p:xfrm>
          <a:off x="2650435" y="1828801"/>
          <a:ext cx="12642575" cy="8000975"/>
        </p:xfrm>
        <a:graphic>
          <a:graphicData uri="http://schemas.openxmlformats.org/drawingml/2006/table">
            <a:tbl>
              <a:tblPr>
                <a:noFill/>
                <a:tableStyleId>{B9E16E9E-3BDE-461D-9205-25F951B9D39D}</a:tableStyleId>
              </a:tblPr>
              <a:tblGrid>
                <a:gridCol w="4681600">
                  <a:extLst>
                    <a:ext uri="{9D8B030D-6E8A-4147-A177-3AD203B41FA5}">
                      <a16:colId xmlns:a16="http://schemas.microsoft.com/office/drawing/2014/main" val="20000"/>
                    </a:ext>
                  </a:extLst>
                </a:gridCol>
                <a:gridCol w="7960975">
                  <a:extLst>
                    <a:ext uri="{9D8B030D-6E8A-4147-A177-3AD203B41FA5}">
                      <a16:colId xmlns:a16="http://schemas.microsoft.com/office/drawing/2014/main" val="20001"/>
                    </a:ext>
                  </a:extLst>
                </a:gridCol>
              </a:tblGrid>
              <a:tr h="121385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Certificated Salaries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Credentialed Staff:  Includes Teachers, Librarians, Nurses, Counselors, Psychologists, Principals, Superintendent        </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0"/>
                  </a:ext>
                </a:extLst>
              </a:tr>
              <a:tr h="121385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Classified Salaries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Non-Credentialed Staff: Office staff, Custodians,  Managers, Supervisors, CBO</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1"/>
                  </a:ext>
                </a:extLst>
              </a:tr>
              <a:tr h="1613825">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Employee Benefits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Salary driven benefit costs:  Includes State Teachers Retirement (STRS), Public Employee Retirement (PERS), Workers Compensation, SUI, Social Security, Health benefit costs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2"/>
                  </a:ext>
                </a:extLst>
              </a:tr>
              <a:tr h="796425">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Books and Supplies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Includes textbooks, computers, magazines, gas &amp; oil</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3"/>
                  </a:ext>
                </a:extLst>
              </a:tr>
              <a:tr h="1184175">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Services and Other Operating Expenses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General operating costs includes Insurance, utilities, repairs, contract services, internet, telephones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4"/>
                  </a:ext>
                </a:extLst>
              </a:tr>
              <a:tr h="76500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Capital Outlay</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Capital includes equipment . Maintenance or repairs over $5,000</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5"/>
                  </a:ext>
                </a:extLst>
              </a:tr>
              <a:tr h="121385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Transfer Out/Other Outgo</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Transfers out include transfers to other funds (Example: Cafeteria Fund) or transfers to other agencies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6"/>
                  </a:ext>
                </a:extLst>
              </a:tr>
            </a:tbl>
          </a:graphicData>
        </a:graphic>
      </p:graphicFrame>
      <p:pic>
        <p:nvPicPr>
          <p:cNvPr id="150" name="Google Shape;150;p8"/>
          <p:cNvPicPr preferRelativeResize="0"/>
          <p:nvPr/>
        </p:nvPicPr>
        <p:blipFill rotWithShape="1">
          <a:blip r:embed="rId3">
            <a:alphaModFix/>
          </a:blip>
          <a:srcRect/>
          <a:stretch/>
        </p:blipFill>
        <p:spPr>
          <a:xfrm>
            <a:off x="561581" y="8519046"/>
            <a:ext cx="1091279" cy="1310754"/>
          </a:xfrm>
          <a:prstGeom prst="rect">
            <a:avLst/>
          </a:prstGeom>
          <a:noFill/>
          <a:ln>
            <a:noFill/>
          </a:ln>
        </p:spPr>
      </p:pic>
      <p:pic>
        <p:nvPicPr>
          <p:cNvPr id="151" name="Google Shape;151;p8"/>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52" name="Google Shape;152;p8"/>
          <p:cNvPicPr preferRelativeResize="0"/>
          <p:nvPr/>
        </p:nvPicPr>
        <p:blipFill rotWithShape="1">
          <a:blip r:embed="rId5">
            <a:alphaModFix/>
          </a:blip>
          <a:srcRect/>
          <a:stretch/>
        </p:blipFill>
        <p:spPr>
          <a:xfrm>
            <a:off x="15879872" y="575275"/>
            <a:ext cx="2408129" cy="7925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0" y="262891"/>
            <a:ext cx="15558654"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dirty="0">
                <a:solidFill>
                  <a:srgbClr val="1F6566"/>
                </a:solidFill>
                <a:latin typeface="Roboto Black"/>
                <a:ea typeface="Roboto Black"/>
                <a:cs typeface="Roboto Black"/>
                <a:sym typeface="Roboto Black"/>
              </a:rPr>
              <a:t>General Fund Expenditures</a:t>
            </a:r>
            <a:endParaRPr sz="7200" dirty="0">
              <a:latin typeface="Roboto Black"/>
              <a:ea typeface="Roboto Black"/>
              <a:cs typeface="Roboto Black"/>
              <a:sym typeface="Roboto Black"/>
            </a:endParaRPr>
          </a:p>
        </p:txBody>
      </p:sp>
      <p:sp>
        <p:nvSpPr>
          <p:cNvPr id="160" name="Google Shape;160;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pic>
        <p:nvPicPr>
          <p:cNvPr id="163" name="Google Shape;163;p10"/>
          <p:cNvPicPr preferRelativeResize="0"/>
          <p:nvPr/>
        </p:nvPicPr>
        <p:blipFill rotWithShape="1">
          <a:blip r:embed="rId3">
            <a:alphaModFix/>
          </a:blip>
          <a:srcRect/>
          <a:stretch/>
        </p:blipFill>
        <p:spPr>
          <a:xfrm>
            <a:off x="652394" y="8206379"/>
            <a:ext cx="1094731" cy="1308204"/>
          </a:xfrm>
          <a:prstGeom prst="rect">
            <a:avLst/>
          </a:prstGeom>
          <a:noFill/>
          <a:ln>
            <a:noFill/>
          </a:ln>
        </p:spPr>
      </p:pic>
      <p:pic>
        <p:nvPicPr>
          <p:cNvPr id="164" name="Google Shape;164;p10"/>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65" name="Google Shape;165;p10"/>
          <p:cNvPicPr preferRelativeResize="0"/>
          <p:nvPr/>
        </p:nvPicPr>
        <p:blipFill rotWithShape="1">
          <a:blip r:embed="rId5">
            <a:alphaModFix/>
          </a:blip>
          <a:srcRect/>
          <a:stretch/>
        </p:blipFill>
        <p:spPr>
          <a:xfrm>
            <a:off x="15879872" y="575275"/>
            <a:ext cx="2408129" cy="792549"/>
          </a:xfrm>
          <a:prstGeom prst="rect">
            <a:avLst/>
          </a:prstGeom>
          <a:noFill/>
          <a:ln>
            <a:noFill/>
          </a:ln>
        </p:spPr>
      </p:pic>
      <p:sp>
        <p:nvSpPr>
          <p:cNvPr id="13" name="Google Shape;173;p11"/>
          <p:cNvSpPr txBox="1">
            <a:spLocks/>
          </p:cNvSpPr>
          <p:nvPr/>
        </p:nvSpPr>
        <p:spPr>
          <a:xfrm>
            <a:off x="1747125" y="2029541"/>
            <a:ext cx="12801600" cy="1282611"/>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lnSpc>
                <a:spcPct val="120000"/>
              </a:lnSpc>
              <a:buSzPct val="64516"/>
            </a:pPr>
            <a:r>
              <a:rPr lang="en-US" sz="3600" dirty="0"/>
              <a:t>Reflects General Fund only (no Cafeteria, Bonds, Capital Facilities)</a:t>
            </a:r>
            <a:endParaRPr lang="en-US" dirty="0"/>
          </a:p>
          <a:p>
            <a:pPr>
              <a:lnSpc>
                <a:spcPct val="120000"/>
              </a:lnSpc>
              <a:buSzPct val="64516"/>
            </a:pPr>
            <a:r>
              <a:rPr lang="en-US" sz="3600" dirty="0"/>
              <a:t>Employee costs comprise approximately 85% of the Districts unrestricted budget</a:t>
            </a:r>
            <a:endParaRPr lang="en-US" dirty="0"/>
          </a:p>
          <a:p>
            <a:pPr indent="-228600">
              <a:buSzPct val="64516"/>
              <a:buFont typeface="Arial"/>
              <a:buNone/>
            </a:pPr>
            <a:endParaRPr lang="en-US" sz="3600" dirty="0"/>
          </a:p>
        </p:txBody>
      </p:sp>
      <p:pic>
        <p:nvPicPr>
          <p:cNvPr id="2" name="Picture 1">
            <a:extLst>
              <a:ext uri="{FF2B5EF4-FFF2-40B4-BE49-F238E27FC236}">
                <a16:creationId xmlns:a16="http://schemas.microsoft.com/office/drawing/2014/main" id="{C423CED2-D54E-4EAB-AF69-51F9DDAC8812}"/>
              </a:ext>
            </a:extLst>
          </p:cNvPr>
          <p:cNvPicPr>
            <a:picLocks noChangeAspect="1"/>
          </p:cNvPicPr>
          <p:nvPr/>
        </p:nvPicPr>
        <p:blipFill>
          <a:blip r:embed="rId6"/>
          <a:stretch>
            <a:fillRect/>
          </a:stretch>
        </p:blipFill>
        <p:spPr>
          <a:xfrm>
            <a:off x="1747125" y="3491345"/>
            <a:ext cx="14254875" cy="6023238"/>
          </a:xfrm>
          <a:prstGeom prst="rect">
            <a:avLst/>
          </a:prstGeom>
        </p:spPr>
      </p:pic>
    </p:spTree>
    <p:extLst>
      <p:ext uri="{BB962C8B-B14F-4D97-AF65-F5344CB8AC3E}">
        <p14:creationId xmlns:p14="http://schemas.microsoft.com/office/powerpoint/2010/main" val="2940009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0" y="262891"/>
            <a:ext cx="15558654"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dirty="0">
                <a:solidFill>
                  <a:srgbClr val="1F6566"/>
                </a:solidFill>
                <a:latin typeface="Roboto Black"/>
                <a:ea typeface="Roboto Black"/>
                <a:cs typeface="Roboto Black"/>
                <a:sym typeface="Roboto Black"/>
              </a:rPr>
              <a:t>General Fund Unrestricted </a:t>
            </a:r>
            <a:br>
              <a:rPr lang="en-US" sz="7200" dirty="0">
                <a:solidFill>
                  <a:srgbClr val="1F6566"/>
                </a:solidFill>
                <a:latin typeface="Roboto Black"/>
                <a:ea typeface="Roboto Black"/>
                <a:cs typeface="Roboto Black"/>
                <a:sym typeface="Roboto Black"/>
              </a:rPr>
            </a:br>
            <a:r>
              <a:rPr lang="en-US" sz="7200" dirty="0">
                <a:solidFill>
                  <a:srgbClr val="1F6566"/>
                </a:solidFill>
                <a:latin typeface="Roboto Black"/>
                <a:ea typeface="Roboto Black"/>
                <a:cs typeface="Roboto Black"/>
                <a:sym typeface="Roboto Black"/>
              </a:rPr>
              <a:t>Expenditures</a:t>
            </a:r>
            <a:endParaRPr sz="7200" dirty="0">
              <a:latin typeface="Roboto Black"/>
              <a:ea typeface="Roboto Black"/>
              <a:cs typeface="Roboto Black"/>
              <a:sym typeface="Roboto Black"/>
            </a:endParaRPr>
          </a:p>
        </p:txBody>
      </p:sp>
      <p:sp>
        <p:nvSpPr>
          <p:cNvPr id="160" name="Google Shape;160;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pic>
        <p:nvPicPr>
          <p:cNvPr id="163" name="Google Shape;163;p10"/>
          <p:cNvPicPr preferRelativeResize="0"/>
          <p:nvPr/>
        </p:nvPicPr>
        <p:blipFill rotWithShape="1">
          <a:blip r:embed="rId3">
            <a:alphaModFix/>
          </a:blip>
          <a:srcRect/>
          <a:stretch/>
        </p:blipFill>
        <p:spPr>
          <a:xfrm>
            <a:off x="652394" y="8206379"/>
            <a:ext cx="1094731" cy="1308204"/>
          </a:xfrm>
          <a:prstGeom prst="rect">
            <a:avLst/>
          </a:prstGeom>
          <a:noFill/>
          <a:ln>
            <a:noFill/>
          </a:ln>
        </p:spPr>
      </p:pic>
      <p:pic>
        <p:nvPicPr>
          <p:cNvPr id="164" name="Google Shape;164;p10"/>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65" name="Google Shape;165;p10"/>
          <p:cNvPicPr preferRelativeResize="0"/>
          <p:nvPr/>
        </p:nvPicPr>
        <p:blipFill rotWithShape="1">
          <a:blip r:embed="rId5">
            <a:alphaModFix/>
          </a:blip>
          <a:srcRect/>
          <a:stretch/>
        </p:blipFill>
        <p:spPr>
          <a:xfrm>
            <a:off x="15879872" y="575275"/>
            <a:ext cx="2408129" cy="792549"/>
          </a:xfrm>
          <a:prstGeom prst="rect">
            <a:avLst/>
          </a:prstGeom>
          <a:noFill/>
          <a:ln>
            <a:noFill/>
          </a:ln>
        </p:spPr>
      </p:pic>
      <p:sp>
        <p:nvSpPr>
          <p:cNvPr id="13" name="Google Shape;173;p11"/>
          <p:cNvSpPr txBox="1">
            <a:spLocks/>
          </p:cNvSpPr>
          <p:nvPr/>
        </p:nvSpPr>
        <p:spPr>
          <a:xfrm>
            <a:off x="1747125" y="2029541"/>
            <a:ext cx="12801600" cy="1282611"/>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lnSpc>
                <a:spcPct val="120000"/>
              </a:lnSpc>
              <a:buSzPct val="64516"/>
            </a:pPr>
            <a:r>
              <a:rPr lang="en-US" sz="3600" dirty="0"/>
              <a:t>Reflects General Fund only (no Cafeteria, Bonds, Capital Facilities)</a:t>
            </a:r>
            <a:endParaRPr lang="en-US" dirty="0"/>
          </a:p>
          <a:p>
            <a:pPr>
              <a:lnSpc>
                <a:spcPct val="120000"/>
              </a:lnSpc>
              <a:buSzPct val="64516"/>
            </a:pPr>
            <a:r>
              <a:rPr lang="en-US" sz="3600" dirty="0"/>
              <a:t>Employee costs comprise approximately 85% of the Districts unrestricted budget</a:t>
            </a:r>
            <a:endParaRPr lang="en-US" dirty="0"/>
          </a:p>
          <a:p>
            <a:pPr indent="-228600">
              <a:buSzPct val="64516"/>
              <a:buFont typeface="Arial"/>
              <a:buNone/>
            </a:pPr>
            <a:endParaRPr lang="en-US" sz="3600" dirty="0"/>
          </a:p>
        </p:txBody>
      </p:sp>
      <p:pic>
        <p:nvPicPr>
          <p:cNvPr id="2" name="Picture 1">
            <a:extLst>
              <a:ext uri="{FF2B5EF4-FFF2-40B4-BE49-F238E27FC236}">
                <a16:creationId xmlns:a16="http://schemas.microsoft.com/office/drawing/2014/main" id="{C52F9C24-D60F-4BBE-8960-D2DE8F91D2F4}"/>
              </a:ext>
            </a:extLst>
          </p:cNvPr>
          <p:cNvPicPr>
            <a:picLocks noChangeAspect="1"/>
          </p:cNvPicPr>
          <p:nvPr/>
        </p:nvPicPr>
        <p:blipFill>
          <a:blip r:embed="rId6"/>
          <a:stretch>
            <a:fillRect/>
          </a:stretch>
        </p:blipFill>
        <p:spPr>
          <a:xfrm>
            <a:off x="1747125" y="3049160"/>
            <a:ext cx="15875857" cy="646542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0" y="262891"/>
            <a:ext cx="15558654"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dirty="0">
                <a:solidFill>
                  <a:srgbClr val="1F6566"/>
                </a:solidFill>
                <a:latin typeface="Roboto Black"/>
                <a:ea typeface="Roboto Black"/>
                <a:cs typeface="Roboto Black"/>
                <a:sym typeface="Roboto Black"/>
              </a:rPr>
              <a:t>General Fund Combined </a:t>
            </a:r>
            <a:br>
              <a:rPr lang="en-US" sz="7200" dirty="0">
                <a:solidFill>
                  <a:srgbClr val="1F6566"/>
                </a:solidFill>
                <a:latin typeface="Roboto Black"/>
                <a:ea typeface="Roboto Black"/>
                <a:cs typeface="Roboto Black"/>
                <a:sym typeface="Roboto Black"/>
              </a:rPr>
            </a:br>
            <a:r>
              <a:rPr lang="en-US" sz="7200" dirty="0">
                <a:solidFill>
                  <a:srgbClr val="1F6566"/>
                </a:solidFill>
                <a:latin typeface="Roboto Black"/>
                <a:ea typeface="Roboto Black"/>
                <a:cs typeface="Roboto Black"/>
                <a:sym typeface="Roboto Black"/>
              </a:rPr>
              <a:t>Expenditures</a:t>
            </a:r>
            <a:endParaRPr sz="7200" dirty="0">
              <a:latin typeface="Roboto Black"/>
              <a:ea typeface="Roboto Black"/>
              <a:cs typeface="Roboto Black"/>
              <a:sym typeface="Roboto Black"/>
            </a:endParaRPr>
          </a:p>
        </p:txBody>
      </p:sp>
      <p:sp>
        <p:nvSpPr>
          <p:cNvPr id="160" name="Google Shape;160;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pic>
        <p:nvPicPr>
          <p:cNvPr id="163" name="Google Shape;163;p10"/>
          <p:cNvPicPr preferRelativeResize="0"/>
          <p:nvPr/>
        </p:nvPicPr>
        <p:blipFill rotWithShape="1">
          <a:blip r:embed="rId3">
            <a:alphaModFix/>
          </a:blip>
          <a:srcRect/>
          <a:stretch/>
        </p:blipFill>
        <p:spPr>
          <a:xfrm>
            <a:off x="652394" y="8206379"/>
            <a:ext cx="1094731" cy="1308204"/>
          </a:xfrm>
          <a:prstGeom prst="rect">
            <a:avLst/>
          </a:prstGeom>
          <a:noFill/>
          <a:ln>
            <a:noFill/>
          </a:ln>
        </p:spPr>
      </p:pic>
      <p:pic>
        <p:nvPicPr>
          <p:cNvPr id="164" name="Google Shape;164;p10"/>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65" name="Google Shape;165;p10"/>
          <p:cNvPicPr preferRelativeResize="0"/>
          <p:nvPr/>
        </p:nvPicPr>
        <p:blipFill rotWithShape="1">
          <a:blip r:embed="rId5">
            <a:alphaModFix/>
          </a:blip>
          <a:srcRect/>
          <a:stretch/>
        </p:blipFill>
        <p:spPr>
          <a:xfrm>
            <a:off x="15879872" y="575275"/>
            <a:ext cx="2408129" cy="792549"/>
          </a:xfrm>
          <a:prstGeom prst="rect">
            <a:avLst/>
          </a:prstGeom>
          <a:noFill/>
          <a:ln>
            <a:noFill/>
          </a:ln>
        </p:spPr>
      </p:pic>
      <p:sp>
        <p:nvSpPr>
          <p:cNvPr id="13" name="Google Shape;173;p11"/>
          <p:cNvSpPr txBox="1">
            <a:spLocks/>
          </p:cNvSpPr>
          <p:nvPr/>
        </p:nvSpPr>
        <p:spPr>
          <a:xfrm>
            <a:off x="1747125" y="2029541"/>
            <a:ext cx="12801600" cy="1282611"/>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lnSpc>
                <a:spcPct val="120000"/>
              </a:lnSpc>
              <a:buSzPct val="64516"/>
            </a:pPr>
            <a:r>
              <a:rPr lang="en-US" sz="3600" dirty="0"/>
              <a:t>Reflects General Fund only (no Cafeteria, Bonds, Capital Facilities)</a:t>
            </a:r>
            <a:endParaRPr lang="en-US" dirty="0"/>
          </a:p>
          <a:p>
            <a:pPr>
              <a:lnSpc>
                <a:spcPct val="120000"/>
              </a:lnSpc>
              <a:buSzPct val="64516"/>
            </a:pPr>
            <a:r>
              <a:rPr lang="en-US" sz="3600" dirty="0"/>
              <a:t>Employee costs comprise approximately 84% of the Districts unrestricted budget</a:t>
            </a:r>
            <a:endParaRPr lang="en-US" dirty="0"/>
          </a:p>
          <a:p>
            <a:pPr indent="-228600">
              <a:buSzPct val="64516"/>
              <a:buFont typeface="Arial"/>
              <a:buNone/>
            </a:pPr>
            <a:endParaRPr lang="en-US" sz="3600" dirty="0"/>
          </a:p>
        </p:txBody>
      </p:sp>
      <p:pic>
        <p:nvPicPr>
          <p:cNvPr id="2" name="Picture 1">
            <a:extLst>
              <a:ext uri="{FF2B5EF4-FFF2-40B4-BE49-F238E27FC236}">
                <a16:creationId xmlns:a16="http://schemas.microsoft.com/office/drawing/2014/main" id="{1D43B577-5D25-4FB7-A310-3484242E8EB0}"/>
              </a:ext>
            </a:extLst>
          </p:cNvPr>
          <p:cNvPicPr>
            <a:picLocks noChangeAspect="1"/>
          </p:cNvPicPr>
          <p:nvPr/>
        </p:nvPicPr>
        <p:blipFill>
          <a:blip r:embed="rId6"/>
          <a:stretch>
            <a:fillRect/>
          </a:stretch>
        </p:blipFill>
        <p:spPr>
          <a:xfrm>
            <a:off x="1747125" y="3274913"/>
            <a:ext cx="15668039" cy="6239669"/>
          </a:xfrm>
          <a:prstGeom prst="rect">
            <a:avLst/>
          </a:prstGeom>
        </p:spPr>
      </p:pic>
    </p:spTree>
    <p:extLst>
      <p:ext uri="{BB962C8B-B14F-4D97-AF65-F5344CB8AC3E}">
        <p14:creationId xmlns:p14="http://schemas.microsoft.com/office/powerpoint/2010/main" val="378763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sp>
        <p:nvSpPr>
          <p:cNvPr id="122" name="Google Shape;122;p4"/>
          <p:cNvSpPr txBox="1"/>
          <p:nvPr/>
        </p:nvSpPr>
        <p:spPr>
          <a:xfrm>
            <a:off x="845264" y="329312"/>
            <a:ext cx="15537300" cy="3175998"/>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7199" dirty="0">
                <a:solidFill>
                  <a:srgbClr val="1F6566"/>
                </a:solidFill>
                <a:latin typeface="Roboto Black"/>
                <a:ea typeface="Roboto Black"/>
                <a:sym typeface="Roboto Black"/>
              </a:rPr>
              <a:t>Unrestricted Funds to Restricted Programs</a:t>
            </a:r>
          </a:p>
          <a:p>
            <a:pPr marL="0" marR="0" lvl="0" indent="0" algn="l" rtl="0">
              <a:lnSpc>
                <a:spcPct val="120002"/>
              </a:lnSpc>
              <a:spcBef>
                <a:spcPts val="0"/>
              </a:spcBef>
              <a:spcAft>
                <a:spcPts val="0"/>
              </a:spcAft>
              <a:buClr>
                <a:srgbClr val="000000"/>
              </a:buClr>
              <a:buSzPts val="7199"/>
              <a:buFont typeface="Arial"/>
              <a:buNone/>
            </a:pPr>
            <a:endParaRPr dirty="0"/>
          </a:p>
          <a:p>
            <a:pPr marL="0" marR="0" lvl="0" indent="0" algn="l" rtl="0">
              <a:lnSpc>
                <a:spcPct val="120002"/>
              </a:lnSpc>
              <a:spcBef>
                <a:spcPts val="0"/>
              </a:spcBef>
              <a:spcAft>
                <a:spcPts val="0"/>
              </a:spcAft>
              <a:buClr>
                <a:srgbClr val="000000"/>
              </a:buClr>
              <a:buSzPts val="7199"/>
              <a:buFont typeface="Arial"/>
              <a:buNone/>
            </a:pPr>
            <a:endParaRPr sz="1400" b="0" i="0" u="none" strike="noStrike" cap="none" dirty="0">
              <a:solidFill>
                <a:srgbClr val="000000"/>
              </a:solidFill>
              <a:latin typeface="Arial"/>
              <a:ea typeface="Arial"/>
              <a:cs typeface="Arial"/>
              <a:sym typeface="Arial"/>
            </a:endParaRPr>
          </a:p>
        </p:txBody>
      </p:sp>
      <p:grpSp>
        <p:nvGrpSpPr>
          <p:cNvPr id="123" name="Google Shape;123;p4"/>
          <p:cNvGrpSpPr/>
          <p:nvPr/>
        </p:nvGrpSpPr>
        <p:grpSpPr>
          <a:xfrm>
            <a:off x="15881375" y="842763"/>
            <a:ext cx="2406625" cy="788359"/>
            <a:chOff x="0" y="0"/>
            <a:chExt cx="3208834" cy="1051145"/>
          </a:xfrm>
        </p:grpSpPr>
        <p:pic>
          <p:nvPicPr>
            <p:cNvPr id="124" name="Google Shape;124;p4"/>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25" name="Google Shape;125;p4"/>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26" name="Google Shape;126;p4"/>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27" name="Google Shape;127;p4"/>
          <p:cNvSpPr txBox="1"/>
          <p:nvPr/>
        </p:nvSpPr>
        <p:spPr>
          <a:xfrm>
            <a:off x="2200325" y="2708100"/>
            <a:ext cx="13681200" cy="5684400"/>
          </a:xfrm>
          <a:prstGeom prst="rect">
            <a:avLst/>
          </a:prstGeom>
          <a:noFill/>
          <a:ln>
            <a:noFill/>
          </a:ln>
        </p:spPr>
        <p:txBody>
          <a:bodyPr spcFirstLastPara="1" wrap="square" lIns="0" tIns="0" rIns="0" bIns="0" anchor="t" anchorCtr="0">
            <a:spAutoFit/>
          </a:bodyPr>
          <a:lstStyle/>
          <a:p>
            <a:pPr marL="0" marR="0" lvl="0" indent="0" algn="l" rtl="0">
              <a:lnSpc>
                <a:spcPct val="122500"/>
              </a:lnSpc>
              <a:spcBef>
                <a:spcPts val="0"/>
              </a:spcBef>
              <a:spcAft>
                <a:spcPts val="0"/>
              </a:spcAft>
              <a:buClr>
                <a:srgbClr val="000000"/>
              </a:buClr>
              <a:buSzPts val="4800"/>
              <a:buFont typeface="Arial"/>
              <a:buNone/>
            </a:pPr>
            <a:endParaRPr sz="4800" b="1" i="0" u="none" strike="noStrike" cap="none">
              <a:solidFill>
                <a:srgbClr val="000000"/>
              </a:solidFill>
              <a:latin typeface="Open Sans"/>
              <a:ea typeface="Open Sans"/>
              <a:cs typeface="Open Sans"/>
              <a:sym typeface="Open Sans"/>
            </a:endParaRPr>
          </a:p>
        </p:txBody>
      </p:sp>
      <p:pic>
        <p:nvPicPr>
          <p:cNvPr id="128" name="Google Shape;128;p4"/>
          <p:cNvPicPr preferRelativeResize="0"/>
          <p:nvPr/>
        </p:nvPicPr>
        <p:blipFill rotWithShape="1">
          <a:blip r:embed="rId5">
            <a:alphaModFix/>
          </a:blip>
          <a:srcRect/>
          <a:stretch/>
        </p:blipFill>
        <p:spPr>
          <a:xfrm>
            <a:off x="200069" y="8701554"/>
            <a:ext cx="1094731" cy="1308204"/>
          </a:xfrm>
          <a:prstGeom prst="rect">
            <a:avLst/>
          </a:prstGeom>
          <a:noFill/>
          <a:ln>
            <a:noFill/>
          </a:ln>
        </p:spPr>
      </p:pic>
      <p:pic>
        <p:nvPicPr>
          <p:cNvPr id="3" name="Picture 2">
            <a:extLst>
              <a:ext uri="{FF2B5EF4-FFF2-40B4-BE49-F238E27FC236}">
                <a16:creationId xmlns:a16="http://schemas.microsoft.com/office/drawing/2014/main" id="{9797A53F-D558-4AE3-8D77-B882DA130618}"/>
              </a:ext>
            </a:extLst>
          </p:cNvPr>
          <p:cNvPicPr>
            <a:picLocks noChangeAspect="1"/>
          </p:cNvPicPr>
          <p:nvPr/>
        </p:nvPicPr>
        <p:blipFill>
          <a:blip r:embed="rId6"/>
          <a:stretch>
            <a:fillRect/>
          </a:stretch>
        </p:blipFill>
        <p:spPr>
          <a:xfrm>
            <a:off x="1699285" y="2978727"/>
            <a:ext cx="16256205" cy="6978961"/>
          </a:xfrm>
          <a:prstGeom prst="rect">
            <a:avLst/>
          </a:prstGeom>
        </p:spPr>
      </p:pic>
    </p:spTree>
    <p:extLst>
      <p:ext uri="{BB962C8B-B14F-4D97-AF65-F5344CB8AC3E}">
        <p14:creationId xmlns:p14="http://schemas.microsoft.com/office/powerpoint/2010/main" val="2268366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sp>
        <p:nvSpPr>
          <p:cNvPr id="122" name="Google Shape;122;p4"/>
          <p:cNvSpPr txBox="1"/>
          <p:nvPr/>
        </p:nvSpPr>
        <p:spPr>
          <a:xfrm>
            <a:off x="845264" y="329312"/>
            <a:ext cx="15537300" cy="1587999"/>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7199" b="0" i="0" u="none" strike="noStrike" cap="none" dirty="0">
                <a:solidFill>
                  <a:srgbClr val="1F6566"/>
                </a:solidFill>
                <a:latin typeface="Roboto Black"/>
                <a:ea typeface="Roboto Black"/>
                <a:cs typeface="Roboto Black"/>
                <a:sym typeface="Roboto Black"/>
              </a:rPr>
              <a:t>General Fund Summary</a:t>
            </a:r>
            <a:endParaRPr dirty="0"/>
          </a:p>
          <a:p>
            <a:pPr marL="0" marR="0" lvl="0" indent="0" algn="l" rtl="0">
              <a:lnSpc>
                <a:spcPct val="120002"/>
              </a:lnSpc>
              <a:spcBef>
                <a:spcPts val="0"/>
              </a:spcBef>
              <a:spcAft>
                <a:spcPts val="0"/>
              </a:spcAft>
              <a:buClr>
                <a:srgbClr val="000000"/>
              </a:buClr>
              <a:buSzPts val="7199"/>
              <a:buFont typeface="Arial"/>
              <a:buNone/>
            </a:pPr>
            <a:endParaRPr sz="1400" b="0" i="0" u="none" strike="noStrike" cap="none" dirty="0">
              <a:solidFill>
                <a:srgbClr val="000000"/>
              </a:solidFill>
              <a:latin typeface="Arial"/>
              <a:ea typeface="Arial"/>
              <a:cs typeface="Arial"/>
              <a:sym typeface="Arial"/>
            </a:endParaRPr>
          </a:p>
        </p:txBody>
      </p:sp>
      <p:grpSp>
        <p:nvGrpSpPr>
          <p:cNvPr id="123" name="Google Shape;123;p4"/>
          <p:cNvGrpSpPr/>
          <p:nvPr/>
        </p:nvGrpSpPr>
        <p:grpSpPr>
          <a:xfrm>
            <a:off x="15881375" y="842763"/>
            <a:ext cx="2406625" cy="788359"/>
            <a:chOff x="0" y="0"/>
            <a:chExt cx="3208834" cy="1051145"/>
          </a:xfrm>
        </p:grpSpPr>
        <p:pic>
          <p:nvPicPr>
            <p:cNvPr id="124" name="Google Shape;124;p4"/>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25" name="Google Shape;125;p4"/>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26" name="Google Shape;126;p4"/>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27" name="Google Shape;127;p4"/>
          <p:cNvSpPr txBox="1"/>
          <p:nvPr/>
        </p:nvSpPr>
        <p:spPr>
          <a:xfrm>
            <a:off x="2200325" y="2708100"/>
            <a:ext cx="13681200" cy="5684400"/>
          </a:xfrm>
          <a:prstGeom prst="rect">
            <a:avLst/>
          </a:prstGeom>
          <a:noFill/>
          <a:ln>
            <a:noFill/>
          </a:ln>
        </p:spPr>
        <p:txBody>
          <a:bodyPr spcFirstLastPara="1" wrap="square" lIns="0" tIns="0" rIns="0" bIns="0" anchor="t" anchorCtr="0">
            <a:spAutoFit/>
          </a:bodyPr>
          <a:lstStyle/>
          <a:p>
            <a:pPr marL="0" marR="0" lvl="0" indent="0" algn="l" rtl="0">
              <a:lnSpc>
                <a:spcPct val="122500"/>
              </a:lnSpc>
              <a:spcBef>
                <a:spcPts val="0"/>
              </a:spcBef>
              <a:spcAft>
                <a:spcPts val="0"/>
              </a:spcAft>
              <a:buClr>
                <a:srgbClr val="000000"/>
              </a:buClr>
              <a:buSzPts val="4800"/>
              <a:buFont typeface="Arial"/>
              <a:buNone/>
            </a:pPr>
            <a:endParaRPr sz="4800" b="1" i="0" u="none" strike="noStrike" cap="none">
              <a:solidFill>
                <a:srgbClr val="000000"/>
              </a:solidFill>
              <a:latin typeface="Open Sans"/>
              <a:ea typeface="Open Sans"/>
              <a:cs typeface="Open Sans"/>
              <a:sym typeface="Open Sans"/>
            </a:endParaRPr>
          </a:p>
        </p:txBody>
      </p:sp>
      <p:pic>
        <p:nvPicPr>
          <p:cNvPr id="128" name="Google Shape;128;p4"/>
          <p:cNvPicPr preferRelativeResize="0"/>
          <p:nvPr/>
        </p:nvPicPr>
        <p:blipFill rotWithShape="1">
          <a:blip r:embed="rId5">
            <a:alphaModFix/>
          </a:blip>
          <a:srcRect/>
          <a:stretch/>
        </p:blipFill>
        <p:spPr>
          <a:xfrm>
            <a:off x="200069" y="8701554"/>
            <a:ext cx="1094731" cy="1308204"/>
          </a:xfrm>
          <a:prstGeom prst="rect">
            <a:avLst/>
          </a:prstGeom>
          <a:noFill/>
          <a:ln>
            <a:noFill/>
          </a:ln>
        </p:spPr>
      </p:pic>
      <p:pic>
        <p:nvPicPr>
          <p:cNvPr id="2" name="Picture 1">
            <a:extLst>
              <a:ext uri="{FF2B5EF4-FFF2-40B4-BE49-F238E27FC236}">
                <a16:creationId xmlns:a16="http://schemas.microsoft.com/office/drawing/2014/main" id="{D201D34E-AA3B-4489-B922-BF7E9B0E2D83}"/>
              </a:ext>
            </a:extLst>
          </p:cNvPr>
          <p:cNvPicPr>
            <a:picLocks noChangeAspect="1"/>
          </p:cNvPicPr>
          <p:nvPr/>
        </p:nvPicPr>
        <p:blipFill>
          <a:blip r:embed="rId6"/>
          <a:stretch>
            <a:fillRect/>
          </a:stretch>
        </p:blipFill>
        <p:spPr>
          <a:xfrm>
            <a:off x="1444870" y="1833810"/>
            <a:ext cx="15192109" cy="806318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sp>
        <p:nvSpPr>
          <p:cNvPr id="122" name="Google Shape;122;p4"/>
          <p:cNvSpPr txBox="1"/>
          <p:nvPr/>
        </p:nvSpPr>
        <p:spPr>
          <a:xfrm>
            <a:off x="276816" y="372613"/>
            <a:ext cx="15537300" cy="1587999"/>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7199" b="0" i="0" u="none" strike="noStrike" cap="none" dirty="0">
                <a:solidFill>
                  <a:srgbClr val="1F6566"/>
                </a:solidFill>
                <a:latin typeface="Roboto Black"/>
                <a:ea typeface="Roboto Black"/>
                <a:cs typeface="Roboto Black"/>
                <a:sym typeface="Roboto Black"/>
              </a:rPr>
              <a:t>General Fund Summary - Unrestricted</a:t>
            </a:r>
            <a:endParaRPr dirty="0"/>
          </a:p>
          <a:p>
            <a:pPr marL="0" marR="0" lvl="0" indent="0" algn="l" rtl="0">
              <a:lnSpc>
                <a:spcPct val="120002"/>
              </a:lnSpc>
              <a:spcBef>
                <a:spcPts val="0"/>
              </a:spcBef>
              <a:spcAft>
                <a:spcPts val="0"/>
              </a:spcAft>
              <a:buClr>
                <a:srgbClr val="000000"/>
              </a:buClr>
              <a:buSzPts val="7199"/>
              <a:buFont typeface="Arial"/>
              <a:buNone/>
            </a:pPr>
            <a:endParaRPr sz="1400" b="0" i="0" u="none" strike="noStrike" cap="none" dirty="0">
              <a:solidFill>
                <a:srgbClr val="000000"/>
              </a:solidFill>
              <a:latin typeface="Arial"/>
              <a:ea typeface="Arial"/>
              <a:cs typeface="Arial"/>
              <a:sym typeface="Arial"/>
            </a:endParaRPr>
          </a:p>
        </p:txBody>
      </p:sp>
      <p:grpSp>
        <p:nvGrpSpPr>
          <p:cNvPr id="123" name="Google Shape;123;p4"/>
          <p:cNvGrpSpPr/>
          <p:nvPr/>
        </p:nvGrpSpPr>
        <p:grpSpPr>
          <a:xfrm>
            <a:off x="15881375" y="842763"/>
            <a:ext cx="2406625" cy="788359"/>
            <a:chOff x="0" y="0"/>
            <a:chExt cx="3208834" cy="1051145"/>
          </a:xfrm>
        </p:grpSpPr>
        <p:pic>
          <p:nvPicPr>
            <p:cNvPr id="124" name="Google Shape;124;p4"/>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25" name="Google Shape;125;p4"/>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26" name="Google Shape;126;p4"/>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27" name="Google Shape;127;p4"/>
          <p:cNvSpPr txBox="1"/>
          <p:nvPr/>
        </p:nvSpPr>
        <p:spPr>
          <a:xfrm>
            <a:off x="2200325" y="2708100"/>
            <a:ext cx="13681200" cy="5684400"/>
          </a:xfrm>
          <a:prstGeom prst="rect">
            <a:avLst/>
          </a:prstGeom>
          <a:noFill/>
          <a:ln>
            <a:noFill/>
          </a:ln>
        </p:spPr>
        <p:txBody>
          <a:bodyPr spcFirstLastPara="1" wrap="square" lIns="0" tIns="0" rIns="0" bIns="0" anchor="t" anchorCtr="0">
            <a:spAutoFit/>
          </a:bodyPr>
          <a:lstStyle/>
          <a:p>
            <a:pPr marL="0" marR="0" lvl="0" indent="0" algn="l" rtl="0">
              <a:lnSpc>
                <a:spcPct val="122500"/>
              </a:lnSpc>
              <a:spcBef>
                <a:spcPts val="0"/>
              </a:spcBef>
              <a:spcAft>
                <a:spcPts val="0"/>
              </a:spcAft>
              <a:buClr>
                <a:srgbClr val="000000"/>
              </a:buClr>
              <a:buSzPts val="4800"/>
              <a:buFont typeface="Arial"/>
              <a:buNone/>
            </a:pPr>
            <a:endParaRPr sz="4800" b="1" i="0" u="none" strike="noStrike" cap="none">
              <a:solidFill>
                <a:srgbClr val="000000"/>
              </a:solidFill>
              <a:latin typeface="Open Sans"/>
              <a:ea typeface="Open Sans"/>
              <a:cs typeface="Open Sans"/>
              <a:sym typeface="Open Sans"/>
            </a:endParaRPr>
          </a:p>
        </p:txBody>
      </p:sp>
      <p:pic>
        <p:nvPicPr>
          <p:cNvPr id="128" name="Google Shape;128;p4"/>
          <p:cNvPicPr preferRelativeResize="0"/>
          <p:nvPr/>
        </p:nvPicPr>
        <p:blipFill rotWithShape="1">
          <a:blip r:embed="rId5">
            <a:alphaModFix/>
          </a:blip>
          <a:srcRect/>
          <a:stretch/>
        </p:blipFill>
        <p:spPr>
          <a:xfrm>
            <a:off x="200069" y="8701554"/>
            <a:ext cx="1094731" cy="1308204"/>
          </a:xfrm>
          <a:prstGeom prst="rect">
            <a:avLst/>
          </a:prstGeom>
          <a:noFill/>
          <a:ln>
            <a:noFill/>
          </a:ln>
        </p:spPr>
      </p:pic>
      <p:pic>
        <p:nvPicPr>
          <p:cNvPr id="3" name="Picture 2">
            <a:extLst>
              <a:ext uri="{FF2B5EF4-FFF2-40B4-BE49-F238E27FC236}">
                <a16:creationId xmlns:a16="http://schemas.microsoft.com/office/drawing/2014/main" id="{AB19E6A7-DF20-46D5-802B-40BDD04DF021}"/>
              </a:ext>
            </a:extLst>
          </p:cNvPr>
          <p:cNvPicPr>
            <a:picLocks noChangeAspect="1"/>
          </p:cNvPicPr>
          <p:nvPr/>
        </p:nvPicPr>
        <p:blipFill>
          <a:blip r:embed="rId6"/>
          <a:stretch>
            <a:fillRect/>
          </a:stretch>
        </p:blipFill>
        <p:spPr>
          <a:xfrm>
            <a:off x="1294800" y="1916430"/>
            <a:ext cx="15261382" cy="8041258"/>
          </a:xfrm>
          <a:prstGeom prst="rect">
            <a:avLst/>
          </a:prstGeom>
        </p:spPr>
      </p:pic>
    </p:spTree>
    <p:extLst>
      <p:ext uri="{BB962C8B-B14F-4D97-AF65-F5344CB8AC3E}">
        <p14:creationId xmlns:p14="http://schemas.microsoft.com/office/powerpoint/2010/main" val="2546192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sp>
        <p:nvSpPr>
          <p:cNvPr id="122" name="Google Shape;122;p4"/>
          <p:cNvSpPr txBox="1"/>
          <p:nvPr/>
        </p:nvSpPr>
        <p:spPr>
          <a:xfrm>
            <a:off x="845264" y="329312"/>
            <a:ext cx="15537300" cy="1587999"/>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7199" b="0" i="0" u="none" strike="noStrike" cap="none" dirty="0">
                <a:solidFill>
                  <a:srgbClr val="1F6566"/>
                </a:solidFill>
                <a:latin typeface="Roboto Black"/>
                <a:ea typeface="Roboto Black"/>
                <a:cs typeface="Roboto Black"/>
                <a:sym typeface="Roboto Black"/>
              </a:rPr>
              <a:t>General Fund Summary - Restricted</a:t>
            </a:r>
            <a:endParaRPr dirty="0"/>
          </a:p>
          <a:p>
            <a:pPr marL="0" marR="0" lvl="0" indent="0" algn="l" rtl="0">
              <a:lnSpc>
                <a:spcPct val="120002"/>
              </a:lnSpc>
              <a:spcBef>
                <a:spcPts val="0"/>
              </a:spcBef>
              <a:spcAft>
                <a:spcPts val="0"/>
              </a:spcAft>
              <a:buClr>
                <a:srgbClr val="000000"/>
              </a:buClr>
              <a:buSzPts val="7199"/>
              <a:buFont typeface="Arial"/>
              <a:buNone/>
            </a:pPr>
            <a:endParaRPr sz="1400" b="0" i="0" u="none" strike="noStrike" cap="none" dirty="0">
              <a:solidFill>
                <a:srgbClr val="000000"/>
              </a:solidFill>
              <a:latin typeface="Arial"/>
              <a:ea typeface="Arial"/>
              <a:cs typeface="Arial"/>
              <a:sym typeface="Arial"/>
            </a:endParaRPr>
          </a:p>
        </p:txBody>
      </p:sp>
      <p:grpSp>
        <p:nvGrpSpPr>
          <p:cNvPr id="123" name="Google Shape;123;p4"/>
          <p:cNvGrpSpPr/>
          <p:nvPr/>
        </p:nvGrpSpPr>
        <p:grpSpPr>
          <a:xfrm>
            <a:off x="15881375" y="842763"/>
            <a:ext cx="2406625" cy="788359"/>
            <a:chOff x="0" y="0"/>
            <a:chExt cx="3208834" cy="1051145"/>
          </a:xfrm>
        </p:grpSpPr>
        <p:pic>
          <p:nvPicPr>
            <p:cNvPr id="124" name="Google Shape;124;p4"/>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25" name="Google Shape;125;p4"/>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26" name="Google Shape;126;p4"/>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27" name="Google Shape;127;p4"/>
          <p:cNvSpPr txBox="1"/>
          <p:nvPr/>
        </p:nvSpPr>
        <p:spPr>
          <a:xfrm>
            <a:off x="2200325" y="2708100"/>
            <a:ext cx="13681200" cy="5684400"/>
          </a:xfrm>
          <a:prstGeom prst="rect">
            <a:avLst/>
          </a:prstGeom>
          <a:noFill/>
          <a:ln>
            <a:noFill/>
          </a:ln>
        </p:spPr>
        <p:txBody>
          <a:bodyPr spcFirstLastPara="1" wrap="square" lIns="0" tIns="0" rIns="0" bIns="0" anchor="t" anchorCtr="0">
            <a:spAutoFit/>
          </a:bodyPr>
          <a:lstStyle/>
          <a:p>
            <a:pPr marL="0" marR="0" lvl="0" indent="0" algn="l" rtl="0">
              <a:lnSpc>
                <a:spcPct val="122500"/>
              </a:lnSpc>
              <a:spcBef>
                <a:spcPts val="0"/>
              </a:spcBef>
              <a:spcAft>
                <a:spcPts val="0"/>
              </a:spcAft>
              <a:buClr>
                <a:srgbClr val="000000"/>
              </a:buClr>
              <a:buSzPts val="4800"/>
              <a:buFont typeface="Arial"/>
              <a:buNone/>
            </a:pPr>
            <a:endParaRPr sz="4800" b="1" i="0" u="none" strike="noStrike" cap="none">
              <a:solidFill>
                <a:srgbClr val="000000"/>
              </a:solidFill>
              <a:latin typeface="Open Sans"/>
              <a:ea typeface="Open Sans"/>
              <a:cs typeface="Open Sans"/>
              <a:sym typeface="Open Sans"/>
            </a:endParaRPr>
          </a:p>
        </p:txBody>
      </p:sp>
      <p:pic>
        <p:nvPicPr>
          <p:cNvPr id="128" name="Google Shape;128;p4"/>
          <p:cNvPicPr preferRelativeResize="0"/>
          <p:nvPr/>
        </p:nvPicPr>
        <p:blipFill rotWithShape="1">
          <a:blip r:embed="rId5">
            <a:alphaModFix/>
          </a:blip>
          <a:srcRect/>
          <a:stretch/>
        </p:blipFill>
        <p:spPr>
          <a:xfrm>
            <a:off x="200069" y="8701554"/>
            <a:ext cx="1094731" cy="1308204"/>
          </a:xfrm>
          <a:prstGeom prst="rect">
            <a:avLst/>
          </a:prstGeom>
          <a:noFill/>
          <a:ln>
            <a:noFill/>
          </a:ln>
        </p:spPr>
      </p:pic>
      <p:pic>
        <p:nvPicPr>
          <p:cNvPr id="2" name="Picture 1">
            <a:extLst>
              <a:ext uri="{FF2B5EF4-FFF2-40B4-BE49-F238E27FC236}">
                <a16:creationId xmlns:a16="http://schemas.microsoft.com/office/drawing/2014/main" id="{4DB79074-31E1-4F46-8B78-92982A443D44}"/>
              </a:ext>
            </a:extLst>
          </p:cNvPr>
          <p:cNvPicPr>
            <a:picLocks noChangeAspect="1"/>
          </p:cNvPicPr>
          <p:nvPr/>
        </p:nvPicPr>
        <p:blipFill>
          <a:blip r:embed="rId6"/>
          <a:stretch>
            <a:fillRect/>
          </a:stretch>
        </p:blipFill>
        <p:spPr>
          <a:xfrm>
            <a:off x="1294799" y="1916430"/>
            <a:ext cx="15233673" cy="8041258"/>
          </a:xfrm>
          <a:prstGeom prst="rect">
            <a:avLst/>
          </a:prstGeom>
        </p:spPr>
      </p:pic>
    </p:spTree>
    <p:extLst>
      <p:ext uri="{BB962C8B-B14F-4D97-AF65-F5344CB8AC3E}">
        <p14:creationId xmlns:p14="http://schemas.microsoft.com/office/powerpoint/2010/main" val="94273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12"/>
          <p:cNvSpPr/>
          <p:nvPr/>
        </p:nvSpPr>
        <p:spPr>
          <a:xfrm>
            <a:off x="980662" y="23382"/>
            <a:ext cx="14687230" cy="3077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800" dirty="0">
                <a:solidFill>
                  <a:srgbClr val="1F6566"/>
                </a:solidFill>
                <a:latin typeface="Roboto Black"/>
                <a:ea typeface="Roboto Black"/>
                <a:sym typeface="Roboto Black"/>
              </a:rPr>
              <a:t>Summary Budget Adoption</a:t>
            </a:r>
          </a:p>
          <a:p>
            <a:pPr marL="0" marR="0" lvl="0" indent="0" algn="l" rtl="0">
              <a:lnSpc>
                <a:spcPct val="100000"/>
              </a:lnSpc>
              <a:spcBef>
                <a:spcPts val="0"/>
              </a:spcBef>
              <a:spcAft>
                <a:spcPts val="0"/>
              </a:spcAft>
              <a:buNone/>
            </a:pPr>
            <a:r>
              <a:rPr lang="en-US" sz="8800" dirty="0">
                <a:solidFill>
                  <a:srgbClr val="1F6566"/>
                </a:solidFill>
                <a:latin typeface="Roboto Black"/>
                <a:ea typeface="Roboto Black"/>
                <a:sym typeface="Roboto Black"/>
              </a:rPr>
              <a:t>Multi-Year  Projection(MYP)</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203" name="Google Shape;203;p12"/>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04" name="Google Shape;204;p12"/>
          <p:cNvGrpSpPr/>
          <p:nvPr/>
        </p:nvGrpSpPr>
        <p:grpSpPr>
          <a:xfrm>
            <a:off x="15881375" y="842763"/>
            <a:ext cx="2406625" cy="788359"/>
            <a:chOff x="0" y="0"/>
            <a:chExt cx="3208834" cy="1051145"/>
          </a:xfrm>
        </p:grpSpPr>
        <p:pic>
          <p:nvPicPr>
            <p:cNvPr id="205" name="Google Shape;205;p12"/>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06" name="Google Shape;206;p12"/>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07" name="Google Shape;207;p12"/>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08" name="Google Shape;208;p12"/>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3" name="Picture 2">
            <a:extLst>
              <a:ext uri="{FF2B5EF4-FFF2-40B4-BE49-F238E27FC236}">
                <a16:creationId xmlns:a16="http://schemas.microsoft.com/office/drawing/2014/main" id="{FAC4EE29-6D86-4348-8F0C-4AD7149A6BD1}"/>
              </a:ext>
            </a:extLst>
          </p:cNvPr>
          <p:cNvPicPr>
            <a:picLocks noChangeAspect="1"/>
          </p:cNvPicPr>
          <p:nvPr/>
        </p:nvPicPr>
        <p:blipFill>
          <a:blip r:embed="rId6"/>
          <a:stretch>
            <a:fillRect/>
          </a:stretch>
        </p:blipFill>
        <p:spPr>
          <a:xfrm>
            <a:off x="1747125" y="2919046"/>
            <a:ext cx="16417783" cy="7344572"/>
          </a:xfrm>
          <a:prstGeom prst="rect">
            <a:avLst/>
          </a:prstGeom>
        </p:spPr>
      </p:pic>
    </p:spTree>
    <p:extLst>
      <p:ext uri="{BB962C8B-B14F-4D97-AF65-F5344CB8AC3E}">
        <p14:creationId xmlns:p14="http://schemas.microsoft.com/office/powerpoint/2010/main" val="4269623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12"/>
          <p:cNvSpPr/>
          <p:nvPr/>
        </p:nvSpPr>
        <p:spPr>
          <a:xfrm>
            <a:off x="980662" y="23382"/>
            <a:ext cx="13940093" cy="3077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800" dirty="0">
                <a:solidFill>
                  <a:srgbClr val="1F6566"/>
                </a:solidFill>
                <a:latin typeface="Roboto Black"/>
                <a:ea typeface="Roboto Black"/>
                <a:sym typeface="Roboto Black"/>
              </a:rPr>
              <a:t>Summary 1</a:t>
            </a:r>
            <a:r>
              <a:rPr lang="en-US" sz="8800" baseline="30000" dirty="0">
                <a:solidFill>
                  <a:srgbClr val="1F6566"/>
                </a:solidFill>
                <a:latin typeface="Roboto Black"/>
                <a:ea typeface="Roboto Black"/>
                <a:sym typeface="Roboto Black"/>
              </a:rPr>
              <a:t>st</a:t>
            </a:r>
            <a:r>
              <a:rPr lang="en-US" sz="8800" dirty="0">
                <a:solidFill>
                  <a:srgbClr val="1F6566"/>
                </a:solidFill>
                <a:latin typeface="Roboto Black"/>
                <a:ea typeface="Roboto Black"/>
                <a:sym typeface="Roboto Black"/>
              </a:rPr>
              <a:t> Interim Multi-Year Projection (MYP)</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203" name="Google Shape;203;p12"/>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04" name="Google Shape;204;p12"/>
          <p:cNvGrpSpPr/>
          <p:nvPr/>
        </p:nvGrpSpPr>
        <p:grpSpPr>
          <a:xfrm>
            <a:off x="15881375" y="842763"/>
            <a:ext cx="2406625" cy="788359"/>
            <a:chOff x="0" y="0"/>
            <a:chExt cx="3208834" cy="1051145"/>
          </a:xfrm>
        </p:grpSpPr>
        <p:pic>
          <p:nvPicPr>
            <p:cNvPr id="205" name="Google Shape;205;p12"/>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06" name="Google Shape;206;p12"/>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07" name="Google Shape;207;p12"/>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08" name="Google Shape;208;p12"/>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2" name="Picture 1">
            <a:extLst>
              <a:ext uri="{FF2B5EF4-FFF2-40B4-BE49-F238E27FC236}">
                <a16:creationId xmlns:a16="http://schemas.microsoft.com/office/drawing/2014/main" id="{6DDC26EE-1088-4534-8B17-93641DBEAACF}"/>
              </a:ext>
            </a:extLst>
          </p:cNvPr>
          <p:cNvPicPr>
            <a:picLocks noChangeAspect="1"/>
          </p:cNvPicPr>
          <p:nvPr/>
        </p:nvPicPr>
        <p:blipFill>
          <a:blip r:embed="rId6"/>
          <a:stretch>
            <a:fillRect/>
          </a:stretch>
        </p:blipFill>
        <p:spPr>
          <a:xfrm>
            <a:off x="1747125" y="2909455"/>
            <a:ext cx="16443893" cy="73541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95" name="Google Shape;95;p3"/>
          <p:cNvPicPr preferRelativeResize="0"/>
          <p:nvPr/>
        </p:nvPicPr>
        <p:blipFill rotWithShape="1">
          <a:blip r:embed="rId4">
            <a:alphaModFix/>
          </a:blip>
          <a:srcRect/>
          <a:stretch/>
        </p:blipFill>
        <p:spPr>
          <a:xfrm rot="5400000">
            <a:off x="5170489" y="7433970"/>
            <a:ext cx="2853018" cy="2853018"/>
          </a:xfrm>
          <a:prstGeom prst="rect">
            <a:avLst/>
          </a:prstGeom>
          <a:noFill/>
          <a:ln>
            <a:noFill/>
          </a:ln>
        </p:spPr>
      </p:pic>
      <p:sp>
        <p:nvSpPr>
          <p:cNvPr id="96" name="Google Shape;96;p3"/>
          <p:cNvSpPr/>
          <p:nvPr/>
        </p:nvSpPr>
        <p:spPr>
          <a:xfrm>
            <a:off x="6" y="7433982"/>
            <a:ext cx="5170500" cy="2853000"/>
          </a:xfrm>
          <a:prstGeom prst="rect">
            <a:avLst/>
          </a:prstGeom>
          <a:solidFill>
            <a:srgbClr val="8CB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469328" y="585550"/>
            <a:ext cx="15378417"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dirty="0">
                <a:solidFill>
                  <a:srgbClr val="1F6566"/>
                </a:solidFill>
                <a:latin typeface="Roboto Black"/>
                <a:ea typeface="Roboto Black"/>
                <a:sym typeface="Roboto Black"/>
              </a:rPr>
              <a:t>Purpose of BAC</a:t>
            </a:r>
            <a:endParaRPr sz="1400" b="0" i="0" u="none" strike="noStrike" cap="none" dirty="0">
              <a:solidFill>
                <a:srgbClr val="000000"/>
              </a:solidFill>
              <a:latin typeface="Arial"/>
              <a:ea typeface="Arial"/>
              <a:cs typeface="Arial"/>
              <a:sym typeface="Arial"/>
            </a:endParaRPr>
          </a:p>
        </p:txBody>
      </p:sp>
      <p:grpSp>
        <p:nvGrpSpPr>
          <p:cNvPr id="98" name="Google Shape;98;p3"/>
          <p:cNvGrpSpPr/>
          <p:nvPr/>
        </p:nvGrpSpPr>
        <p:grpSpPr>
          <a:xfrm>
            <a:off x="15881375" y="842763"/>
            <a:ext cx="2406625" cy="788359"/>
            <a:chOff x="0" y="0"/>
            <a:chExt cx="3208834" cy="1051145"/>
          </a:xfrm>
        </p:grpSpPr>
        <p:pic>
          <p:nvPicPr>
            <p:cNvPr id="99" name="Google Shape;99;p3"/>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00" name="Google Shape;100;p3"/>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01" name="Google Shape;101;p3"/>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sp>
        <p:nvSpPr>
          <p:cNvPr id="102" name="Google Shape;102;p3"/>
          <p:cNvSpPr txBox="1"/>
          <p:nvPr/>
        </p:nvSpPr>
        <p:spPr>
          <a:xfrm>
            <a:off x="995597" y="1963637"/>
            <a:ext cx="15117239" cy="7268656"/>
          </a:xfrm>
          <a:prstGeom prst="rect">
            <a:avLst/>
          </a:prstGeom>
          <a:noFill/>
          <a:ln>
            <a:noFill/>
          </a:ln>
        </p:spPr>
        <p:txBody>
          <a:bodyPr spcFirstLastPara="1" wrap="square" lIns="0" tIns="0" rIns="0" bIns="0" anchor="t" anchorCtr="0">
            <a:spAutoFit/>
          </a:bodyPr>
          <a:lstStyle/>
          <a:p>
            <a:pPr marL="6350">
              <a:spcBef>
                <a:spcPts val="1000"/>
              </a:spcBef>
              <a:buSzPts val="3500"/>
            </a:pPr>
            <a:r>
              <a:rPr lang="en-US" sz="4000" b="1" dirty="0"/>
              <a:t>PURPOSE:</a:t>
            </a:r>
            <a:r>
              <a:rPr lang="en-US" sz="4000" dirty="0"/>
              <a:t> </a:t>
            </a:r>
            <a:r>
              <a:rPr lang="en-US" sz="4000" i="1" dirty="0"/>
              <a:t>The purpose of the Superintendent’s Budget Advisory Committee (BAC) is to provide our constituents, and the greater CRPUSD school community with an understanding of education funding and the constraints and opportunities of the State and District budgeting process.  Information will be shared on revenues and expenditures and on the status of the State budget and the District’s allocation of resources, constraints and opportunities of funding, timeline, calendar and the approval process.</a:t>
            </a:r>
            <a:endParaRPr lang="en-US" sz="4000" dirty="0"/>
          </a:p>
          <a:p>
            <a:pPr marL="6350" lvl="0">
              <a:spcBef>
                <a:spcPts val="1000"/>
              </a:spcBef>
              <a:buSzPts val="3500"/>
            </a:pPr>
            <a:endParaRPr lang="en-US" sz="3500" dirty="0">
              <a:latin typeface="Roboto"/>
              <a:ea typeface="Roboto"/>
              <a:cs typeface="Roboto"/>
              <a:sym typeface="Roboto"/>
            </a:endParaRPr>
          </a:p>
          <a:p>
            <a:pPr marL="457200" lvl="0" indent="-450850">
              <a:spcBef>
                <a:spcPts val="1000"/>
              </a:spcBef>
              <a:buSzPts val="3500"/>
              <a:buFont typeface="Roboto"/>
              <a:buChar char="●"/>
            </a:pPr>
            <a:endParaRPr sz="3500" b="0" i="0" u="none" strike="noStrike" cap="none" dirty="0">
              <a:solidFill>
                <a:srgbClr val="000000"/>
              </a:solidFill>
              <a:latin typeface="Roboto"/>
              <a:ea typeface="Roboto"/>
              <a:cs typeface="Roboto"/>
              <a:sym typeface="Roboto"/>
            </a:endParaRPr>
          </a:p>
          <a:p>
            <a:pPr marL="0" marR="0" lvl="0" indent="0" algn="l" rtl="0">
              <a:lnSpc>
                <a:spcPct val="139979"/>
              </a:lnSpc>
              <a:spcBef>
                <a:spcPts val="1000"/>
              </a:spcBef>
              <a:spcAft>
                <a:spcPts val="0"/>
              </a:spcAft>
              <a:buClr>
                <a:srgbClr val="000000"/>
              </a:buClr>
              <a:buSzPts val="3500"/>
              <a:buFont typeface="Arial"/>
              <a:buNone/>
            </a:pPr>
            <a:endParaRPr sz="3500" b="1" i="0" u="none" strike="noStrike" cap="none" dirty="0">
              <a:solidFill>
                <a:srgbClr val="000000"/>
              </a:solidFill>
              <a:latin typeface="Roboto"/>
              <a:ea typeface="Roboto"/>
              <a:cs typeface="Roboto"/>
              <a:sym typeface="Roboto"/>
            </a:endParaRPr>
          </a:p>
        </p:txBody>
      </p:sp>
      <p:pic>
        <p:nvPicPr>
          <p:cNvPr id="103" name="Google Shape;103;p3"/>
          <p:cNvPicPr preferRelativeResize="0"/>
          <p:nvPr/>
        </p:nvPicPr>
        <p:blipFill rotWithShape="1">
          <a:blip r:embed="rId6">
            <a:alphaModFix/>
          </a:blip>
          <a:srcRect/>
          <a:stretch/>
        </p:blipFill>
        <p:spPr>
          <a:xfrm>
            <a:off x="652394" y="8206379"/>
            <a:ext cx="1094731" cy="1308204"/>
          </a:xfrm>
          <a:prstGeom prst="rect">
            <a:avLst/>
          </a:prstGeom>
          <a:noFill/>
          <a:ln>
            <a:noFill/>
          </a:ln>
        </p:spPr>
      </p:pic>
      <p:pic>
        <p:nvPicPr>
          <p:cNvPr id="104" name="Google Shape;104;p3" descr="page9image427904"/>
          <p:cNvPicPr preferRelativeResize="0"/>
          <p:nvPr/>
        </p:nvPicPr>
        <p:blipFill rotWithShape="1">
          <a:blip r:embed="rId7">
            <a:alphaModFix/>
          </a:blip>
          <a:srcRect/>
          <a:stretch/>
        </p:blipFill>
        <p:spPr>
          <a:xfrm>
            <a:off x="-263236" y="0"/>
            <a:ext cx="8521700" cy="609600"/>
          </a:xfrm>
          <a:prstGeom prst="rect">
            <a:avLst/>
          </a:prstGeom>
          <a:noFill/>
          <a:ln>
            <a:noFill/>
          </a:ln>
        </p:spPr>
      </p:pic>
    </p:spTree>
    <p:extLst>
      <p:ext uri="{BB962C8B-B14F-4D97-AF65-F5344CB8AC3E}">
        <p14:creationId xmlns:p14="http://schemas.microsoft.com/office/powerpoint/2010/main" val="3018301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12"/>
          <p:cNvSpPr/>
          <p:nvPr/>
        </p:nvSpPr>
        <p:spPr>
          <a:xfrm>
            <a:off x="980662" y="23382"/>
            <a:ext cx="14833453"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0" dirty="0">
                <a:solidFill>
                  <a:srgbClr val="1F6566"/>
                </a:solidFill>
                <a:latin typeface="Roboto Black"/>
                <a:ea typeface="Roboto Black"/>
                <a:sym typeface="Roboto Black"/>
              </a:rPr>
              <a:t>Summary Multi-Year Projection (MYP) W/ Raises</a:t>
            </a: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203" name="Google Shape;203;p12"/>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04" name="Google Shape;204;p12"/>
          <p:cNvGrpSpPr/>
          <p:nvPr/>
        </p:nvGrpSpPr>
        <p:grpSpPr>
          <a:xfrm>
            <a:off x="15881375" y="842763"/>
            <a:ext cx="2406625" cy="788359"/>
            <a:chOff x="0" y="0"/>
            <a:chExt cx="3208834" cy="1051145"/>
          </a:xfrm>
        </p:grpSpPr>
        <p:pic>
          <p:nvPicPr>
            <p:cNvPr id="205" name="Google Shape;205;p12"/>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06" name="Google Shape;206;p12"/>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07" name="Google Shape;207;p12"/>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08" name="Google Shape;208;p12"/>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3" name="Picture 2">
            <a:extLst>
              <a:ext uri="{FF2B5EF4-FFF2-40B4-BE49-F238E27FC236}">
                <a16:creationId xmlns:a16="http://schemas.microsoft.com/office/drawing/2014/main" id="{916BFF34-ABE3-404B-B392-9D5556DE6FDF}"/>
              </a:ext>
            </a:extLst>
          </p:cNvPr>
          <p:cNvPicPr>
            <a:picLocks noChangeAspect="1"/>
          </p:cNvPicPr>
          <p:nvPr/>
        </p:nvPicPr>
        <p:blipFill>
          <a:blip r:embed="rId6"/>
          <a:stretch>
            <a:fillRect/>
          </a:stretch>
        </p:blipFill>
        <p:spPr>
          <a:xfrm>
            <a:off x="1747125" y="2497267"/>
            <a:ext cx="16249930" cy="7017315"/>
          </a:xfrm>
          <a:prstGeom prst="rect">
            <a:avLst/>
          </a:prstGeom>
        </p:spPr>
      </p:pic>
    </p:spTree>
    <p:extLst>
      <p:ext uri="{BB962C8B-B14F-4D97-AF65-F5344CB8AC3E}">
        <p14:creationId xmlns:p14="http://schemas.microsoft.com/office/powerpoint/2010/main" val="1253356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6755" y="4529428"/>
            <a:ext cx="7713345" cy="853760"/>
          </a:xfrm>
          <a:prstGeom prst="rect">
            <a:avLst/>
          </a:prstGeom>
        </p:spPr>
        <p:txBody>
          <a:bodyPr spcFirstLastPara="1" vert="horz" wrap="square" lIns="0" tIns="20003" rIns="0" bIns="0" rtlCol="0" anchor="ctr" anchorCtr="0">
            <a:spAutoFit/>
          </a:bodyPr>
          <a:lstStyle/>
          <a:p>
            <a:pPr marL="19050">
              <a:spcBef>
                <a:spcPts val="158"/>
              </a:spcBef>
            </a:pPr>
            <a:r>
              <a:rPr sz="5250" spc="-8" dirty="0">
                <a:solidFill>
                  <a:srgbClr val="004876"/>
                </a:solidFill>
              </a:rPr>
              <a:t>May</a:t>
            </a:r>
            <a:r>
              <a:rPr sz="5250" spc="-23" dirty="0">
                <a:solidFill>
                  <a:srgbClr val="004876"/>
                </a:solidFill>
              </a:rPr>
              <a:t> </a:t>
            </a:r>
            <a:r>
              <a:rPr sz="5250" spc="-8" dirty="0">
                <a:solidFill>
                  <a:srgbClr val="004876"/>
                </a:solidFill>
              </a:rPr>
              <a:t>Revision</a:t>
            </a:r>
            <a:r>
              <a:rPr sz="5250" dirty="0">
                <a:solidFill>
                  <a:srgbClr val="004876"/>
                </a:solidFill>
              </a:rPr>
              <a:t> </a:t>
            </a:r>
            <a:r>
              <a:rPr sz="5250" spc="-8" dirty="0">
                <a:solidFill>
                  <a:srgbClr val="004876"/>
                </a:solidFill>
              </a:rPr>
              <a:t>Proposals</a:t>
            </a:r>
            <a:endParaRPr sz="525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3950" y="2744221"/>
            <a:ext cx="15638145" cy="3919343"/>
          </a:xfrm>
          <a:prstGeom prst="rect">
            <a:avLst/>
          </a:prstGeom>
        </p:spPr>
        <p:txBody>
          <a:bodyPr vert="horz" wrap="square" lIns="0" tIns="18098" rIns="0" bIns="0" rtlCol="0">
            <a:spAutoFit/>
          </a:bodyPr>
          <a:lstStyle/>
          <a:p>
            <a:pPr marL="704850" marR="1653540" indent="-685800" algn="just">
              <a:spcBef>
                <a:spcPts val="143"/>
              </a:spcBef>
              <a:buClr>
                <a:srgbClr val="616669"/>
              </a:buClr>
              <a:buFont typeface="Arial"/>
              <a:buChar char="•"/>
              <a:tabLst>
                <a:tab pos="704850" algn="l"/>
              </a:tabLst>
            </a:pPr>
            <a:r>
              <a:rPr sz="4200" spc="-8" dirty="0">
                <a:solidFill>
                  <a:srgbClr val="616669"/>
                </a:solidFill>
              </a:rPr>
              <a:t>In </a:t>
            </a:r>
            <a:r>
              <a:rPr sz="4200" dirty="0">
                <a:solidFill>
                  <a:srgbClr val="616669"/>
                </a:solidFill>
              </a:rPr>
              <a:t>addition </a:t>
            </a:r>
            <a:r>
              <a:rPr sz="4200" spc="-8" dirty="0">
                <a:solidFill>
                  <a:srgbClr val="616669"/>
                </a:solidFill>
              </a:rPr>
              <a:t>to the </a:t>
            </a:r>
            <a:r>
              <a:rPr sz="4200" dirty="0">
                <a:solidFill>
                  <a:srgbClr val="616669"/>
                </a:solidFill>
              </a:rPr>
              <a:t>statutory </a:t>
            </a:r>
            <a:r>
              <a:rPr sz="4200" spc="-15" dirty="0">
                <a:solidFill>
                  <a:srgbClr val="616669"/>
                </a:solidFill>
              </a:rPr>
              <a:t>COLA, </a:t>
            </a:r>
            <a:r>
              <a:rPr sz="4200" spc="-8" dirty="0">
                <a:solidFill>
                  <a:srgbClr val="616669"/>
                </a:solidFill>
              </a:rPr>
              <a:t>the May Revision </a:t>
            </a:r>
            <a:r>
              <a:rPr sz="4200" dirty="0">
                <a:solidFill>
                  <a:srgbClr val="616669"/>
                </a:solidFill>
              </a:rPr>
              <a:t>also </a:t>
            </a:r>
            <a:r>
              <a:rPr sz="4200" spc="-1148" dirty="0">
                <a:solidFill>
                  <a:srgbClr val="616669"/>
                </a:solidFill>
              </a:rPr>
              <a:t> </a:t>
            </a:r>
            <a:r>
              <a:rPr sz="4200" dirty="0">
                <a:solidFill>
                  <a:srgbClr val="616669"/>
                </a:solidFill>
              </a:rPr>
              <a:t>provides </a:t>
            </a:r>
            <a:r>
              <a:rPr sz="4200" spc="-8" dirty="0">
                <a:solidFill>
                  <a:srgbClr val="616669"/>
                </a:solidFill>
              </a:rPr>
              <a:t>a </a:t>
            </a:r>
            <a:r>
              <a:rPr sz="4200" dirty="0">
                <a:solidFill>
                  <a:srgbClr val="616669"/>
                </a:solidFill>
              </a:rPr>
              <a:t>discretionary </a:t>
            </a:r>
            <a:r>
              <a:rPr sz="4200" spc="-8" dirty="0">
                <a:solidFill>
                  <a:srgbClr val="616669"/>
                </a:solidFill>
              </a:rPr>
              <a:t>increase </a:t>
            </a:r>
            <a:r>
              <a:rPr sz="4200" dirty="0">
                <a:solidFill>
                  <a:srgbClr val="616669"/>
                </a:solidFill>
              </a:rPr>
              <a:t>of $2.1 </a:t>
            </a:r>
            <a:r>
              <a:rPr sz="4200" spc="-8" dirty="0">
                <a:solidFill>
                  <a:srgbClr val="616669"/>
                </a:solidFill>
              </a:rPr>
              <a:t>billion </a:t>
            </a:r>
            <a:r>
              <a:rPr sz="4200" dirty="0">
                <a:solidFill>
                  <a:srgbClr val="616669"/>
                </a:solidFill>
              </a:rPr>
              <a:t>ongoing </a:t>
            </a:r>
            <a:r>
              <a:rPr sz="4200" spc="-1148" dirty="0">
                <a:solidFill>
                  <a:srgbClr val="616669"/>
                </a:solidFill>
              </a:rPr>
              <a:t> </a:t>
            </a:r>
            <a:r>
              <a:rPr sz="4200" dirty="0">
                <a:solidFill>
                  <a:srgbClr val="616669"/>
                </a:solidFill>
              </a:rPr>
              <a:t>Proposition </a:t>
            </a:r>
            <a:r>
              <a:rPr sz="4200" spc="-8" dirty="0">
                <a:solidFill>
                  <a:srgbClr val="616669"/>
                </a:solidFill>
              </a:rPr>
              <a:t>98</a:t>
            </a:r>
            <a:r>
              <a:rPr sz="4200" dirty="0">
                <a:solidFill>
                  <a:srgbClr val="616669"/>
                </a:solidFill>
              </a:rPr>
              <a:t> General</a:t>
            </a:r>
            <a:r>
              <a:rPr sz="4200" spc="15" dirty="0">
                <a:solidFill>
                  <a:srgbClr val="616669"/>
                </a:solidFill>
              </a:rPr>
              <a:t> </a:t>
            </a:r>
            <a:r>
              <a:rPr sz="4200" spc="-8" dirty="0">
                <a:solidFill>
                  <a:srgbClr val="616669"/>
                </a:solidFill>
              </a:rPr>
              <a:t>Fund</a:t>
            </a:r>
            <a:r>
              <a:rPr sz="4200" spc="23" dirty="0">
                <a:solidFill>
                  <a:srgbClr val="616669"/>
                </a:solidFill>
              </a:rPr>
              <a:t> </a:t>
            </a:r>
            <a:r>
              <a:rPr sz="4200" spc="-8" dirty="0">
                <a:solidFill>
                  <a:srgbClr val="616669"/>
                </a:solidFill>
              </a:rPr>
              <a:t>to</a:t>
            </a:r>
            <a:r>
              <a:rPr sz="4200" dirty="0">
                <a:solidFill>
                  <a:srgbClr val="616669"/>
                </a:solidFill>
              </a:rPr>
              <a:t> </a:t>
            </a:r>
            <a:r>
              <a:rPr sz="4200" spc="-8" dirty="0">
                <a:solidFill>
                  <a:srgbClr val="616669"/>
                </a:solidFill>
              </a:rPr>
              <a:t>LCFF</a:t>
            </a:r>
            <a:r>
              <a:rPr sz="4200" spc="23" dirty="0">
                <a:solidFill>
                  <a:srgbClr val="616669"/>
                </a:solidFill>
              </a:rPr>
              <a:t> </a:t>
            </a:r>
            <a:r>
              <a:rPr sz="4200" spc="-8" dirty="0">
                <a:solidFill>
                  <a:srgbClr val="616669"/>
                </a:solidFill>
              </a:rPr>
              <a:t>base</a:t>
            </a:r>
            <a:r>
              <a:rPr sz="4200" spc="-15" dirty="0">
                <a:solidFill>
                  <a:srgbClr val="616669"/>
                </a:solidFill>
              </a:rPr>
              <a:t> </a:t>
            </a:r>
            <a:r>
              <a:rPr sz="4200" dirty="0">
                <a:solidFill>
                  <a:srgbClr val="616669"/>
                </a:solidFill>
              </a:rPr>
              <a:t>funding</a:t>
            </a:r>
            <a:r>
              <a:rPr sz="4200" spc="15" dirty="0">
                <a:solidFill>
                  <a:srgbClr val="616669"/>
                </a:solidFill>
              </a:rPr>
              <a:t> </a:t>
            </a:r>
            <a:r>
              <a:rPr sz="4200" spc="-8" dirty="0">
                <a:solidFill>
                  <a:srgbClr val="494949"/>
                </a:solidFill>
              </a:rPr>
              <a:t>.</a:t>
            </a:r>
            <a:endParaRPr sz="4200" dirty="0"/>
          </a:p>
          <a:p>
            <a:pPr lvl="1">
              <a:spcBef>
                <a:spcPts val="38"/>
              </a:spcBef>
              <a:buClr>
                <a:srgbClr val="494949"/>
              </a:buClr>
              <a:buFont typeface="Arial"/>
              <a:buChar char="•"/>
            </a:pPr>
            <a:endParaRPr sz="4350" dirty="0"/>
          </a:p>
          <a:p>
            <a:pPr marL="704850" marR="7620" indent="-685800">
              <a:buChar char="•"/>
              <a:tabLst>
                <a:tab pos="703898" algn="l"/>
                <a:tab pos="704850" algn="l"/>
              </a:tabLst>
            </a:pPr>
            <a:r>
              <a:rPr sz="4200" spc="-8" dirty="0">
                <a:solidFill>
                  <a:srgbClr val="616669"/>
                </a:solidFill>
              </a:rPr>
              <a:t>Also</a:t>
            </a:r>
            <a:r>
              <a:rPr sz="4200" dirty="0">
                <a:solidFill>
                  <a:srgbClr val="616669"/>
                </a:solidFill>
              </a:rPr>
              <a:t> provides $101.2 </a:t>
            </a:r>
            <a:r>
              <a:rPr sz="4200" spc="-8" dirty="0">
                <a:solidFill>
                  <a:srgbClr val="616669"/>
                </a:solidFill>
              </a:rPr>
              <a:t>million</a:t>
            </a:r>
            <a:r>
              <a:rPr sz="4200" spc="15" dirty="0">
                <a:solidFill>
                  <a:srgbClr val="616669"/>
                </a:solidFill>
              </a:rPr>
              <a:t> </a:t>
            </a:r>
            <a:r>
              <a:rPr sz="4200" dirty="0">
                <a:solidFill>
                  <a:srgbClr val="616669"/>
                </a:solidFill>
              </a:rPr>
              <a:t>ongoing</a:t>
            </a:r>
            <a:r>
              <a:rPr sz="4200" spc="15" dirty="0">
                <a:solidFill>
                  <a:srgbClr val="616669"/>
                </a:solidFill>
              </a:rPr>
              <a:t> </a:t>
            </a:r>
            <a:r>
              <a:rPr sz="4200" spc="-8" dirty="0">
                <a:solidFill>
                  <a:srgbClr val="616669"/>
                </a:solidFill>
              </a:rPr>
              <a:t>to</a:t>
            </a:r>
            <a:r>
              <a:rPr sz="4200" spc="-15" dirty="0">
                <a:solidFill>
                  <a:srgbClr val="616669"/>
                </a:solidFill>
              </a:rPr>
              <a:t> </a:t>
            </a:r>
            <a:r>
              <a:rPr sz="4200" dirty="0">
                <a:solidFill>
                  <a:srgbClr val="616669"/>
                </a:solidFill>
              </a:rPr>
              <a:t>augment</a:t>
            </a:r>
            <a:r>
              <a:rPr sz="4200" spc="15" dirty="0">
                <a:solidFill>
                  <a:srgbClr val="616669"/>
                </a:solidFill>
              </a:rPr>
              <a:t> </a:t>
            </a:r>
            <a:r>
              <a:rPr sz="4200" spc="-8" dirty="0">
                <a:solidFill>
                  <a:srgbClr val="616669"/>
                </a:solidFill>
              </a:rPr>
              <a:t>LCFF</a:t>
            </a:r>
            <a:r>
              <a:rPr sz="4200" spc="23" dirty="0">
                <a:solidFill>
                  <a:srgbClr val="616669"/>
                </a:solidFill>
              </a:rPr>
              <a:t> </a:t>
            </a:r>
            <a:r>
              <a:rPr sz="4200" dirty="0">
                <a:solidFill>
                  <a:srgbClr val="616669"/>
                </a:solidFill>
              </a:rPr>
              <a:t>funding </a:t>
            </a:r>
            <a:r>
              <a:rPr sz="4200" spc="-1148" dirty="0">
                <a:solidFill>
                  <a:srgbClr val="616669"/>
                </a:solidFill>
              </a:rPr>
              <a:t> </a:t>
            </a:r>
            <a:r>
              <a:rPr sz="4200" spc="-8" dirty="0">
                <a:solidFill>
                  <a:srgbClr val="616669"/>
                </a:solidFill>
              </a:rPr>
              <a:t>for</a:t>
            </a:r>
            <a:r>
              <a:rPr sz="4200" spc="-15" dirty="0">
                <a:solidFill>
                  <a:srgbClr val="616669"/>
                </a:solidFill>
              </a:rPr>
              <a:t> </a:t>
            </a:r>
            <a:r>
              <a:rPr sz="4200" dirty="0">
                <a:solidFill>
                  <a:srgbClr val="616669"/>
                </a:solidFill>
              </a:rPr>
              <a:t>county</a:t>
            </a:r>
            <a:r>
              <a:rPr sz="4200" spc="8" dirty="0">
                <a:solidFill>
                  <a:srgbClr val="616669"/>
                </a:solidFill>
              </a:rPr>
              <a:t> </a:t>
            </a:r>
            <a:r>
              <a:rPr sz="4200" spc="-15" dirty="0">
                <a:solidFill>
                  <a:srgbClr val="616669"/>
                </a:solidFill>
              </a:rPr>
              <a:t>offices</a:t>
            </a:r>
            <a:r>
              <a:rPr sz="4200" spc="-30" dirty="0">
                <a:solidFill>
                  <a:srgbClr val="616669"/>
                </a:solidFill>
              </a:rPr>
              <a:t> </a:t>
            </a:r>
            <a:r>
              <a:rPr sz="4200" dirty="0">
                <a:solidFill>
                  <a:srgbClr val="616669"/>
                </a:solidFill>
              </a:rPr>
              <a:t>of</a:t>
            </a:r>
            <a:r>
              <a:rPr sz="4200" spc="-15" dirty="0">
                <a:solidFill>
                  <a:srgbClr val="616669"/>
                </a:solidFill>
              </a:rPr>
              <a:t> </a:t>
            </a:r>
            <a:r>
              <a:rPr sz="4200" dirty="0">
                <a:solidFill>
                  <a:srgbClr val="616669"/>
                </a:solidFill>
              </a:rPr>
              <a:t>education.</a:t>
            </a:r>
            <a:endParaRPr sz="4200" dirty="0"/>
          </a:p>
        </p:txBody>
      </p:sp>
      <p:sp>
        <p:nvSpPr>
          <p:cNvPr id="3" name="object 3"/>
          <p:cNvSpPr txBox="1">
            <a:spLocks noGrp="1"/>
          </p:cNvSpPr>
          <p:nvPr>
            <p:ph type="title"/>
          </p:nvPr>
        </p:nvSpPr>
        <p:spPr>
          <a:xfrm>
            <a:off x="5938313" y="685278"/>
            <a:ext cx="6414135" cy="853760"/>
          </a:xfrm>
          <a:prstGeom prst="rect">
            <a:avLst/>
          </a:prstGeom>
        </p:spPr>
        <p:txBody>
          <a:bodyPr spcFirstLastPara="1" vert="horz" wrap="square" lIns="0" tIns="20003" rIns="0" bIns="0" rtlCol="0" anchor="ctr" anchorCtr="0">
            <a:spAutoFit/>
          </a:bodyPr>
          <a:lstStyle/>
          <a:p>
            <a:pPr marL="19050">
              <a:spcBef>
                <a:spcPts val="158"/>
              </a:spcBef>
            </a:pPr>
            <a:r>
              <a:rPr sz="5250" dirty="0">
                <a:solidFill>
                  <a:srgbClr val="004876"/>
                </a:solidFill>
              </a:rPr>
              <a:t>LCFF</a:t>
            </a:r>
            <a:r>
              <a:rPr sz="5250" spc="-53" dirty="0">
                <a:solidFill>
                  <a:srgbClr val="004876"/>
                </a:solidFill>
              </a:rPr>
              <a:t> </a:t>
            </a:r>
            <a:r>
              <a:rPr sz="5250" spc="-8" dirty="0">
                <a:solidFill>
                  <a:srgbClr val="004876"/>
                </a:solidFill>
              </a:rPr>
              <a:t>Base</a:t>
            </a:r>
            <a:r>
              <a:rPr sz="5250" spc="-30" dirty="0">
                <a:solidFill>
                  <a:srgbClr val="004876"/>
                </a:solidFill>
              </a:rPr>
              <a:t> </a:t>
            </a:r>
            <a:r>
              <a:rPr sz="5250" spc="-8" dirty="0">
                <a:solidFill>
                  <a:srgbClr val="004876"/>
                </a:solidFill>
              </a:rPr>
              <a:t>Increase</a:t>
            </a:r>
            <a:endParaRPr sz="525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3950" y="1945277"/>
            <a:ext cx="15716250" cy="6182462"/>
          </a:xfrm>
          <a:prstGeom prst="rect">
            <a:avLst/>
          </a:prstGeom>
        </p:spPr>
        <p:txBody>
          <a:bodyPr vert="horz" wrap="square" lIns="0" tIns="19050" rIns="0" bIns="0" rtlCol="0">
            <a:spAutoFit/>
          </a:bodyPr>
          <a:lstStyle/>
          <a:p>
            <a:pPr marL="448628" marR="398145" indent="-430530">
              <a:spcBef>
                <a:spcPts val="150"/>
              </a:spcBef>
              <a:buClr>
                <a:srgbClr val="616669"/>
              </a:buClr>
              <a:buFont typeface="Arial"/>
              <a:buChar char="•"/>
              <a:tabLst>
                <a:tab pos="448628" algn="l"/>
                <a:tab pos="449580" algn="l"/>
              </a:tabLst>
            </a:pPr>
            <a:r>
              <a:rPr sz="3600" spc="-8" dirty="0">
                <a:solidFill>
                  <a:srgbClr val="616669"/>
                </a:solidFill>
              </a:rPr>
              <a:t>May</a:t>
            </a:r>
            <a:r>
              <a:rPr sz="3600" spc="-15" dirty="0">
                <a:solidFill>
                  <a:srgbClr val="616669"/>
                </a:solidFill>
              </a:rPr>
              <a:t> </a:t>
            </a:r>
            <a:r>
              <a:rPr sz="3600" spc="-8" dirty="0">
                <a:solidFill>
                  <a:srgbClr val="616669"/>
                </a:solidFill>
              </a:rPr>
              <a:t>Revision</a:t>
            </a:r>
            <a:r>
              <a:rPr sz="3600" spc="60" dirty="0">
                <a:solidFill>
                  <a:srgbClr val="616669"/>
                </a:solidFill>
              </a:rPr>
              <a:t> </a:t>
            </a:r>
            <a:r>
              <a:rPr sz="3600" spc="-15" dirty="0">
                <a:solidFill>
                  <a:srgbClr val="616669"/>
                </a:solidFill>
              </a:rPr>
              <a:t>includes</a:t>
            </a:r>
            <a:r>
              <a:rPr sz="3600" spc="60" dirty="0">
                <a:solidFill>
                  <a:srgbClr val="616669"/>
                </a:solidFill>
              </a:rPr>
              <a:t> </a:t>
            </a:r>
            <a:r>
              <a:rPr sz="3600" spc="-8" dirty="0">
                <a:solidFill>
                  <a:srgbClr val="616669"/>
                </a:solidFill>
              </a:rPr>
              <a:t>$8</a:t>
            </a:r>
            <a:r>
              <a:rPr sz="3600" spc="8" dirty="0">
                <a:solidFill>
                  <a:srgbClr val="616669"/>
                </a:solidFill>
              </a:rPr>
              <a:t> </a:t>
            </a:r>
            <a:r>
              <a:rPr sz="3600" spc="-15" dirty="0">
                <a:solidFill>
                  <a:srgbClr val="616669"/>
                </a:solidFill>
              </a:rPr>
              <a:t>billion</a:t>
            </a:r>
            <a:r>
              <a:rPr sz="3600" spc="75" dirty="0">
                <a:solidFill>
                  <a:srgbClr val="616669"/>
                </a:solidFill>
              </a:rPr>
              <a:t> </a:t>
            </a:r>
            <a:r>
              <a:rPr sz="3600" spc="-8" dirty="0">
                <a:solidFill>
                  <a:srgbClr val="616669"/>
                </a:solidFill>
              </a:rPr>
              <a:t>in</a:t>
            </a:r>
            <a:r>
              <a:rPr sz="3600" spc="8" dirty="0">
                <a:solidFill>
                  <a:srgbClr val="616669"/>
                </a:solidFill>
              </a:rPr>
              <a:t> </a:t>
            </a:r>
            <a:r>
              <a:rPr sz="3600" spc="-8" dirty="0">
                <a:solidFill>
                  <a:srgbClr val="616669"/>
                </a:solidFill>
              </a:rPr>
              <a:t>one-time</a:t>
            </a:r>
            <a:r>
              <a:rPr sz="3600" spc="23" dirty="0">
                <a:solidFill>
                  <a:srgbClr val="616669"/>
                </a:solidFill>
              </a:rPr>
              <a:t> </a:t>
            </a:r>
            <a:r>
              <a:rPr sz="3600" spc="-8" dirty="0">
                <a:solidFill>
                  <a:srgbClr val="616669"/>
                </a:solidFill>
              </a:rPr>
              <a:t>Proposition</a:t>
            </a:r>
            <a:r>
              <a:rPr sz="3600" spc="38" dirty="0">
                <a:solidFill>
                  <a:srgbClr val="616669"/>
                </a:solidFill>
              </a:rPr>
              <a:t> </a:t>
            </a:r>
            <a:r>
              <a:rPr sz="3600" spc="-8" dirty="0">
                <a:solidFill>
                  <a:srgbClr val="616669"/>
                </a:solidFill>
              </a:rPr>
              <a:t>98</a:t>
            </a:r>
            <a:r>
              <a:rPr sz="3600" spc="8" dirty="0">
                <a:solidFill>
                  <a:srgbClr val="616669"/>
                </a:solidFill>
              </a:rPr>
              <a:t> </a:t>
            </a:r>
            <a:r>
              <a:rPr sz="3600" spc="-8" dirty="0">
                <a:solidFill>
                  <a:srgbClr val="616669"/>
                </a:solidFill>
              </a:rPr>
              <a:t>General</a:t>
            </a:r>
            <a:r>
              <a:rPr sz="3600" spc="15" dirty="0">
                <a:solidFill>
                  <a:srgbClr val="616669"/>
                </a:solidFill>
              </a:rPr>
              <a:t> </a:t>
            </a:r>
            <a:r>
              <a:rPr sz="3600" spc="-8" dirty="0">
                <a:solidFill>
                  <a:srgbClr val="616669"/>
                </a:solidFill>
              </a:rPr>
              <a:t>Fund </a:t>
            </a:r>
            <a:r>
              <a:rPr sz="3600" spc="-975" dirty="0">
                <a:solidFill>
                  <a:srgbClr val="616669"/>
                </a:solidFill>
              </a:rPr>
              <a:t> </a:t>
            </a:r>
            <a:r>
              <a:rPr sz="3600" spc="-8" dirty="0">
                <a:solidFill>
                  <a:srgbClr val="616669"/>
                </a:solidFill>
              </a:rPr>
              <a:t>discretionary</a:t>
            </a:r>
            <a:r>
              <a:rPr sz="3600" spc="30" dirty="0">
                <a:solidFill>
                  <a:srgbClr val="616669"/>
                </a:solidFill>
              </a:rPr>
              <a:t> </a:t>
            </a:r>
            <a:r>
              <a:rPr sz="3600" spc="-8" dirty="0">
                <a:solidFill>
                  <a:srgbClr val="616669"/>
                </a:solidFill>
              </a:rPr>
              <a:t>funds, allocated</a:t>
            </a:r>
            <a:r>
              <a:rPr sz="3600" spc="38" dirty="0">
                <a:solidFill>
                  <a:srgbClr val="616669"/>
                </a:solidFill>
              </a:rPr>
              <a:t> </a:t>
            </a:r>
            <a:r>
              <a:rPr sz="3600" spc="-8" dirty="0">
                <a:solidFill>
                  <a:srgbClr val="616669"/>
                </a:solidFill>
              </a:rPr>
              <a:t>on</a:t>
            </a:r>
            <a:r>
              <a:rPr sz="3600" dirty="0">
                <a:solidFill>
                  <a:srgbClr val="616669"/>
                </a:solidFill>
              </a:rPr>
              <a:t> a </a:t>
            </a:r>
            <a:r>
              <a:rPr sz="3600" spc="-8" dirty="0">
                <a:solidFill>
                  <a:srgbClr val="616669"/>
                </a:solidFill>
              </a:rPr>
              <a:t>per</a:t>
            </a:r>
            <a:r>
              <a:rPr sz="3600" dirty="0">
                <a:solidFill>
                  <a:srgbClr val="616669"/>
                </a:solidFill>
              </a:rPr>
              <a:t> </a:t>
            </a:r>
            <a:r>
              <a:rPr sz="3600" spc="-8" dirty="0">
                <a:solidFill>
                  <a:srgbClr val="616669"/>
                </a:solidFill>
              </a:rPr>
              <a:t>pupil</a:t>
            </a:r>
            <a:r>
              <a:rPr sz="3600" spc="30" dirty="0">
                <a:solidFill>
                  <a:srgbClr val="616669"/>
                </a:solidFill>
              </a:rPr>
              <a:t> </a:t>
            </a:r>
            <a:r>
              <a:rPr sz="3600" spc="-8" dirty="0">
                <a:solidFill>
                  <a:srgbClr val="616669"/>
                </a:solidFill>
              </a:rPr>
              <a:t>basis.</a:t>
            </a:r>
            <a:endParaRPr sz="3600"/>
          </a:p>
          <a:p>
            <a:pPr>
              <a:spcBef>
                <a:spcPts val="8"/>
              </a:spcBef>
              <a:buClr>
                <a:srgbClr val="616669"/>
              </a:buClr>
              <a:buFont typeface="Arial"/>
              <a:buChar char="•"/>
            </a:pPr>
            <a:endParaRPr sz="3750"/>
          </a:p>
          <a:p>
            <a:pPr marL="448628" marR="342900" indent="-430530">
              <a:buChar char="•"/>
              <a:tabLst>
                <a:tab pos="448628" algn="l"/>
                <a:tab pos="449580" algn="l"/>
              </a:tabLst>
            </a:pPr>
            <a:r>
              <a:rPr sz="3600" spc="-8" dirty="0">
                <a:solidFill>
                  <a:srgbClr val="616669"/>
                </a:solidFill>
              </a:rPr>
              <a:t>Intent is </a:t>
            </a:r>
            <a:r>
              <a:rPr sz="3600" dirty="0">
                <a:solidFill>
                  <a:srgbClr val="616669"/>
                </a:solidFill>
              </a:rPr>
              <a:t>to </a:t>
            </a:r>
            <a:r>
              <a:rPr sz="3600" spc="-8" dirty="0">
                <a:solidFill>
                  <a:srgbClr val="616669"/>
                </a:solidFill>
              </a:rPr>
              <a:t>respond </a:t>
            </a:r>
            <a:r>
              <a:rPr sz="3600" dirty="0">
                <a:solidFill>
                  <a:srgbClr val="616669"/>
                </a:solidFill>
              </a:rPr>
              <a:t>to </a:t>
            </a:r>
            <a:r>
              <a:rPr sz="3600" spc="-8" dirty="0">
                <a:solidFill>
                  <a:srgbClr val="616669"/>
                </a:solidFill>
              </a:rPr>
              <a:t>LEA reports of increasing operation costs, </a:t>
            </a:r>
            <a:r>
              <a:rPr sz="3600" spc="-15" dirty="0">
                <a:solidFill>
                  <a:srgbClr val="616669"/>
                </a:solidFill>
              </a:rPr>
              <a:t>including </a:t>
            </a:r>
            <a:r>
              <a:rPr sz="3600" spc="-982" dirty="0">
                <a:solidFill>
                  <a:srgbClr val="616669"/>
                </a:solidFill>
              </a:rPr>
              <a:t> </a:t>
            </a:r>
            <a:r>
              <a:rPr sz="3600" spc="-8" dirty="0">
                <a:solidFill>
                  <a:srgbClr val="616669"/>
                </a:solidFill>
              </a:rPr>
              <a:t>pension</a:t>
            </a:r>
            <a:r>
              <a:rPr sz="3600" spc="30" dirty="0">
                <a:solidFill>
                  <a:srgbClr val="616669"/>
                </a:solidFill>
              </a:rPr>
              <a:t> </a:t>
            </a:r>
            <a:r>
              <a:rPr sz="3600" spc="-8" dirty="0">
                <a:solidFill>
                  <a:srgbClr val="616669"/>
                </a:solidFill>
              </a:rPr>
              <a:t>contributions.</a:t>
            </a:r>
            <a:endParaRPr sz="3600"/>
          </a:p>
          <a:p>
            <a:pPr>
              <a:spcBef>
                <a:spcPts val="8"/>
              </a:spcBef>
              <a:buClr>
                <a:srgbClr val="616669"/>
              </a:buClr>
              <a:buFont typeface="Arial"/>
              <a:buChar char="•"/>
            </a:pPr>
            <a:endParaRPr sz="3750"/>
          </a:p>
          <a:p>
            <a:pPr marL="448628" marR="7620" indent="-430530">
              <a:buChar char="•"/>
              <a:tabLst>
                <a:tab pos="448628" algn="l"/>
                <a:tab pos="449580" algn="l"/>
              </a:tabLst>
            </a:pPr>
            <a:r>
              <a:rPr sz="3600" spc="-8" dirty="0">
                <a:solidFill>
                  <a:srgbClr val="616669"/>
                </a:solidFill>
              </a:rPr>
              <a:t>Schools</a:t>
            </a:r>
            <a:r>
              <a:rPr sz="3600" spc="38" dirty="0">
                <a:solidFill>
                  <a:srgbClr val="616669"/>
                </a:solidFill>
              </a:rPr>
              <a:t> </a:t>
            </a:r>
            <a:r>
              <a:rPr sz="3600" spc="-8" dirty="0">
                <a:solidFill>
                  <a:srgbClr val="616669"/>
                </a:solidFill>
              </a:rPr>
              <a:t>are</a:t>
            </a:r>
            <a:r>
              <a:rPr sz="3600" spc="8" dirty="0">
                <a:solidFill>
                  <a:srgbClr val="616669"/>
                </a:solidFill>
              </a:rPr>
              <a:t> </a:t>
            </a:r>
            <a:r>
              <a:rPr sz="3600" spc="-8" dirty="0">
                <a:solidFill>
                  <a:srgbClr val="616669"/>
                </a:solidFill>
              </a:rPr>
              <a:t>intended</a:t>
            </a:r>
            <a:r>
              <a:rPr sz="3600" spc="15" dirty="0">
                <a:solidFill>
                  <a:srgbClr val="616669"/>
                </a:solidFill>
              </a:rPr>
              <a:t> </a:t>
            </a:r>
            <a:r>
              <a:rPr sz="3600" dirty="0">
                <a:solidFill>
                  <a:srgbClr val="616669"/>
                </a:solidFill>
              </a:rPr>
              <a:t>to</a:t>
            </a:r>
            <a:r>
              <a:rPr sz="3600" spc="-8" dirty="0">
                <a:solidFill>
                  <a:srgbClr val="616669"/>
                </a:solidFill>
              </a:rPr>
              <a:t> use</a:t>
            </a:r>
            <a:r>
              <a:rPr sz="3600" dirty="0">
                <a:solidFill>
                  <a:srgbClr val="616669"/>
                </a:solidFill>
              </a:rPr>
              <a:t> </a:t>
            </a:r>
            <a:r>
              <a:rPr sz="3600" spc="-8" dirty="0">
                <a:solidFill>
                  <a:srgbClr val="616669"/>
                </a:solidFill>
              </a:rPr>
              <a:t>funds</a:t>
            </a:r>
            <a:r>
              <a:rPr sz="3600" spc="8" dirty="0">
                <a:solidFill>
                  <a:srgbClr val="616669"/>
                </a:solidFill>
              </a:rPr>
              <a:t> </a:t>
            </a:r>
            <a:r>
              <a:rPr sz="3600" dirty="0">
                <a:solidFill>
                  <a:srgbClr val="616669"/>
                </a:solidFill>
              </a:rPr>
              <a:t>for </a:t>
            </a:r>
            <a:r>
              <a:rPr sz="3600" spc="-8" dirty="0">
                <a:solidFill>
                  <a:srgbClr val="616669"/>
                </a:solidFill>
              </a:rPr>
              <a:t>purposes</a:t>
            </a:r>
            <a:r>
              <a:rPr sz="3600" spc="23" dirty="0">
                <a:solidFill>
                  <a:srgbClr val="616669"/>
                </a:solidFill>
              </a:rPr>
              <a:t> </a:t>
            </a:r>
            <a:r>
              <a:rPr sz="3600" spc="-15" dirty="0">
                <a:solidFill>
                  <a:srgbClr val="616669"/>
                </a:solidFill>
              </a:rPr>
              <a:t>including</a:t>
            </a:r>
            <a:r>
              <a:rPr sz="3600" spc="83" dirty="0">
                <a:solidFill>
                  <a:srgbClr val="616669"/>
                </a:solidFill>
              </a:rPr>
              <a:t> </a:t>
            </a:r>
            <a:r>
              <a:rPr sz="3600" spc="-8" dirty="0">
                <a:solidFill>
                  <a:srgbClr val="616669"/>
                </a:solidFill>
              </a:rPr>
              <a:t>protecting</a:t>
            </a:r>
            <a:r>
              <a:rPr sz="3600" dirty="0">
                <a:solidFill>
                  <a:srgbClr val="616669"/>
                </a:solidFill>
              </a:rPr>
              <a:t> </a:t>
            </a:r>
            <a:r>
              <a:rPr sz="3600" spc="-15" dirty="0">
                <a:solidFill>
                  <a:srgbClr val="616669"/>
                </a:solidFill>
              </a:rPr>
              <a:t>staffing </a:t>
            </a:r>
            <a:r>
              <a:rPr sz="3600" spc="-975" dirty="0">
                <a:solidFill>
                  <a:srgbClr val="616669"/>
                </a:solidFill>
              </a:rPr>
              <a:t> </a:t>
            </a:r>
            <a:r>
              <a:rPr sz="3600" spc="-8" dirty="0">
                <a:solidFill>
                  <a:srgbClr val="616669"/>
                </a:solidFill>
              </a:rPr>
              <a:t>levels,</a:t>
            </a:r>
            <a:r>
              <a:rPr sz="3600" spc="23" dirty="0">
                <a:solidFill>
                  <a:srgbClr val="616669"/>
                </a:solidFill>
              </a:rPr>
              <a:t> </a:t>
            </a:r>
            <a:r>
              <a:rPr sz="3600" spc="-8" dirty="0">
                <a:solidFill>
                  <a:srgbClr val="616669"/>
                </a:solidFill>
              </a:rPr>
              <a:t>addressing</a:t>
            </a:r>
            <a:r>
              <a:rPr sz="3600" spc="30" dirty="0">
                <a:solidFill>
                  <a:srgbClr val="616669"/>
                </a:solidFill>
              </a:rPr>
              <a:t> </a:t>
            </a:r>
            <a:r>
              <a:rPr sz="3600" spc="-8" dirty="0">
                <a:solidFill>
                  <a:srgbClr val="616669"/>
                </a:solidFill>
              </a:rPr>
              <a:t>learning</a:t>
            </a:r>
            <a:r>
              <a:rPr sz="3600" spc="53" dirty="0">
                <a:solidFill>
                  <a:srgbClr val="616669"/>
                </a:solidFill>
              </a:rPr>
              <a:t> </a:t>
            </a:r>
            <a:r>
              <a:rPr sz="3600" spc="-8" dirty="0">
                <a:solidFill>
                  <a:srgbClr val="616669"/>
                </a:solidFill>
              </a:rPr>
              <a:t>challenges</a:t>
            </a:r>
            <a:r>
              <a:rPr sz="3600" spc="68" dirty="0">
                <a:solidFill>
                  <a:srgbClr val="616669"/>
                </a:solidFill>
              </a:rPr>
              <a:t> </a:t>
            </a:r>
            <a:r>
              <a:rPr sz="3600" spc="-8" dirty="0">
                <a:solidFill>
                  <a:srgbClr val="616669"/>
                </a:solidFill>
              </a:rPr>
              <a:t>and</a:t>
            </a:r>
            <a:r>
              <a:rPr sz="3600" dirty="0">
                <a:solidFill>
                  <a:srgbClr val="616669"/>
                </a:solidFill>
              </a:rPr>
              <a:t> </a:t>
            </a:r>
            <a:r>
              <a:rPr sz="3600" spc="-8" dirty="0">
                <a:solidFill>
                  <a:srgbClr val="616669"/>
                </a:solidFill>
              </a:rPr>
              <a:t>supporting</a:t>
            </a:r>
            <a:r>
              <a:rPr sz="3600" spc="30" dirty="0">
                <a:solidFill>
                  <a:srgbClr val="616669"/>
                </a:solidFill>
              </a:rPr>
              <a:t> </a:t>
            </a:r>
            <a:r>
              <a:rPr sz="3600" spc="-15" dirty="0">
                <a:solidFill>
                  <a:srgbClr val="616669"/>
                </a:solidFill>
              </a:rPr>
              <a:t>staff</a:t>
            </a:r>
            <a:r>
              <a:rPr sz="3600" spc="-23" dirty="0">
                <a:solidFill>
                  <a:srgbClr val="616669"/>
                </a:solidFill>
              </a:rPr>
              <a:t> </a:t>
            </a:r>
            <a:r>
              <a:rPr sz="3600" spc="-8" dirty="0">
                <a:solidFill>
                  <a:srgbClr val="616669"/>
                </a:solidFill>
              </a:rPr>
              <a:t>and student </a:t>
            </a:r>
            <a:r>
              <a:rPr sz="3600" dirty="0">
                <a:solidFill>
                  <a:srgbClr val="616669"/>
                </a:solidFill>
              </a:rPr>
              <a:t> </a:t>
            </a:r>
            <a:r>
              <a:rPr sz="3600" spc="-8" dirty="0">
                <a:solidFill>
                  <a:srgbClr val="616669"/>
                </a:solidFill>
              </a:rPr>
              <a:t>mental health</a:t>
            </a:r>
            <a:r>
              <a:rPr sz="3600" spc="15" dirty="0">
                <a:solidFill>
                  <a:srgbClr val="616669"/>
                </a:solidFill>
              </a:rPr>
              <a:t> </a:t>
            </a:r>
            <a:r>
              <a:rPr sz="3600" spc="-8" dirty="0">
                <a:solidFill>
                  <a:srgbClr val="616669"/>
                </a:solidFill>
              </a:rPr>
              <a:t>and</a:t>
            </a:r>
            <a:r>
              <a:rPr sz="3600" spc="15" dirty="0">
                <a:solidFill>
                  <a:srgbClr val="616669"/>
                </a:solidFill>
              </a:rPr>
              <a:t> </a:t>
            </a:r>
            <a:r>
              <a:rPr sz="3600" spc="-8" dirty="0">
                <a:solidFill>
                  <a:srgbClr val="616669"/>
                </a:solidFill>
              </a:rPr>
              <a:t>wellness.</a:t>
            </a:r>
            <a:endParaRPr sz="3600"/>
          </a:p>
          <a:p>
            <a:pPr>
              <a:spcBef>
                <a:spcPts val="8"/>
              </a:spcBef>
              <a:buClr>
                <a:srgbClr val="616669"/>
              </a:buClr>
              <a:buFont typeface="Arial"/>
              <a:buChar char="•"/>
            </a:pPr>
            <a:endParaRPr sz="3750"/>
          </a:p>
          <a:p>
            <a:pPr marL="448628" indent="-430530">
              <a:buChar char="•"/>
              <a:tabLst>
                <a:tab pos="448628" algn="l"/>
                <a:tab pos="449580" algn="l"/>
              </a:tabLst>
            </a:pPr>
            <a:r>
              <a:rPr sz="3600" spc="-8" dirty="0">
                <a:solidFill>
                  <a:srgbClr val="616669"/>
                </a:solidFill>
              </a:rPr>
              <a:t>Funds</a:t>
            </a:r>
            <a:r>
              <a:rPr sz="3600" spc="8" dirty="0">
                <a:solidFill>
                  <a:srgbClr val="616669"/>
                </a:solidFill>
              </a:rPr>
              <a:t> </a:t>
            </a:r>
            <a:r>
              <a:rPr sz="3600" spc="-15" dirty="0">
                <a:solidFill>
                  <a:srgbClr val="616669"/>
                </a:solidFill>
              </a:rPr>
              <a:t>will</a:t>
            </a:r>
            <a:r>
              <a:rPr sz="3600" spc="53" dirty="0">
                <a:solidFill>
                  <a:srgbClr val="616669"/>
                </a:solidFill>
              </a:rPr>
              <a:t> </a:t>
            </a:r>
            <a:r>
              <a:rPr sz="3600" spc="-15" dirty="0">
                <a:solidFill>
                  <a:srgbClr val="616669"/>
                </a:solidFill>
              </a:rPr>
              <a:t>offset</a:t>
            </a:r>
            <a:r>
              <a:rPr sz="3600" spc="-23" dirty="0">
                <a:solidFill>
                  <a:srgbClr val="616669"/>
                </a:solidFill>
              </a:rPr>
              <a:t> </a:t>
            </a:r>
            <a:r>
              <a:rPr sz="3600" spc="-15" dirty="0">
                <a:solidFill>
                  <a:srgbClr val="616669"/>
                </a:solidFill>
              </a:rPr>
              <a:t>applicable</a:t>
            </a:r>
            <a:r>
              <a:rPr sz="3600" spc="75" dirty="0">
                <a:solidFill>
                  <a:srgbClr val="616669"/>
                </a:solidFill>
              </a:rPr>
              <a:t> </a:t>
            </a:r>
            <a:r>
              <a:rPr sz="3600" spc="-8" dirty="0">
                <a:solidFill>
                  <a:srgbClr val="616669"/>
                </a:solidFill>
              </a:rPr>
              <a:t>mandates</a:t>
            </a:r>
            <a:r>
              <a:rPr sz="3600" spc="23" dirty="0">
                <a:solidFill>
                  <a:srgbClr val="616669"/>
                </a:solidFill>
              </a:rPr>
              <a:t> </a:t>
            </a:r>
            <a:r>
              <a:rPr sz="3600" spc="-8" dirty="0">
                <a:solidFill>
                  <a:srgbClr val="616669"/>
                </a:solidFill>
              </a:rPr>
              <a:t>debt.</a:t>
            </a:r>
            <a:endParaRPr sz="3600"/>
          </a:p>
        </p:txBody>
      </p:sp>
      <p:sp>
        <p:nvSpPr>
          <p:cNvPr id="3" name="object 3"/>
          <p:cNvSpPr txBox="1">
            <a:spLocks noGrp="1"/>
          </p:cNvSpPr>
          <p:nvPr>
            <p:ph type="title"/>
          </p:nvPr>
        </p:nvSpPr>
        <p:spPr>
          <a:xfrm>
            <a:off x="5007911" y="685278"/>
            <a:ext cx="8272463" cy="853760"/>
          </a:xfrm>
          <a:prstGeom prst="rect">
            <a:avLst/>
          </a:prstGeom>
        </p:spPr>
        <p:txBody>
          <a:bodyPr spcFirstLastPara="1" vert="horz" wrap="square" lIns="0" tIns="20003" rIns="0" bIns="0" rtlCol="0" anchor="ctr" anchorCtr="0">
            <a:spAutoFit/>
          </a:bodyPr>
          <a:lstStyle/>
          <a:p>
            <a:pPr marL="19050">
              <a:spcBef>
                <a:spcPts val="158"/>
              </a:spcBef>
            </a:pPr>
            <a:r>
              <a:rPr sz="5250" spc="-8" dirty="0">
                <a:solidFill>
                  <a:srgbClr val="004876"/>
                </a:solidFill>
              </a:rPr>
              <a:t>Discretionary</a:t>
            </a:r>
            <a:r>
              <a:rPr sz="5250" spc="15" dirty="0">
                <a:solidFill>
                  <a:srgbClr val="004876"/>
                </a:solidFill>
              </a:rPr>
              <a:t> </a:t>
            </a:r>
            <a:r>
              <a:rPr sz="5250" spc="-8" dirty="0">
                <a:solidFill>
                  <a:srgbClr val="004876"/>
                </a:solidFill>
              </a:rPr>
              <a:t>Block</a:t>
            </a:r>
            <a:r>
              <a:rPr sz="5250" dirty="0">
                <a:solidFill>
                  <a:srgbClr val="004876"/>
                </a:solidFill>
              </a:rPr>
              <a:t> </a:t>
            </a:r>
            <a:r>
              <a:rPr sz="5250" spc="-8" dirty="0">
                <a:solidFill>
                  <a:srgbClr val="004876"/>
                </a:solidFill>
              </a:rPr>
              <a:t>Grant</a:t>
            </a:r>
            <a:endParaRPr sz="525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13"/>
          <p:cNvSpPr/>
          <p:nvPr/>
        </p:nvSpPr>
        <p:spPr>
          <a:xfrm>
            <a:off x="999134" y="375188"/>
            <a:ext cx="1394009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200" dirty="0">
                <a:solidFill>
                  <a:srgbClr val="1F6566"/>
                </a:solidFill>
                <a:latin typeface="Roboto Black" panose="020B0604020202020204" charset="0"/>
                <a:ea typeface="Roboto Black" panose="020B0604020202020204" charset="0"/>
                <a:sym typeface="Roboto Black"/>
              </a:rPr>
              <a:t>Second Interim Certification</a:t>
            </a:r>
          </a:p>
          <a:p>
            <a:pPr marL="0" marR="0" lvl="0" indent="0" algn="l" rtl="0">
              <a:lnSpc>
                <a:spcPct val="100000"/>
              </a:lnSpc>
              <a:spcBef>
                <a:spcPts val="0"/>
              </a:spcBef>
              <a:spcAft>
                <a:spcPts val="0"/>
              </a:spcAft>
              <a:buNone/>
            </a:pPr>
            <a:endParaRPr sz="7200" dirty="0">
              <a:latin typeface="Roboto Black" panose="020B0604020202020204" charset="0"/>
              <a:ea typeface="Roboto Black" panose="020B060402020202020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Roboto Black" panose="020B0604020202020204" charset="0"/>
              <a:ea typeface="Roboto Black" panose="020B0604020202020204" charset="0"/>
              <a:sym typeface="Arial"/>
            </a:endParaRPr>
          </a:p>
        </p:txBody>
      </p:sp>
      <p:pic>
        <p:nvPicPr>
          <p:cNvPr id="217" name="Google Shape;217;p1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18" name="Google Shape;218;p13"/>
          <p:cNvGrpSpPr/>
          <p:nvPr/>
        </p:nvGrpSpPr>
        <p:grpSpPr>
          <a:xfrm>
            <a:off x="15881375" y="842763"/>
            <a:ext cx="2406625" cy="788359"/>
            <a:chOff x="0" y="0"/>
            <a:chExt cx="3208834" cy="1051145"/>
          </a:xfrm>
        </p:grpSpPr>
        <p:pic>
          <p:nvPicPr>
            <p:cNvPr id="219" name="Google Shape;219;p1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20" name="Google Shape;220;p1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21" name="Google Shape;221;p1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22" name="Google Shape;222;p13"/>
          <p:cNvPicPr preferRelativeResize="0"/>
          <p:nvPr/>
        </p:nvPicPr>
        <p:blipFill rotWithShape="1">
          <a:blip r:embed="rId5">
            <a:alphaModFix/>
          </a:blip>
          <a:srcRect/>
          <a:stretch/>
        </p:blipFill>
        <p:spPr>
          <a:xfrm>
            <a:off x="652394" y="8206379"/>
            <a:ext cx="1094731" cy="1308204"/>
          </a:xfrm>
          <a:prstGeom prst="rect">
            <a:avLst/>
          </a:prstGeom>
          <a:noFill/>
          <a:ln>
            <a:noFill/>
          </a:ln>
        </p:spPr>
      </p:pic>
      <p:sp>
        <p:nvSpPr>
          <p:cNvPr id="11" name="Content Placeholder 2" descr="Rectangle: Click to edit Master text styles&#10;Second level&#10;Third level&#10;Fourth level&#10;Fifth level"/>
          <p:cNvSpPr txBox="1">
            <a:spLocks/>
          </p:cNvSpPr>
          <p:nvPr/>
        </p:nvSpPr>
        <p:spPr>
          <a:xfrm>
            <a:off x="1840344" y="2179782"/>
            <a:ext cx="14120091" cy="5865091"/>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4800" dirty="0">
                <a:latin typeface="Roboto" panose="020B0604020202020204" charset="0"/>
                <a:ea typeface="Roboto" panose="020B0604020202020204" charset="0"/>
              </a:rPr>
              <a:t>Per AB 1200</a:t>
            </a:r>
          </a:p>
          <a:p>
            <a:r>
              <a:rPr lang="en-US" sz="4800" i="1" dirty="0">
                <a:latin typeface="Roboto" panose="020B0604020202020204" charset="0"/>
                <a:ea typeface="Roboto" panose="020B0604020202020204" charset="0"/>
              </a:rPr>
              <a:t>The Second Interim projection indicates that, as defined in AB 1200, “the Cotati Rohnert Park Unified School District </a:t>
            </a:r>
            <a:r>
              <a:rPr lang="en-US" sz="4800" b="1" i="1" dirty="0">
                <a:latin typeface="Roboto" panose="020B0604020202020204" charset="0"/>
                <a:ea typeface="Roboto" panose="020B0604020202020204" charset="0"/>
              </a:rPr>
              <a:t>may not </a:t>
            </a:r>
            <a:r>
              <a:rPr lang="en-US" sz="4800" i="1" dirty="0">
                <a:latin typeface="Roboto" panose="020B0604020202020204" charset="0"/>
                <a:ea typeface="Roboto" panose="020B0604020202020204" charset="0"/>
              </a:rPr>
              <a:t>be able to meet its current financial obligations in this fiscal year or subsequent two years.”</a:t>
            </a:r>
            <a:r>
              <a:rPr lang="en-US" sz="4800" dirty="0">
                <a:latin typeface="Roboto" panose="020B0604020202020204" charset="0"/>
                <a:ea typeface="Roboto" panose="020B0604020202020204" charset="0"/>
              </a:rPr>
              <a:t> </a:t>
            </a:r>
          </a:p>
          <a:p>
            <a:pPr>
              <a:lnSpc>
                <a:spcPct val="50000"/>
              </a:lnSpc>
            </a:pPr>
            <a:endParaRPr lang="en-US" sz="4800" dirty="0">
              <a:latin typeface="Roboto" panose="020B0604020202020204" charset="0"/>
              <a:ea typeface="Roboto" panose="020B0604020202020204" charset="0"/>
            </a:endParaRPr>
          </a:p>
          <a:p>
            <a:pPr>
              <a:buClr>
                <a:schemeClr val="tx2"/>
              </a:buClr>
              <a:buSzPct val="200000"/>
              <a:buFont typeface="Wingdings 2" pitchFamily="18" charset="2"/>
              <a:buChar char="P"/>
            </a:pPr>
            <a:r>
              <a:rPr lang="en-US" sz="4800" dirty="0">
                <a:latin typeface="Roboto" panose="020B0604020202020204" charset="0"/>
                <a:ea typeface="Roboto" panose="020B0604020202020204" charset="0"/>
              </a:rPr>
              <a:t>T</a:t>
            </a:r>
            <a:r>
              <a:rPr lang="en-US" sz="4800" b="1" i="1" dirty="0">
                <a:latin typeface="Roboto" panose="020B0604020202020204" charset="0"/>
                <a:ea typeface="Roboto" panose="020B0604020202020204" charset="0"/>
              </a:rPr>
              <a:t>he Cotati Rohnert Park Unified School District is self-certifying as “Qualified”</a:t>
            </a:r>
          </a:p>
          <a:p>
            <a:pPr>
              <a:buClr>
                <a:schemeClr val="tx2"/>
              </a:buClr>
              <a:buSzPct val="200000"/>
              <a:buFont typeface="Wingdings 2" pitchFamily="18" charset="2"/>
              <a:buChar char="P"/>
            </a:pPr>
            <a:endParaRPr lang="en-US" b="1" i="1" dirty="0"/>
          </a:p>
          <a:p>
            <a:pPr>
              <a:buClr>
                <a:schemeClr val="tx2"/>
              </a:buClr>
              <a:buSzPct val="200000"/>
              <a:buFont typeface="Wingdings 2" pitchFamily="18" charset="2"/>
              <a:buChar char="P"/>
            </a:pPr>
            <a:endParaRPr lang="en-US" b="1" i="1" dirty="0"/>
          </a:p>
          <a:p>
            <a:endParaRPr lang="en-US" dirty="0"/>
          </a:p>
        </p:txBody>
      </p:sp>
    </p:spTree>
    <p:extLst>
      <p:ext uri="{BB962C8B-B14F-4D97-AF65-F5344CB8AC3E}">
        <p14:creationId xmlns:p14="http://schemas.microsoft.com/office/powerpoint/2010/main" val="509399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13"/>
          <p:cNvSpPr/>
          <p:nvPr/>
        </p:nvSpPr>
        <p:spPr>
          <a:xfrm>
            <a:off x="999134" y="375188"/>
            <a:ext cx="1394009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200" dirty="0">
                <a:solidFill>
                  <a:srgbClr val="1F6566"/>
                </a:solidFill>
                <a:latin typeface="Roboto Black" panose="020B0604020202020204" charset="0"/>
                <a:ea typeface="Roboto Black" panose="020B0604020202020204" charset="0"/>
                <a:sym typeface="Roboto Black"/>
              </a:rPr>
              <a:t>Uncertainties and Prudence</a:t>
            </a:r>
          </a:p>
          <a:p>
            <a:pPr marL="0" marR="0" lvl="0" indent="0" algn="l" rtl="0">
              <a:lnSpc>
                <a:spcPct val="100000"/>
              </a:lnSpc>
              <a:spcBef>
                <a:spcPts val="0"/>
              </a:spcBef>
              <a:spcAft>
                <a:spcPts val="0"/>
              </a:spcAft>
              <a:buNone/>
            </a:pPr>
            <a:endParaRPr sz="7200" dirty="0">
              <a:latin typeface="Roboto Black" panose="020B0604020202020204" charset="0"/>
              <a:ea typeface="Roboto Black" panose="020B060402020202020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Roboto Black" panose="020B0604020202020204" charset="0"/>
              <a:ea typeface="Roboto Black" panose="020B0604020202020204" charset="0"/>
              <a:sym typeface="Arial"/>
            </a:endParaRPr>
          </a:p>
        </p:txBody>
      </p:sp>
      <p:pic>
        <p:nvPicPr>
          <p:cNvPr id="217" name="Google Shape;217;p1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18" name="Google Shape;218;p13"/>
          <p:cNvGrpSpPr/>
          <p:nvPr/>
        </p:nvGrpSpPr>
        <p:grpSpPr>
          <a:xfrm>
            <a:off x="15881375" y="842763"/>
            <a:ext cx="2406625" cy="788359"/>
            <a:chOff x="0" y="0"/>
            <a:chExt cx="3208834" cy="1051145"/>
          </a:xfrm>
        </p:grpSpPr>
        <p:pic>
          <p:nvPicPr>
            <p:cNvPr id="219" name="Google Shape;219;p1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20" name="Google Shape;220;p1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21" name="Google Shape;221;p1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22" name="Google Shape;222;p13"/>
          <p:cNvPicPr preferRelativeResize="0"/>
          <p:nvPr/>
        </p:nvPicPr>
        <p:blipFill rotWithShape="1">
          <a:blip r:embed="rId5">
            <a:alphaModFix/>
          </a:blip>
          <a:srcRect/>
          <a:stretch/>
        </p:blipFill>
        <p:spPr>
          <a:xfrm>
            <a:off x="652394" y="8206379"/>
            <a:ext cx="1094731" cy="1308204"/>
          </a:xfrm>
          <a:prstGeom prst="rect">
            <a:avLst/>
          </a:prstGeom>
          <a:noFill/>
          <a:ln>
            <a:noFill/>
          </a:ln>
        </p:spPr>
      </p:pic>
      <p:sp>
        <p:nvSpPr>
          <p:cNvPr id="10" name="Content Placeholder 2"/>
          <p:cNvSpPr txBox="1">
            <a:spLocks/>
          </p:cNvSpPr>
          <p:nvPr/>
        </p:nvSpPr>
        <p:spPr>
          <a:xfrm>
            <a:off x="1874982" y="2270508"/>
            <a:ext cx="14639636" cy="78433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4800" dirty="0">
                <a:latin typeface="Roboto" panose="020B0604020202020204" charset="0"/>
                <a:ea typeface="Roboto" panose="020B0604020202020204" charset="0"/>
              </a:rPr>
              <a:t>Enrollment increased significantly this year. Can we keep the students from leaving in the future?</a:t>
            </a:r>
          </a:p>
          <a:p>
            <a:r>
              <a:rPr lang="en-US" sz="4800" dirty="0">
                <a:latin typeface="Roboto" panose="020B0604020202020204" charset="0"/>
                <a:ea typeface="Roboto" panose="020B0604020202020204" charset="0"/>
              </a:rPr>
              <a:t>Pension reform continues to escalate in out years of MYP</a:t>
            </a:r>
          </a:p>
          <a:p>
            <a:r>
              <a:rPr lang="en-US" sz="4800" dirty="0">
                <a:latin typeface="Roboto" panose="020B0604020202020204" charset="0"/>
                <a:ea typeface="Roboto" panose="020B0604020202020204" charset="0"/>
              </a:rPr>
              <a:t>Positive revenue news coming down from the State. How will that affect Education Funding? </a:t>
            </a:r>
          </a:p>
          <a:p>
            <a:r>
              <a:rPr lang="en-US" sz="4800" dirty="0">
                <a:latin typeface="Roboto" panose="020B0604020202020204" charset="0"/>
                <a:ea typeface="Roboto" panose="020B0604020202020204" charset="0"/>
              </a:rPr>
              <a:t>Special Education costs continue to escalate</a:t>
            </a:r>
          </a:p>
          <a:p>
            <a:r>
              <a:rPr lang="en-US" sz="4800" dirty="0">
                <a:latin typeface="Roboto" panose="020B0604020202020204" charset="0"/>
                <a:ea typeface="Roboto" panose="020B0604020202020204" charset="0"/>
              </a:rPr>
              <a:t>Collective Bargaining</a:t>
            </a:r>
          </a:p>
        </p:txBody>
      </p:sp>
    </p:spTree>
    <p:extLst>
      <p:ext uri="{BB962C8B-B14F-4D97-AF65-F5344CB8AC3E}">
        <p14:creationId xmlns:p14="http://schemas.microsoft.com/office/powerpoint/2010/main" val="2221319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ebf3c16ea3_0_6"/>
          <p:cNvSpPr txBox="1"/>
          <p:nvPr/>
        </p:nvSpPr>
        <p:spPr>
          <a:xfrm>
            <a:off x="928502" y="514350"/>
            <a:ext cx="16680900" cy="1028700"/>
          </a:xfrm>
          <a:prstGeom prst="rect">
            <a:avLst/>
          </a:prstGeom>
          <a:noFill/>
          <a:ln>
            <a:noFill/>
          </a:ln>
        </p:spPr>
        <p:txBody>
          <a:bodyPr spcFirstLastPara="1" wrap="square" lIns="0" tIns="0" rIns="0" bIns="0" anchor="t" anchorCtr="0">
            <a:noAutofit/>
          </a:bodyPr>
          <a:lstStyle/>
          <a:p>
            <a:pPr marL="0" marR="0" lvl="0" indent="0" algn="l" rtl="0">
              <a:lnSpc>
                <a:spcPct val="119985"/>
              </a:lnSpc>
              <a:spcBef>
                <a:spcPts val="0"/>
              </a:spcBef>
              <a:spcAft>
                <a:spcPts val="0"/>
              </a:spcAft>
              <a:buClr>
                <a:srgbClr val="000000"/>
              </a:buClr>
              <a:buSzPts val="6800"/>
              <a:buFont typeface="Arial"/>
              <a:buNone/>
            </a:pPr>
            <a:r>
              <a:rPr lang="en-US" sz="7200" b="0" i="0" u="none" strike="noStrike" cap="none">
                <a:solidFill>
                  <a:srgbClr val="1F6566"/>
                </a:solidFill>
                <a:latin typeface="Roboto Black"/>
                <a:ea typeface="Roboto Black"/>
                <a:cs typeface="Roboto Black"/>
                <a:sym typeface="Roboto Black"/>
              </a:rPr>
              <a:t>Questions?</a:t>
            </a:r>
            <a:endParaRPr sz="7200" b="0" i="0" u="none" strike="noStrike" cap="none">
              <a:solidFill>
                <a:srgbClr val="1F6566"/>
              </a:solidFill>
              <a:latin typeface="Roboto Black"/>
              <a:ea typeface="Roboto Black"/>
              <a:cs typeface="Roboto Black"/>
              <a:sym typeface="Roboto Black"/>
            </a:endParaRPr>
          </a:p>
        </p:txBody>
      </p:sp>
      <p:pic>
        <p:nvPicPr>
          <p:cNvPr id="237" name="Google Shape;237;gebf3c16ea3_0_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38" name="Google Shape;238;gebf3c16ea3_0_6"/>
          <p:cNvGrpSpPr/>
          <p:nvPr/>
        </p:nvGrpSpPr>
        <p:grpSpPr>
          <a:xfrm>
            <a:off x="15881375" y="842763"/>
            <a:ext cx="2406626" cy="788359"/>
            <a:chOff x="0" y="0"/>
            <a:chExt cx="3208834" cy="1051145"/>
          </a:xfrm>
        </p:grpSpPr>
        <p:pic>
          <p:nvPicPr>
            <p:cNvPr id="239" name="Google Shape;239;gebf3c16ea3_0_6"/>
            <p:cNvPicPr preferRelativeResize="0"/>
            <p:nvPr/>
          </p:nvPicPr>
          <p:blipFill rotWithShape="1">
            <a:blip r:embed="rId4">
              <a:alphaModFix/>
            </a:blip>
            <a:srcRect r="44099"/>
            <a:stretch/>
          </p:blipFill>
          <p:spPr>
            <a:xfrm>
              <a:off x="0" y="0"/>
              <a:ext cx="3208834" cy="203200"/>
            </a:xfrm>
            <a:prstGeom prst="rect">
              <a:avLst/>
            </a:prstGeom>
            <a:noFill/>
            <a:ln>
              <a:noFill/>
            </a:ln>
          </p:spPr>
        </p:pic>
        <p:pic>
          <p:nvPicPr>
            <p:cNvPr id="240" name="Google Shape;240;gebf3c16ea3_0_6"/>
            <p:cNvPicPr preferRelativeResize="0"/>
            <p:nvPr/>
          </p:nvPicPr>
          <p:blipFill rotWithShape="1">
            <a:blip r:embed="rId4">
              <a:alphaModFix/>
            </a:blip>
            <a:srcRect r="44099"/>
            <a:stretch/>
          </p:blipFill>
          <p:spPr>
            <a:xfrm>
              <a:off x="0" y="431800"/>
              <a:ext cx="3208834" cy="203200"/>
            </a:xfrm>
            <a:prstGeom prst="rect">
              <a:avLst/>
            </a:prstGeom>
            <a:noFill/>
            <a:ln>
              <a:noFill/>
            </a:ln>
          </p:spPr>
        </p:pic>
        <p:pic>
          <p:nvPicPr>
            <p:cNvPr id="241" name="Google Shape;241;gebf3c16ea3_0_6"/>
            <p:cNvPicPr preferRelativeResize="0"/>
            <p:nvPr/>
          </p:nvPicPr>
          <p:blipFill rotWithShape="1">
            <a:blip r:embed="rId4">
              <a:alphaModFix/>
            </a:blip>
            <a:srcRect r="44099"/>
            <a:stretch/>
          </p:blipFill>
          <p:spPr>
            <a:xfrm>
              <a:off x="0" y="847945"/>
              <a:ext cx="3208834" cy="203200"/>
            </a:xfrm>
            <a:prstGeom prst="rect">
              <a:avLst/>
            </a:prstGeom>
            <a:noFill/>
            <a:ln>
              <a:noFill/>
            </a:ln>
          </p:spPr>
        </p:pic>
      </p:grpSp>
      <p:sp>
        <p:nvSpPr>
          <p:cNvPr id="242" name="Google Shape;242;gebf3c16ea3_0_6"/>
          <p:cNvSpPr txBox="1"/>
          <p:nvPr/>
        </p:nvSpPr>
        <p:spPr>
          <a:xfrm>
            <a:off x="2463687" y="1837926"/>
            <a:ext cx="14490000" cy="6919500"/>
          </a:xfrm>
          <a:prstGeom prst="rect">
            <a:avLst/>
          </a:prstGeom>
          <a:noFill/>
          <a:ln>
            <a:noFill/>
          </a:ln>
        </p:spPr>
        <p:txBody>
          <a:bodyPr spcFirstLastPara="1" wrap="square" lIns="0" tIns="0" rIns="0" bIns="0" anchor="t" anchorCtr="0">
            <a:noAutofit/>
          </a:bodyPr>
          <a:lstStyle/>
          <a:p>
            <a:pPr marL="0" marR="0" lvl="0" indent="0" algn="l" rtl="0">
              <a:lnSpc>
                <a:spcPct val="139982"/>
              </a:lnSpc>
              <a:spcBef>
                <a:spcPts val="0"/>
              </a:spcBef>
              <a:spcAft>
                <a:spcPts val="0"/>
              </a:spcAft>
              <a:buClr>
                <a:srgbClr val="000000"/>
              </a:buClr>
              <a:buSzPts val="4200"/>
              <a:buFont typeface="Arial"/>
              <a:buNone/>
            </a:pPr>
            <a:endParaRPr sz="4000" b="1" i="0" u="none" strike="noStrike" cap="none">
              <a:solidFill>
                <a:srgbClr val="316462"/>
              </a:solidFill>
              <a:latin typeface="Roboto"/>
              <a:ea typeface="Roboto"/>
              <a:cs typeface="Roboto"/>
              <a:sym typeface="Roboto"/>
            </a:endParaRPr>
          </a:p>
        </p:txBody>
      </p:sp>
      <p:pic>
        <p:nvPicPr>
          <p:cNvPr id="243" name="Google Shape;243;gebf3c16ea3_0_6"/>
          <p:cNvPicPr preferRelativeResize="0"/>
          <p:nvPr/>
        </p:nvPicPr>
        <p:blipFill rotWithShape="1">
          <a:blip r:embed="rId5">
            <a:alphaModFix/>
          </a:blip>
          <a:srcRect/>
          <a:stretch/>
        </p:blipFill>
        <p:spPr>
          <a:xfrm>
            <a:off x="229269" y="8701554"/>
            <a:ext cx="1094731" cy="1308204"/>
          </a:xfrm>
          <a:prstGeom prst="rect">
            <a:avLst/>
          </a:prstGeom>
          <a:noFill/>
          <a:ln>
            <a:noFill/>
          </a:ln>
        </p:spPr>
      </p:pic>
      <p:pic>
        <p:nvPicPr>
          <p:cNvPr id="244" name="Google Shape;244;gebf3c16ea3_0_6"/>
          <p:cNvPicPr preferRelativeResize="0"/>
          <p:nvPr/>
        </p:nvPicPr>
        <p:blipFill rotWithShape="1">
          <a:blip r:embed="rId6">
            <a:alphaModFix/>
          </a:blip>
          <a:srcRect/>
          <a:stretch/>
        </p:blipFill>
        <p:spPr>
          <a:xfrm>
            <a:off x="6513476" y="3970125"/>
            <a:ext cx="4512325" cy="3782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CB0B4"/>
        </a:solidFill>
        <a:effectLst/>
      </p:bgPr>
    </p:bg>
    <p:spTree>
      <p:nvGrpSpPr>
        <p:cNvPr id="1" name="Shape 248"/>
        <p:cNvGrpSpPr/>
        <p:nvPr/>
      </p:nvGrpSpPr>
      <p:grpSpPr>
        <a:xfrm>
          <a:off x="0" y="0"/>
          <a:ext cx="0" cy="0"/>
          <a:chOff x="0" y="0"/>
          <a:chExt cx="0" cy="0"/>
        </a:xfrm>
      </p:grpSpPr>
      <p:pic>
        <p:nvPicPr>
          <p:cNvPr id="249" name="Google Shape;249;p24"/>
          <p:cNvPicPr preferRelativeResize="0"/>
          <p:nvPr/>
        </p:nvPicPr>
        <p:blipFill rotWithShape="1">
          <a:blip r:embed="rId3">
            <a:alphaModFix/>
          </a:blip>
          <a:srcRect/>
          <a:stretch/>
        </p:blipFill>
        <p:spPr>
          <a:xfrm>
            <a:off x="4569750" y="152400"/>
            <a:ext cx="9148506" cy="99822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0" y="262891"/>
            <a:ext cx="15558654"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dirty="0">
                <a:solidFill>
                  <a:srgbClr val="1F6566"/>
                </a:solidFill>
                <a:latin typeface="Roboto Black"/>
                <a:ea typeface="Roboto Black"/>
                <a:cs typeface="Roboto Black"/>
                <a:sym typeface="Roboto Black"/>
              </a:rPr>
              <a:t>Unrestricted Expenditures: Other Services &amp; Operations</a:t>
            </a:r>
            <a:endParaRPr sz="7200" dirty="0">
              <a:latin typeface="Roboto Black"/>
              <a:ea typeface="Roboto Black"/>
              <a:cs typeface="Roboto Black"/>
              <a:sym typeface="Roboto Black"/>
            </a:endParaRPr>
          </a:p>
        </p:txBody>
      </p:sp>
      <p:sp>
        <p:nvSpPr>
          <p:cNvPr id="160" name="Google Shape;160;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pic>
        <p:nvPicPr>
          <p:cNvPr id="163" name="Google Shape;163;p10"/>
          <p:cNvPicPr preferRelativeResize="0"/>
          <p:nvPr/>
        </p:nvPicPr>
        <p:blipFill rotWithShape="1">
          <a:blip r:embed="rId3">
            <a:alphaModFix/>
          </a:blip>
          <a:srcRect/>
          <a:stretch/>
        </p:blipFill>
        <p:spPr>
          <a:xfrm>
            <a:off x="652394" y="8206379"/>
            <a:ext cx="1094731" cy="1308204"/>
          </a:xfrm>
          <a:prstGeom prst="rect">
            <a:avLst/>
          </a:prstGeom>
          <a:noFill/>
          <a:ln>
            <a:noFill/>
          </a:ln>
        </p:spPr>
      </p:pic>
      <p:pic>
        <p:nvPicPr>
          <p:cNvPr id="164" name="Google Shape;164;p10"/>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65" name="Google Shape;165;p10"/>
          <p:cNvPicPr preferRelativeResize="0"/>
          <p:nvPr/>
        </p:nvPicPr>
        <p:blipFill rotWithShape="1">
          <a:blip r:embed="rId5">
            <a:alphaModFix/>
          </a:blip>
          <a:srcRect/>
          <a:stretch/>
        </p:blipFill>
        <p:spPr>
          <a:xfrm>
            <a:off x="15879872" y="575275"/>
            <a:ext cx="2408129" cy="792549"/>
          </a:xfrm>
          <a:prstGeom prst="rect">
            <a:avLst/>
          </a:prstGeom>
          <a:noFill/>
          <a:ln>
            <a:noFill/>
          </a:ln>
        </p:spPr>
      </p:pic>
      <p:pic>
        <p:nvPicPr>
          <p:cNvPr id="3" name="Picture 2">
            <a:extLst>
              <a:ext uri="{FF2B5EF4-FFF2-40B4-BE49-F238E27FC236}">
                <a16:creationId xmlns:a16="http://schemas.microsoft.com/office/drawing/2014/main" id="{A9A95380-D7CF-4C6B-80A7-2B4C1CB83FFC}"/>
              </a:ext>
            </a:extLst>
          </p:cNvPr>
          <p:cNvPicPr>
            <a:picLocks noChangeAspect="1"/>
          </p:cNvPicPr>
          <p:nvPr/>
        </p:nvPicPr>
        <p:blipFill>
          <a:blip r:embed="rId6"/>
          <a:stretch>
            <a:fillRect/>
          </a:stretch>
        </p:blipFill>
        <p:spPr>
          <a:xfrm>
            <a:off x="1747125" y="2064327"/>
            <a:ext cx="14933747" cy="7959782"/>
          </a:xfrm>
          <a:prstGeom prst="rect">
            <a:avLst/>
          </a:prstGeom>
        </p:spPr>
      </p:pic>
    </p:spTree>
    <p:extLst>
      <p:ext uri="{BB962C8B-B14F-4D97-AF65-F5344CB8AC3E}">
        <p14:creationId xmlns:p14="http://schemas.microsoft.com/office/powerpoint/2010/main" val="1786562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0" y="262891"/>
            <a:ext cx="15558654"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dirty="0">
                <a:solidFill>
                  <a:srgbClr val="1F6566"/>
                </a:solidFill>
                <a:latin typeface="Roboto Black"/>
                <a:ea typeface="Roboto Black"/>
                <a:cs typeface="Roboto Black"/>
                <a:sym typeface="Roboto Black"/>
              </a:rPr>
              <a:t>Special Education Budget</a:t>
            </a:r>
            <a:endParaRPr sz="7200" dirty="0">
              <a:latin typeface="Roboto Black"/>
              <a:ea typeface="Roboto Black"/>
              <a:cs typeface="Roboto Black"/>
              <a:sym typeface="Roboto Black"/>
            </a:endParaRPr>
          </a:p>
        </p:txBody>
      </p:sp>
      <p:sp>
        <p:nvSpPr>
          <p:cNvPr id="160" name="Google Shape;160;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pic>
        <p:nvPicPr>
          <p:cNvPr id="163" name="Google Shape;163;p10"/>
          <p:cNvPicPr preferRelativeResize="0"/>
          <p:nvPr/>
        </p:nvPicPr>
        <p:blipFill rotWithShape="1">
          <a:blip r:embed="rId3">
            <a:alphaModFix/>
          </a:blip>
          <a:srcRect/>
          <a:stretch/>
        </p:blipFill>
        <p:spPr>
          <a:xfrm>
            <a:off x="652394" y="8206379"/>
            <a:ext cx="1094731" cy="1308204"/>
          </a:xfrm>
          <a:prstGeom prst="rect">
            <a:avLst/>
          </a:prstGeom>
          <a:noFill/>
          <a:ln>
            <a:noFill/>
          </a:ln>
        </p:spPr>
      </p:pic>
      <p:pic>
        <p:nvPicPr>
          <p:cNvPr id="164" name="Google Shape;164;p10"/>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65" name="Google Shape;165;p10"/>
          <p:cNvPicPr preferRelativeResize="0"/>
          <p:nvPr/>
        </p:nvPicPr>
        <p:blipFill rotWithShape="1">
          <a:blip r:embed="rId5">
            <a:alphaModFix/>
          </a:blip>
          <a:srcRect/>
          <a:stretch/>
        </p:blipFill>
        <p:spPr>
          <a:xfrm>
            <a:off x="15879872" y="575275"/>
            <a:ext cx="2408129" cy="792549"/>
          </a:xfrm>
          <a:prstGeom prst="rect">
            <a:avLst/>
          </a:prstGeom>
          <a:noFill/>
          <a:ln>
            <a:noFill/>
          </a:ln>
        </p:spPr>
      </p:pic>
      <p:pic>
        <p:nvPicPr>
          <p:cNvPr id="9" name="Picture 8">
            <a:extLst>
              <a:ext uri="{FF2B5EF4-FFF2-40B4-BE49-F238E27FC236}">
                <a16:creationId xmlns:a16="http://schemas.microsoft.com/office/drawing/2014/main" id="{4D0263B7-92A8-4246-8AA2-A5524CF7A3AF}"/>
              </a:ext>
            </a:extLst>
          </p:cNvPr>
          <p:cNvPicPr/>
          <p:nvPr/>
        </p:nvPicPr>
        <p:blipFill rotWithShape="1">
          <a:blip r:embed="rId6">
            <a:extLst>
              <a:ext uri="{28A0092B-C50C-407E-A947-70E740481C1C}">
                <a14:useLocalDpi xmlns:a14="http://schemas.microsoft.com/office/drawing/2010/main" val="0"/>
              </a:ext>
            </a:extLst>
          </a:blip>
          <a:srcRect b="21392"/>
          <a:stretch/>
        </p:blipFill>
        <p:spPr bwMode="auto">
          <a:xfrm>
            <a:off x="3375211" y="1616765"/>
            <a:ext cx="10690411" cy="83043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706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descr="Rectangle: Click to edit Master text styles&#10;Second level&#10;Third level&#10;Fourth level&#10;Fifth level"/>
          <p:cNvSpPr>
            <a:spLocks noGrp="1" noChangeArrowheads="1"/>
          </p:cNvSpPr>
          <p:nvPr>
            <p:ph idx="1"/>
          </p:nvPr>
        </p:nvSpPr>
        <p:spPr>
          <a:xfrm>
            <a:off x="2240975" y="1631121"/>
            <a:ext cx="13189527" cy="8848041"/>
          </a:xfrm>
        </p:spPr>
        <p:txBody>
          <a:bodyPr>
            <a:noAutofit/>
          </a:bodyPr>
          <a:lstStyle/>
          <a:p>
            <a:pPr eaLnBrk="1" hangingPunct="1">
              <a:lnSpc>
                <a:spcPct val="75000"/>
              </a:lnSpc>
            </a:pPr>
            <a:r>
              <a:rPr lang="en-US" sz="3600" dirty="0">
                <a:latin typeface="Roboto" panose="020B0604020202020204" charset="0"/>
                <a:ea typeface="Roboto" panose="020B0604020202020204" charset="0"/>
              </a:rPr>
              <a:t>January </a:t>
            </a:r>
          </a:p>
          <a:p>
            <a:pPr lvl="1" eaLnBrk="1" hangingPunct="1">
              <a:lnSpc>
                <a:spcPct val="75000"/>
              </a:lnSpc>
            </a:pPr>
            <a:r>
              <a:rPr lang="en-US" sz="3600" dirty="0">
                <a:latin typeface="Roboto" panose="020B0604020202020204" charset="0"/>
                <a:ea typeface="Roboto" panose="020B0604020202020204" charset="0"/>
              </a:rPr>
              <a:t>Governor’s proposed budget for budget year</a:t>
            </a:r>
          </a:p>
          <a:p>
            <a:pPr eaLnBrk="1" hangingPunct="1">
              <a:lnSpc>
                <a:spcPct val="75000"/>
              </a:lnSpc>
            </a:pPr>
            <a:r>
              <a:rPr lang="en-US" sz="3600" dirty="0">
                <a:latin typeface="Roboto" panose="020B0604020202020204" charset="0"/>
                <a:ea typeface="Roboto" panose="020B0604020202020204" charset="0"/>
              </a:rPr>
              <a:t>February</a:t>
            </a:r>
          </a:p>
          <a:p>
            <a:pPr lvl="1" eaLnBrk="1" hangingPunct="1">
              <a:lnSpc>
                <a:spcPct val="75000"/>
              </a:lnSpc>
            </a:pPr>
            <a:r>
              <a:rPr lang="en-US" sz="3600" dirty="0">
                <a:latin typeface="Roboto" panose="020B0604020202020204" charset="0"/>
                <a:ea typeface="Roboto" panose="020B0604020202020204" charset="0"/>
              </a:rPr>
              <a:t>Legislative Analyst review with comments</a:t>
            </a:r>
          </a:p>
          <a:p>
            <a:pPr eaLnBrk="1" hangingPunct="1">
              <a:lnSpc>
                <a:spcPct val="75000"/>
              </a:lnSpc>
            </a:pPr>
            <a:r>
              <a:rPr lang="en-US" sz="3600" dirty="0">
                <a:latin typeface="Roboto" panose="020B0604020202020204" charset="0"/>
                <a:ea typeface="Roboto" panose="020B0604020202020204" charset="0"/>
              </a:rPr>
              <a:t>April </a:t>
            </a:r>
          </a:p>
          <a:p>
            <a:pPr lvl="1" eaLnBrk="1" hangingPunct="1">
              <a:lnSpc>
                <a:spcPct val="75000"/>
              </a:lnSpc>
            </a:pPr>
            <a:r>
              <a:rPr lang="en-US" sz="3600" dirty="0">
                <a:latin typeface="Roboto" panose="020B0604020202020204" charset="0"/>
                <a:ea typeface="Roboto" panose="020B0604020202020204" charset="0"/>
              </a:rPr>
              <a:t>Statutory COLA recalculated</a:t>
            </a:r>
          </a:p>
          <a:p>
            <a:pPr eaLnBrk="1" hangingPunct="1">
              <a:lnSpc>
                <a:spcPct val="75000"/>
              </a:lnSpc>
            </a:pPr>
            <a:r>
              <a:rPr lang="en-US" sz="3600" dirty="0">
                <a:latin typeface="Roboto" panose="020B0604020202020204" charset="0"/>
                <a:ea typeface="Roboto" panose="020B0604020202020204" charset="0"/>
              </a:rPr>
              <a:t>May</a:t>
            </a:r>
          </a:p>
          <a:p>
            <a:pPr lvl="1" eaLnBrk="1" hangingPunct="1">
              <a:lnSpc>
                <a:spcPct val="75000"/>
              </a:lnSpc>
            </a:pPr>
            <a:r>
              <a:rPr lang="en-US" sz="3600" dirty="0">
                <a:latin typeface="Roboto" panose="020B0604020202020204" charset="0"/>
                <a:ea typeface="Roboto" panose="020B0604020202020204" charset="0"/>
              </a:rPr>
              <a:t>“May Revise” reflects tax adjustments</a:t>
            </a:r>
          </a:p>
          <a:p>
            <a:pPr eaLnBrk="1" hangingPunct="1">
              <a:lnSpc>
                <a:spcPct val="75000"/>
              </a:lnSpc>
            </a:pPr>
            <a:r>
              <a:rPr lang="en-US" sz="3600" dirty="0">
                <a:latin typeface="Roboto" panose="020B0604020202020204" charset="0"/>
                <a:ea typeface="Roboto" panose="020B0604020202020204" charset="0"/>
              </a:rPr>
              <a:t>June 15 (or later)</a:t>
            </a:r>
          </a:p>
          <a:p>
            <a:pPr lvl="1" eaLnBrk="1" hangingPunct="1">
              <a:lnSpc>
                <a:spcPct val="75000"/>
              </a:lnSpc>
            </a:pPr>
            <a:r>
              <a:rPr lang="en-US" sz="3600" dirty="0">
                <a:latin typeface="Roboto" panose="020B0604020202020204" charset="0"/>
                <a:ea typeface="Roboto" panose="020B0604020202020204" charset="0"/>
              </a:rPr>
              <a:t>Final adopted State budget</a:t>
            </a:r>
          </a:p>
          <a:p>
            <a:pPr lvl="2" eaLnBrk="1" hangingPunct="1">
              <a:lnSpc>
                <a:spcPct val="75000"/>
              </a:lnSpc>
            </a:pPr>
            <a:r>
              <a:rPr lang="en-US" sz="3600" dirty="0">
                <a:latin typeface="Roboto" panose="020B0604020202020204" charset="0"/>
                <a:ea typeface="Roboto" panose="020B0604020202020204" charset="0"/>
              </a:rPr>
              <a:t>Final COLA</a:t>
            </a:r>
          </a:p>
          <a:p>
            <a:pPr lvl="2" eaLnBrk="1" hangingPunct="1">
              <a:lnSpc>
                <a:spcPct val="75000"/>
              </a:lnSpc>
            </a:pPr>
            <a:r>
              <a:rPr lang="en-US" sz="3600" dirty="0">
                <a:latin typeface="Roboto" panose="020B0604020202020204" charset="0"/>
                <a:ea typeface="Roboto" panose="020B0604020202020204" charset="0"/>
              </a:rPr>
              <a:t>Potential additional programs, or funding changes</a:t>
            </a:r>
          </a:p>
          <a:p>
            <a:pPr eaLnBrk="1" hangingPunct="1">
              <a:lnSpc>
                <a:spcPct val="75000"/>
              </a:lnSpc>
            </a:pPr>
            <a:r>
              <a:rPr lang="en-US" sz="3600" dirty="0">
                <a:latin typeface="Roboto" panose="020B0604020202020204" charset="0"/>
                <a:ea typeface="Roboto" panose="020B0604020202020204" charset="0"/>
              </a:rPr>
              <a:t>November</a:t>
            </a:r>
          </a:p>
          <a:p>
            <a:pPr lvl="1" eaLnBrk="1" hangingPunct="1">
              <a:lnSpc>
                <a:spcPct val="75000"/>
              </a:lnSpc>
            </a:pPr>
            <a:r>
              <a:rPr lang="en-US" sz="3600" dirty="0">
                <a:latin typeface="Roboto" panose="020B0604020202020204" charset="0"/>
                <a:ea typeface="Roboto" panose="020B0604020202020204" charset="0"/>
              </a:rPr>
              <a:t>Legislative Analyst Report (LAO Report)</a:t>
            </a:r>
          </a:p>
          <a:p>
            <a:pPr lvl="2" eaLnBrk="1" hangingPunct="1">
              <a:lnSpc>
                <a:spcPct val="75000"/>
              </a:lnSpc>
            </a:pPr>
            <a:r>
              <a:rPr lang="en-US" sz="3600" dirty="0">
                <a:latin typeface="Roboto" panose="020B0604020202020204" charset="0"/>
                <a:ea typeface="Roboto" panose="020B0604020202020204" charset="0"/>
              </a:rPr>
              <a:t>Projections for next year based on tax collections and economic predictors</a:t>
            </a:r>
          </a:p>
          <a:p>
            <a:pPr eaLnBrk="1" hangingPunct="1">
              <a:lnSpc>
                <a:spcPct val="75000"/>
              </a:lnSpc>
            </a:pPr>
            <a:r>
              <a:rPr lang="en-US" sz="3600" dirty="0">
                <a:latin typeface="Roboto" panose="020B0604020202020204" charset="0"/>
                <a:ea typeface="Roboto" panose="020B0604020202020204" charset="0"/>
              </a:rPr>
              <a:t>January</a:t>
            </a:r>
          </a:p>
          <a:p>
            <a:pPr lvl="1" eaLnBrk="1" hangingPunct="1">
              <a:lnSpc>
                <a:spcPct val="75000"/>
              </a:lnSpc>
            </a:pPr>
            <a:r>
              <a:rPr lang="en-US" sz="3600" dirty="0">
                <a:latin typeface="Roboto" panose="020B0604020202020204" charset="0"/>
                <a:ea typeface="Roboto" panose="020B0604020202020204" charset="0"/>
              </a:rPr>
              <a:t>Governor’s proposed budget for next budget year…</a:t>
            </a:r>
          </a:p>
        </p:txBody>
      </p:sp>
      <p:sp>
        <p:nvSpPr>
          <p:cNvPr id="5" name="Slide Number Placeholder 4"/>
          <p:cNvSpPr>
            <a:spLocks noGrp="1"/>
          </p:cNvSpPr>
          <p:nvPr>
            <p:ph type="sldNum" sz="quarter" idx="12"/>
          </p:nvPr>
        </p:nvSpPr>
        <p:spPr>
          <a:xfrm>
            <a:off x="14973300" y="9611917"/>
            <a:ext cx="832248" cy="547688"/>
          </a:xfrm>
        </p:spPr>
        <p:txBody>
          <a:bodyPr>
            <a:normAutofit/>
          </a:bodyPr>
          <a:lstStyle/>
          <a:p>
            <a:pPr>
              <a:defRPr/>
            </a:pPr>
            <a:fld id="{975AF311-C9D9-4E76-ADD7-99A3BE381F44}" type="slidenum">
              <a:rPr lang="en-US" altLang="en-US" smtClean="0"/>
              <a:pPr>
                <a:defRPr/>
              </a:pPr>
              <a:t>4</a:t>
            </a:fld>
            <a:endParaRPr lang="en-US" altLang="en-US" dirty="0"/>
          </a:p>
        </p:txBody>
      </p:sp>
      <p:sp>
        <p:nvSpPr>
          <p:cNvPr id="7" name="Right Arrow 6"/>
          <p:cNvSpPr/>
          <p:nvPr/>
        </p:nvSpPr>
        <p:spPr bwMode="auto">
          <a:xfrm>
            <a:off x="1097975" y="4219281"/>
            <a:ext cx="1143000" cy="1028700"/>
          </a:xfrm>
          <a:prstGeom prst="rightArrow">
            <a:avLst>
              <a:gd name="adj1" fmla="val 50000"/>
              <a:gd name="adj2" fmla="val 53600"/>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t" anchorCtr="0" compatLnSpc="1">
            <a:prstTxWarp prst="textNoShape">
              <a:avLst/>
            </a:prstTxWarp>
          </a:bodyPr>
          <a:lstStyle/>
          <a:p>
            <a:pPr defTabSz="1371600" fontAlgn="base">
              <a:spcBef>
                <a:spcPct val="0"/>
              </a:spcBef>
              <a:spcAft>
                <a:spcPct val="0"/>
              </a:spcAft>
              <a:buClrTx/>
            </a:pPr>
            <a:endParaRPr lang="en-US" sz="3600">
              <a:solidFill>
                <a:schemeClr val="tx1"/>
              </a:solidFill>
              <a:latin typeface="Tahoma" pitchFamily="34" charset="0"/>
            </a:endParaRPr>
          </a:p>
        </p:txBody>
      </p:sp>
      <p:pic>
        <p:nvPicPr>
          <p:cNvPr id="8" name="Picture 4" descr="MCj03322010000[1]"/>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rot="482513">
            <a:off x="12476614" y="2200838"/>
            <a:ext cx="2731295" cy="3374232"/>
          </a:xfrm>
          <a:prstGeom prst="rect">
            <a:avLst/>
          </a:prstGeom>
          <a:noFill/>
          <a:ln w="9525">
            <a:noFill/>
            <a:miter lim="800000"/>
            <a:headEnd/>
            <a:tailEnd/>
          </a:ln>
        </p:spPr>
      </p:pic>
      <p:sp>
        <p:nvSpPr>
          <p:cNvPr id="10" name="Google Shape;110;p6"/>
          <p:cNvSpPr txBox="1"/>
          <p:nvPr/>
        </p:nvSpPr>
        <p:spPr>
          <a:xfrm>
            <a:off x="1294800" y="419785"/>
            <a:ext cx="7904618"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dirty="0">
                <a:solidFill>
                  <a:srgbClr val="1F6566"/>
                </a:solidFill>
                <a:latin typeface="Roboto Black"/>
                <a:ea typeface="Roboto Black"/>
                <a:cs typeface="Roboto Black"/>
                <a:sym typeface="Roboto Black"/>
              </a:rPr>
              <a:t>State Budget Process</a:t>
            </a:r>
          </a:p>
          <a:p>
            <a:pPr marL="0" marR="0" lvl="0" indent="0" algn="l" rtl="0">
              <a:lnSpc>
                <a:spcPct val="120002"/>
              </a:lnSpc>
              <a:spcBef>
                <a:spcPts val="0"/>
              </a:spcBef>
              <a:spcAft>
                <a:spcPts val="0"/>
              </a:spcAft>
              <a:buClr>
                <a:srgbClr val="000000"/>
              </a:buClr>
              <a:buSzPts val="7199"/>
              <a:buFont typeface="Arial"/>
              <a:buNone/>
            </a:pPr>
            <a:endParaRPr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dirty="0">
              <a:solidFill>
                <a:srgbClr val="1F6566"/>
              </a:solidFill>
              <a:latin typeface="Roboto Black"/>
              <a:ea typeface="Roboto Black"/>
              <a:cs typeface="Roboto Black"/>
              <a:sym typeface="Roboto Black"/>
            </a:endParaRPr>
          </a:p>
        </p:txBody>
      </p:sp>
      <p:pic>
        <p:nvPicPr>
          <p:cNvPr id="11" name="Google Shape;109;p6"/>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grpSp>
        <p:nvGrpSpPr>
          <p:cNvPr id="12" name="Google Shape;111;p6"/>
          <p:cNvGrpSpPr/>
          <p:nvPr/>
        </p:nvGrpSpPr>
        <p:grpSpPr>
          <a:xfrm>
            <a:off x="15889139" y="842762"/>
            <a:ext cx="2406625" cy="788359"/>
            <a:chOff x="0" y="0"/>
            <a:chExt cx="3208834" cy="1051145"/>
          </a:xfrm>
        </p:grpSpPr>
        <p:pic>
          <p:nvPicPr>
            <p:cNvPr id="13" name="Google Shape;112;p6"/>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4" name="Google Shape;113;p6"/>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5" name="Google Shape;114;p6"/>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pic>
        <p:nvPicPr>
          <p:cNvPr id="16" name="Google Shape;116;p6"/>
          <p:cNvPicPr preferRelativeResize="0"/>
          <p:nvPr/>
        </p:nvPicPr>
        <p:blipFill rotWithShape="1">
          <a:blip r:embed="rId6">
            <a:alphaModFix/>
          </a:blip>
          <a:srcRect/>
          <a:stretch/>
        </p:blipFill>
        <p:spPr>
          <a:xfrm>
            <a:off x="200069" y="8701554"/>
            <a:ext cx="1094731" cy="1308204"/>
          </a:xfrm>
          <a:prstGeom prst="rect">
            <a:avLst/>
          </a:prstGeom>
          <a:noFill/>
          <a:ln>
            <a:noFill/>
          </a:ln>
        </p:spPr>
      </p:pic>
    </p:spTree>
    <p:extLst>
      <p:ext uri="{BB962C8B-B14F-4D97-AF65-F5344CB8AC3E}">
        <p14:creationId xmlns:p14="http://schemas.microsoft.com/office/powerpoint/2010/main" val="2832278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3950" y="1945277"/>
            <a:ext cx="15520035" cy="6736460"/>
          </a:xfrm>
          <a:prstGeom prst="rect">
            <a:avLst/>
          </a:prstGeom>
        </p:spPr>
        <p:txBody>
          <a:bodyPr vert="horz" wrap="square" lIns="0" tIns="19050" rIns="0" bIns="0" rtlCol="0">
            <a:spAutoFit/>
          </a:bodyPr>
          <a:lstStyle/>
          <a:p>
            <a:pPr marL="18098">
              <a:spcBef>
                <a:spcPts val="150"/>
              </a:spcBef>
              <a:buClr>
                <a:srgbClr val="616669"/>
              </a:buClr>
              <a:tabLst>
                <a:tab pos="448628" algn="l"/>
                <a:tab pos="449580" algn="l"/>
              </a:tabLst>
            </a:pPr>
            <a:endParaRPr sz="3600" dirty="0"/>
          </a:p>
          <a:p>
            <a:pPr>
              <a:spcBef>
                <a:spcPts val="8"/>
              </a:spcBef>
              <a:buClr>
                <a:srgbClr val="616669"/>
              </a:buClr>
              <a:buFont typeface="Arial"/>
              <a:buChar char="•"/>
            </a:pPr>
            <a:endParaRPr sz="3750" dirty="0"/>
          </a:p>
          <a:p>
            <a:pPr marL="448628" marR="82866" indent="-430530" algn="just">
              <a:buChar char="•"/>
              <a:tabLst>
                <a:tab pos="449580" algn="l"/>
              </a:tabLst>
            </a:pPr>
            <a:r>
              <a:rPr sz="3600" spc="-8" dirty="0">
                <a:solidFill>
                  <a:srgbClr val="616669"/>
                </a:solidFill>
              </a:rPr>
              <a:t>The May </a:t>
            </a:r>
            <a:r>
              <a:rPr sz="3600" spc="-15" dirty="0">
                <a:solidFill>
                  <a:srgbClr val="616669"/>
                </a:solidFill>
              </a:rPr>
              <a:t>Revision includes </a:t>
            </a:r>
            <a:r>
              <a:rPr sz="3600" spc="-8" dirty="0">
                <a:solidFill>
                  <a:srgbClr val="616669"/>
                </a:solidFill>
              </a:rPr>
              <a:t>fiscal protections </a:t>
            </a:r>
            <a:r>
              <a:rPr sz="3600" dirty="0">
                <a:solidFill>
                  <a:srgbClr val="616669"/>
                </a:solidFill>
              </a:rPr>
              <a:t>for </a:t>
            </a:r>
            <a:r>
              <a:rPr sz="3600" spc="-8" dirty="0">
                <a:solidFill>
                  <a:srgbClr val="616669"/>
                </a:solidFill>
              </a:rPr>
              <a:t>schools that </a:t>
            </a:r>
            <a:r>
              <a:rPr sz="3600" spc="-15" dirty="0">
                <a:solidFill>
                  <a:srgbClr val="616669"/>
                </a:solidFill>
              </a:rPr>
              <a:t>experienced </a:t>
            </a:r>
            <a:r>
              <a:rPr sz="3600" spc="-8" dirty="0">
                <a:solidFill>
                  <a:srgbClr val="616669"/>
                </a:solidFill>
              </a:rPr>
              <a:t> significant attendance </a:t>
            </a:r>
            <a:r>
              <a:rPr sz="3600" spc="-15" dirty="0">
                <a:solidFill>
                  <a:srgbClr val="616669"/>
                </a:solidFill>
              </a:rPr>
              <a:t>declines </a:t>
            </a:r>
            <a:r>
              <a:rPr sz="3600" spc="-8" dirty="0">
                <a:solidFill>
                  <a:srgbClr val="616669"/>
                </a:solidFill>
              </a:rPr>
              <a:t>in </a:t>
            </a:r>
            <a:r>
              <a:rPr sz="3600" dirty="0">
                <a:solidFill>
                  <a:srgbClr val="616669"/>
                </a:solidFill>
              </a:rPr>
              <a:t>the </a:t>
            </a:r>
            <a:r>
              <a:rPr sz="3600" spc="-8" dirty="0">
                <a:solidFill>
                  <a:srgbClr val="616669"/>
                </a:solidFill>
              </a:rPr>
              <a:t>current school year due </a:t>
            </a:r>
            <a:r>
              <a:rPr sz="3600" dirty="0">
                <a:solidFill>
                  <a:srgbClr val="616669"/>
                </a:solidFill>
              </a:rPr>
              <a:t>to </a:t>
            </a:r>
            <a:r>
              <a:rPr sz="3600" spc="-8" dirty="0">
                <a:solidFill>
                  <a:srgbClr val="616669"/>
                </a:solidFill>
              </a:rPr>
              <a:t>Delta and </a:t>
            </a:r>
            <a:r>
              <a:rPr sz="3600" spc="-982" dirty="0">
                <a:solidFill>
                  <a:srgbClr val="616669"/>
                </a:solidFill>
              </a:rPr>
              <a:t> </a:t>
            </a:r>
            <a:r>
              <a:rPr sz="3600" spc="-8" dirty="0">
                <a:solidFill>
                  <a:srgbClr val="616669"/>
                </a:solidFill>
              </a:rPr>
              <a:t>Omicron</a:t>
            </a:r>
            <a:r>
              <a:rPr sz="3600" spc="-23" dirty="0">
                <a:solidFill>
                  <a:srgbClr val="616669"/>
                </a:solidFill>
              </a:rPr>
              <a:t> </a:t>
            </a:r>
            <a:r>
              <a:rPr sz="3600" spc="-8" dirty="0">
                <a:solidFill>
                  <a:srgbClr val="616669"/>
                </a:solidFill>
              </a:rPr>
              <a:t>surges.</a:t>
            </a:r>
            <a:endParaRPr sz="3600" dirty="0"/>
          </a:p>
          <a:p>
            <a:pPr>
              <a:spcBef>
                <a:spcPts val="8"/>
              </a:spcBef>
              <a:buClr>
                <a:srgbClr val="616669"/>
              </a:buClr>
              <a:buFont typeface="Arial"/>
              <a:buChar char="•"/>
            </a:pPr>
            <a:endParaRPr sz="3750" dirty="0"/>
          </a:p>
          <a:p>
            <a:pPr marL="1134428" marR="7620" lvl="1" indent="-430530">
              <a:buChar char="•"/>
              <a:tabLst>
                <a:tab pos="1134428" algn="l"/>
                <a:tab pos="1135380" algn="l"/>
              </a:tabLst>
            </a:pPr>
            <a:r>
              <a:rPr sz="3600" spc="-8" dirty="0">
                <a:solidFill>
                  <a:srgbClr val="616669"/>
                </a:solidFill>
              </a:rPr>
              <a:t>Proposes</a:t>
            </a:r>
            <a:r>
              <a:rPr sz="3600" spc="23" dirty="0">
                <a:solidFill>
                  <a:srgbClr val="616669"/>
                </a:solidFill>
              </a:rPr>
              <a:t> </a:t>
            </a:r>
            <a:r>
              <a:rPr sz="3600" spc="-15" dirty="0">
                <a:solidFill>
                  <a:srgbClr val="616669"/>
                </a:solidFill>
              </a:rPr>
              <a:t>allowing</a:t>
            </a:r>
            <a:r>
              <a:rPr sz="3600" spc="75" dirty="0">
                <a:solidFill>
                  <a:srgbClr val="616669"/>
                </a:solidFill>
              </a:rPr>
              <a:t> </a:t>
            </a:r>
            <a:r>
              <a:rPr sz="3600" spc="-8" dirty="0">
                <a:solidFill>
                  <a:srgbClr val="616669"/>
                </a:solidFill>
              </a:rPr>
              <a:t>all</a:t>
            </a:r>
            <a:r>
              <a:rPr sz="3600" spc="30" dirty="0">
                <a:solidFill>
                  <a:srgbClr val="616669"/>
                </a:solidFill>
              </a:rPr>
              <a:t> </a:t>
            </a:r>
            <a:r>
              <a:rPr sz="3600" spc="-8" dirty="0">
                <a:solidFill>
                  <a:srgbClr val="616669"/>
                </a:solidFill>
              </a:rPr>
              <a:t>LEAs</a:t>
            </a:r>
            <a:r>
              <a:rPr sz="3600" spc="8" dirty="0">
                <a:solidFill>
                  <a:srgbClr val="616669"/>
                </a:solidFill>
              </a:rPr>
              <a:t> </a:t>
            </a:r>
            <a:r>
              <a:rPr sz="3600" dirty="0">
                <a:solidFill>
                  <a:srgbClr val="616669"/>
                </a:solidFill>
              </a:rPr>
              <a:t>to</a:t>
            </a:r>
            <a:r>
              <a:rPr sz="3600" spc="-8" dirty="0">
                <a:solidFill>
                  <a:srgbClr val="616669"/>
                </a:solidFill>
              </a:rPr>
              <a:t> be</a:t>
            </a:r>
            <a:r>
              <a:rPr sz="3600" dirty="0">
                <a:solidFill>
                  <a:srgbClr val="616669"/>
                </a:solidFill>
              </a:rPr>
              <a:t> </a:t>
            </a:r>
            <a:r>
              <a:rPr sz="3600" spc="-8" dirty="0">
                <a:solidFill>
                  <a:srgbClr val="616669"/>
                </a:solidFill>
              </a:rPr>
              <a:t>funded</a:t>
            </a:r>
            <a:r>
              <a:rPr sz="3600" spc="15" dirty="0">
                <a:solidFill>
                  <a:srgbClr val="616669"/>
                </a:solidFill>
              </a:rPr>
              <a:t> </a:t>
            </a:r>
            <a:r>
              <a:rPr sz="3600" spc="-8" dirty="0">
                <a:solidFill>
                  <a:srgbClr val="616669"/>
                </a:solidFill>
              </a:rPr>
              <a:t>at</a:t>
            </a:r>
            <a:r>
              <a:rPr sz="3600" spc="-23" dirty="0">
                <a:solidFill>
                  <a:srgbClr val="616669"/>
                </a:solidFill>
              </a:rPr>
              <a:t> </a:t>
            </a:r>
            <a:r>
              <a:rPr sz="3600" dirty="0">
                <a:solidFill>
                  <a:srgbClr val="616669"/>
                </a:solidFill>
              </a:rPr>
              <a:t>the </a:t>
            </a:r>
            <a:r>
              <a:rPr sz="3600" spc="-8" dirty="0">
                <a:solidFill>
                  <a:srgbClr val="616669"/>
                </a:solidFill>
              </a:rPr>
              <a:t>greater</a:t>
            </a:r>
            <a:r>
              <a:rPr sz="3600" dirty="0">
                <a:solidFill>
                  <a:srgbClr val="616669"/>
                </a:solidFill>
              </a:rPr>
              <a:t> </a:t>
            </a:r>
            <a:r>
              <a:rPr sz="3600" spc="-8" dirty="0">
                <a:solidFill>
                  <a:srgbClr val="616669"/>
                </a:solidFill>
              </a:rPr>
              <a:t>of their</a:t>
            </a:r>
            <a:r>
              <a:rPr sz="3600" spc="15" dirty="0">
                <a:solidFill>
                  <a:srgbClr val="616669"/>
                </a:solidFill>
              </a:rPr>
              <a:t> </a:t>
            </a:r>
            <a:r>
              <a:rPr sz="3600" spc="-8" dirty="0">
                <a:solidFill>
                  <a:srgbClr val="616669"/>
                </a:solidFill>
              </a:rPr>
              <a:t>current </a:t>
            </a:r>
            <a:r>
              <a:rPr sz="3600" dirty="0">
                <a:solidFill>
                  <a:srgbClr val="616669"/>
                </a:solidFill>
              </a:rPr>
              <a:t> </a:t>
            </a:r>
            <a:r>
              <a:rPr sz="3600" spc="-8" dirty="0">
                <a:solidFill>
                  <a:srgbClr val="616669"/>
                </a:solidFill>
              </a:rPr>
              <a:t>year</a:t>
            </a:r>
            <a:r>
              <a:rPr sz="3600" spc="8" dirty="0">
                <a:solidFill>
                  <a:srgbClr val="616669"/>
                </a:solidFill>
              </a:rPr>
              <a:t> </a:t>
            </a:r>
            <a:r>
              <a:rPr sz="3600" spc="-8" dirty="0">
                <a:solidFill>
                  <a:srgbClr val="616669"/>
                </a:solidFill>
              </a:rPr>
              <a:t>average</a:t>
            </a:r>
            <a:r>
              <a:rPr sz="3600" spc="23" dirty="0">
                <a:solidFill>
                  <a:srgbClr val="616669"/>
                </a:solidFill>
              </a:rPr>
              <a:t> </a:t>
            </a:r>
            <a:r>
              <a:rPr sz="3600" spc="-15" dirty="0">
                <a:solidFill>
                  <a:srgbClr val="616669"/>
                </a:solidFill>
              </a:rPr>
              <a:t>daily</a:t>
            </a:r>
            <a:r>
              <a:rPr sz="3600" spc="38" dirty="0">
                <a:solidFill>
                  <a:srgbClr val="616669"/>
                </a:solidFill>
              </a:rPr>
              <a:t> </a:t>
            </a:r>
            <a:r>
              <a:rPr sz="3600" spc="-8" dirty="0">
                <a:solidFill>
                  <a:srgbClr val="616669"/>
                </a:solidFill>
              </a:rPr>
              <a:t>attendance</a:t>
            </a:r>
            <a:r>
              <a:rPr sz="3600" spc="23" dirty="0">
                <a:solidFill>
                  <a:srgbClr val="616669"/>
                </a:solidFill>
              </a:rPr>
              <a:t> </a:t>
            </a:r>
            <a:r>
              <a:rPr sz="3600" spc="-8" dirty="0">
                <a:solidFill>
                  <a:srgbClr val="616669"/>
                </a:solidFill>
              </a:rPr>
              <a:t>or</a:t>
            </a:r>
            <a:r>
              <a:rPr sz="3600" dirty="0">
                <a:solidFill>
                  <a:srgbClr val="616669"/>
                </a:solidFill>
              </a:rPr>
              <a:t> </a:t>
            </a:r>
            <a:r>
              <a:rPr sz="3600" spc="-8" dirty="0">
                <a:solidFill>
                  <a:srgbClr val="616669"/>
                </a:solidFill>
              </a:rPr>
              <a:t>their</a:t>
            </a:r>
            <a:r>
              <a:rPr sz="3600" spc="15" dirty="0">
                <a:solidFill>
                  <a:srgbClr val="616669"/>
                </a:solidFill>
              </a:rPr>
              <a:t> </a:t>
            </a:r>
            <a:r>
              <a:rPr sz="3600" spc="-8" dirty="0">
                <a:solidFill>
                  <a:srgbClr val="616669"/>
                </a:solidFill>
              </a:rPr>
              <a:t>current</a:t>
            </a:r>
            <a:r>
              <a:rPr sz="3600" dirty="0">
                <a:solidFill>
                  <a:srgbClr val="616669"/>
                </a:solidFill>
              </a:rPr>
              <a:t> </a:t>
            </a:r>
            <a:r>
              <a:rPr sz="3600" spc="-8" dirty="0">
                <a:solidFill>
                  <a:srgbClr val="616669"/>
                </a:solidFill>
              </a:rPr>
              <a:t>year</a:t>
            </a:r>
            <a:r>
              <a:rPr sz="3600" spc="15" dirty="0">
                <a:solidFill>
                  <a:srgbClr val="616669"/>
                </a:solidFill>
              </a:rPr>
              <a:t> </a:t>
            </a:r>
            <a:r>
              <a:rPr sz="3600" spc="-8" dirty="0">
                <a:solidFill>
                  <a:srgbClr val="616669"/>
                </a:solidFill>
              </a:rPr>
              <a:t>enrollment</a:t>
            </a:r>
            <a:r>
              <a:rPr sz="3600" spc="30" dirty="0">
                <a:solidFill>
                  <a:srgbClr val="616669"/>
                </a:solidFill>
              </a:rPr>
              <a:t> </a:t>
            </a:r>
            <a:r>
              <a:rPr sz="3600" spc="-8" dirty="0">
                <a:solidFill>
                  <a:srgbClr val="616669"/>
                </a:solidFill>
              </a:rPr>
              <a:t>adjusted </a:t>
            </a:r>
            <a:r>
              <a:rPr sz="3600" spc="-975" dirty="0">
                <a:solidFill>
                  <a:srgbClr val="616669"/>
                </a:solidFill>
              </a:rPr>
              <a:t> </a:t>
            </a:r>
            <a:r>
              <a:rPr sz="3600" dirty="0">
                <a:solidFill>
                  <a:srgbClr val="616669"/>
                </a:solidFill>
              </a:rPr>
              <a:t>for</a:t>
            </a:r>
            <a:r>
              <a:rPr sz="3600" spc="-15" dirty="0">
                <a:solidFill>
                  <a:srgbClr val="616669"/>
                </a:solidFill>
              </a:rPr>
              <a:t> </a:t>
            </a:r>
            <a:r>
              <a:rPr sz="3600" spc="-8" dirty="0">
                <a:solidFill>
                  <a:srgbClr val="616669"/>
                </a:solidFill>
              </a:rPr>
              <a:t>pre-COVID-19</a:t>
            </a:r>
            <a:r>
              <a:rPr sz="3600" dirty="0">
                <a:solidFill>
                  <a:srgbClr val="616669"/>
                </a:solidFill>
              </a:rPr>
              <a:t> </a:t>
            </a:r>
            <a:r>
              <a:rPr sz="3600" spc="-8" dirty="0">
                <a:solidFill>
                  <a:srgbClr val="616669"/>
                </a:solidFill>
              </a:rPr>
              <a:t>absence</a:t>
            </a:r>
            <a:r>
              <a:rPr sz="3600" spc="15" dirty="0">
                <a:solidFill>
                  <a:srgbClr val="616669"/>
                </a:solidFill>
              </a:rPr>
              <a:t> </a:t>
            </a:r>
            <a:r>
              <a:rPr sz="3600" spc="-8" dirty="0">
                <a:solidFill>
                  <a:srgbClr val="616669"/>
                </a:solidFill>
              </a:rPr>
              <a:t>rates</a:t>
            </a:r>
            <a:r>
              <a:rPr sz="3600" spc="-15" dirty="0">
                <a:solidFill>
                  <a:srgbClr val="616669"/>
                </a:solidFill>
              </a:rPr>
              <a:t> </a:t>
            </a:r>
            <a:r>
              <a:rPr sz="3600" spc="-8" dirty="0">
                <a:solidFill>
                  <a:srgbClr val="616669"/>
                </a:solidFill>
              </a:rPr>
              <a:t>in</a:t>
            </a:r>
            <a:r>
              <a:rPr sz="3600" spc="15" dirty="0">
                <a:solidFill>
                  <a:srgbClr val="616669"/>
                </a:solidFill>
              </a:rPr>
              <a:t> </a:t>
            </a:r>
            <a:r>
              <a:rPr sz="3600" dirty="0">
                <a:solidFill>
                  <a:srgbClr val="616669"/>
                </a:solidFill>
              </a:rPr>
              <a:t>the</a:t>
            </a:r>
            <a:r>
              <a:rPr sz="3600" spc="-15" dirty="0">
                <a:solidFill>
                  <a:srgbClr val="616669"/>
                </a:solidFill>
              </a:rPr>
              <a:t> </a:t>
            </a:r>
            <a:r>
              <a:rPr sz="3600" spc="-8" dirty="0">
                <a:solidFill>
                  <a:srgbClr val="616669"/>
                </a:solidFill>
              </a:rPr>
              <a:t>2021-22</a:t>
            </a:r>
            <a:r>
              <a:rPr sz="3600" spc="38" dirty="0">
                <a:solidFill>
                  <a:srgbClr val="616669"/>
                </a:solidFill>
              </a:rPr>
              <a:t> </a:t>
            </a:r>
            <a:r>
              <a:rPr sz="3600" spc="-8" dirty="0">
                <a:solidFill>
                  <a:srgbClr val="616669"/>
                </a:solidFill>
              </a:rPr>
              <a:t>fiscal</a:t>
            </a:r>
            <a:r>
              <a:rPr sz="3600" dirty="0">
                <a:solidFill>
                  <a:srgbClr val="616669"/>
                </a:solidFill>
              </a:rPr>
              <a:t> </a:t>
            </a:r>
            <a:r>
              <a:rPr sz="3600" spc="-45" dirty="0">
                <a:solidFill>
                  <a:srgbClr val="616669"/>
                </a:solidFill>
              </a:rPr>
              <a:t>year.</a:t>
            </a:r>
            <a:endParaRPr sz="3600" dirty="0"/>
          </a:p>
          <a:p>
            <a:pPr lvl="1">
              <a:spcBef>
                <a:spcPts val="8"/>
              </a:spcBef>
              <a:buClr>
                <a:srgbClr val="616669"/>
              </a:buClr>
              <a:buFont typeface="Arial"/>
              <a:buChar char="•"/>
            </a:pPr>
            <a:endParaRPr sz="3750" dirty="0"/>
          </a:p>
          <a:p>
            <a:pPr marL="1134428" marR="1257300" lvl="1" indent="-430530">
              <a:buChar char="•"/>
              <a:tabLst>
                <a:tab pos="1134428" algn="l"/>
                <a:tab pos="1135380" algn="l"/>
              </a:tabLst>
            </a:pPr>
            <a:r>
              <a:rPr sz="3600" spc="-23" dirty="0">
                <a:solidFill>
                  <a:srgbClr val="616669"/>
                </a:solidFill>
              </a:rPr>
              <a:t>Would</a:t>
            </a:r>
            <a:r>
              <a:rPr sz="3600" spc="15" dirty="0">
                <a:solidFill>
                  <a:srgbClr val="616669"/>
                </a:solidFill>
              </a:rPr>
              <a:t> </a:t>
            </a:r>
            <a:r>
              <a:rPr sz="3600" spc="-8" dirty="0">
                <a:solidFill>
                  <a:srgbClr val="616669"/>
                </a:solidFill>
              </a:rPr>
              <a:t>also</a:t>
            </a:r>
            <a:r>
              <a:rPr sz="3600" spc="15" dirty="0">
                <a:solidFill>
                  <a:srgbClr val="616669"/>
                </a:solidFill>
              </a:rPr>
              <a:t> </a:t>
            </a:r>
            <a:r>
              <a:rPr sz="3600" spc="-8" dirty="0">
                <a:solidFill>
                  <a:srgbClr val="616669"/>
                </a:solidFill>
              </a:rPr>
              <a:t>modify</a:t>
            </a:r>
            <a:r>
              <a:rPr sz="3600" spc="15" dirty="0">
                <a:solidFill>
                  <a:srgbClr val="616669"/>
                </a:solidFill>
              </a:rPr>
              <a:t> </a:t>
            </a:r>
            <a:r>
              <a:rPr sz="3600" dirty="0">
                <a:solidFill>
                  <a:srgbClr val="616669"/>
                </a:solidFill>
              </a:rPr>
              <a:t>the</a:t>
            </a:r>
            <a:r>
              <a:rPr sz="3600" spc="-15" dirty="0">
                <a:solidFill>
                  <a:srgbClr val="616669"/>
                </a:solidFill>
              </a:rPr>
              <a:t> </a:t>
            </a:r>
            <a:r>
              <a:rPr sz="3600" spc="-8" dirty="0">
                <a:solidFill>
                  <a:srgbClr val="616669"/>
                </a:solidFill>
              </a:rPr>
              <a:t>three-year</a:t>
            </a:r>
            <a:r>
              <a:rPr sz="3600" spc="15" dirty="0">
                <a:solidFill>
                  <a:srgbClr val="616669"/>
                </a:solidFill>
              </a:rPr>
              <a:t> </a:t>
            </a:r>
            <a:r>
              <a:rPr sz="3600" spc="-15" dirty="0">
                <a:solidFill>
                  <a:srgbClr val="616669"/>
                </a:solidFill>
              </a:rPr>
              <a:t>rolling</a:t>
            </a:r>
            <a:r>
              <a:rPr sz="3600" spc="53" dirty="0">
                <a:solidFill>
                  <a:srgbClr val="616669"/>
                </a:solidFill>
              </a:rPr>
              <a:t> </a:t>
            </a:r>
            <a:r>
              <a:rPr sz="3600" spc="-8" dirty="0">
                <a:solidFill>
                  <a:srgbClr val="616669"/>
                </a:solidFill>
              </a:rPr>
              <a:t>average</a:t>
            </a:r>
            <a:r>
              <a:rPr sz="3600" spc="23" dirty="0">
                <a:solidFill>
                  <a:srgbClr val="616669"/>
                </a:solidFill>
              </a:rPr>
              <a:t> </a:t>
            </a:r>
            <a:r>
              <a:rPr sz="3600" spc="-8" dirty="0">
                <a:solidFill>
                  <a:srgbClr val="616669"/>
                </a:solidFill>
              </a:rPr>
              <a:t>proposed</a:t>
            </a:r>
            <a:r>
              <a:rPr sz="3600" spc="15" dirty="0">
                <a:solidFill>
                  <a:srgbClr val="616669"/>
                </a:solidFill>
              </a:rPr>
              <a:t> </a:t>
            </a:r>
            <a:r>
              <a:rPr sz="3600" spc="-8" dirty="0">
                <a:solidFill>
                  <a:srgbClr val="616669"/>
                </a:solidFill>
              </a:rPr>
              <a:t>in</a:t>
            </a:r>
            <a:r>
              <a:rPr sz="3600" spc="15" dirty="0">
                <a:solidFill>
                  <a:srgbClr val="616669"/>
                </a:solidFill>
              </a:rPr>
              <a:t> </a:t>
            </a:r>
            <a:r>
              <a:rPr sz="3600" spc="-8" dirty="0">
                <a:solidFill>
                  <a:srgbClr val="616669"/>
                </a:solidFill>
              </a:rPr>
              <a:t>the </a:t>
            </a:r>
            <a:r>
              <a:rPr sz="3600" spc="-975" dirty="0">
                <a:solidFill>
                  <a:srgbClr val="616669"/>
                </a:solidFill>
              </a:rPr>
              <a:t> </a:t>
            </a:r>
            <a:r>
              <a:rPr sz="3600" spc="-8" dirty="0">
                <a:solidFill>
                  <a:srgbClr val="616669"/>
                </a:solidFill>
              </a:rPr>
              <a:t>January</a:t>
            </a:r>
            <a:r>
              <a:rPr sz="3600" spc="15" dirty="0">
                <a:solidFill>
                  <a:srgbClr val="616669"/>
                </a:solidFill>
              </a:rPr>
              <a:t> </a:t>
            </a:r>
            <a:r>
              <a:rPr sz="3600" spc="-8" dirty="0">
                <a:solidFill>
                  <a:srgbClr val="616669"/>
                </a:solidFill>
              </a:rPr>
              <a:t>budget</a:t>
            </a:r>
            <a:r>
              <a:rPr sz="3600" spc="8" dirty="0">
                <a:solidFill>
                  <a:srgbClr val="616669"/>
                </a:solidFill>
              </a:rPr>
              <a:t> </a:t>
            </a:r>
            <a:r>
              <a:rPr sz="3600" dirty="0">
                <a:solidFill>
                  <a:srgbClr val="616669"/>
                </a:solidFill>
              </a:rPr>
              <a:t>to</a:t>
            </a:r>
            <a:r>
              <a:rPr sz="3600" spc="-15" dirty="0">
                <a:solidFill>
                  <a:srgbClr val="616669"/>
                </a:solidFill>
              </a:rPr>
              <a:t> </a:t>
            </a:r>
            <a:r>
              <a:rPr sz="3600" spc="-8" dirty="0">
                <a:solidFill>
                  <a:srgbClr val="616669"/>
                </a:solidFill>
              </a:rPr>
              <a:t>conform with</a:t>
            </a:r>
            <a:r>
              <a:rPr sz="3600" spc="15" dirty="0">
                <a:solidFill>
                  <a:srgbClr val="616669"/>
                </a:solidFill>
              </a:rPr>
              <a:t> </a:t>
            </a:r>
            <a:r>
              <a:rPr sz="3600" spc="-8" dirty="0">
                <a:solidFill>
                  <a:srgbClr val="616669"/>
                </a:solidFill>
              </a:rPr>
              <a:t>this</a:t>
            </a:r>
            <a:r>
              <a:rPr sz="3600" spc="8" dirty="0">
                <a:solidFill>
                  <a:srgbClr val="616669"/>
                </a:solidFill>
              </a:rPr>
              <a:t> </a:t>
            </a:r>
            <a:r>
              <a:rPr sz="3600" spc="-8" dirty="0">
                <a:solidFill>
                  <a:srgbClr val="616669"/>
                </a:solidFill>
              </a:rPr>
              <a:t>adjustment.</a:t>
            </a:r>
            <a:endParaRPr sz="3600" dirty="0"/>
          </a:p>
        </p:txBody>
      </p:sp>
      <p:sp>
        <p:nvSpPr>
          <p:cNvPr id="3" name="object 3"/>
          <p:cNvSpPr txBox="1">
            <a:spLocks noGrp="1"/>
          </p:cNvSpPr>
          <p:nvPr>
            <p:ph type="title"/>
          </p:nvPr>
        </p:nvSpPr>
        <p:spPr>
          <a:xfrm>
            <a:off x="6278881" y="685278"/>
            <a:ext cx="5731193" cy="853760"/>
          </a:xfrm>
          <a:prstGeom prst="rect">
            <a:avLst/>
          </a:prstGeom>
        </p:spPr>
        <p:txBody>
          <a:bodyPr spcFirstLastPara="1" vert="horz" wrap="square" lIns="0" tIns="20003" rIns="0" bIns="0" rtlCol="0" anchor="ctr" anchorCtr="0">
            <a:spAutoFit/>
          </a:bodyPr>
          <a:lstStyle/>
          <a:p>
            <a:pPr marL="19050">
              <a:spcBef>
                <a:spcPts val="158"/>
              </a:spcBef>
            </a:pPr>
            <a:r>
              <a:rPr sz="5250" dirty="0">
                <a:solidFill>
                  <a:srgbClr val="004876"/>
                </a:solidFill>
              </a:rPr>
              <a:t>COVID</a:t>
            </a:r>
            <a:r>
              <a:rPr sz="5250" spc="-270" dirty="0">
                <a:solidFill>
                  <a:srgbClr val="004876"/>
                </a:solidFill>
              </a:rPr>
              <a:t> </a:t>
            </a:r>
            <a:r>
              <a:rPr sz="5250" dirty="0">
                <a:solidFill>
                  <a:srgbClr val="004876"/>
                </a:solidFill>
              </a:rPr>
              <a:t>ADA</a:t>
            </a:r>
            <a:r>
              <a:rPr sz="5250" spc="-263" dirty="0">
                <a:solidFill>
                  <a:srgbClr val="004876"/>
                </a:solidFill>
              </a:rPr>
              <a:t> </a:t>
            </a:r>
            <a:r>
              <a:rPr sz="5250" spc="-8" dirty="0">
                <a:solidFill>
                  <a:srgbClr val="004876"/>
                </a:solidFill>
              </a:rPr>
              <a:t>Relief</a:t>
            </a:r>
            <a:endParaRPr sz="525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a:off x="10450629" y="6287806"/>
            <a:ext cx="0" cy="26920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686800" y="6223307"/>
            <a:ext cx="0" cy="26920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57700" y="6228214"/>
            <a:ext cx="0" cy="26920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86201" y="6208015"/>
            <a:ext cx="11391689" cy="8556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86200" y="5890008"/>
            <a:ext cx="0" cy="60186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316" name="TextBox 32"/>
          <p:cNvSpPr txBox="1">
            <a:spLocks noChangeArrowheads="1"/>
          </p:cNvSpPr>
          <p:nvPr/>
        </p:nvSpPr>
        <p:spPr bwMode="auto">
          <a:xfrm>
            <a:off x="3670442" y="6515101"/>
            <a:ext cx="5625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350" b="1" dirty="0">
                <a:solidFill>
                  <a:srgbClr val="000000"/>
                </a:solidFill>
                <a:latin typeface="Arial Narrow" pitchFamily="34" charset="0"/>
              </a:rPr>
              <a:t>Jan</a:t>
            </a:r>
          </a:p>
        </p:txBody>
      </p:sp>
      <p:cxnSp>
        <p:nvCxnSpPr>
          <p:cNvPr id="43" name="Straight Connector 42"/>
          <p:cNvCxnSpPr/>
          <p:nvPr/>
        </p:nvCxnSpPr>
        <p:spPr>
          <a:xfrm>
            <a:off x="5205126" y="5934673"/>
            <a:ext cx="0" cy="60364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318" name="TextBox 33"/>
          <p:cNvSpPr txBox="1">
            <a:spLocks noChangeArrowheads="1"/>
          </p:cNvSpPr>
          <p:nvPr/>
        </p:nvSpPr>
        <p:spPr bwMode="auto">
          <a:xfrm>
            <a:off x="4988321" y="6529148"/>
            <a:ext cx="5625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350" b="1" dirty="0">
                <a:solidFill>
                  <a:srgbClr val="000000"/>
                </a:solidFill>
                <a:latin typeface="Arial Narrow" pitchFamily="34" charset="0"/>
              </a:rPr>
              <a:t>Feb</a:t>
            </a:r>
          </a:p>
        </p:txBody>
      </p:sp>
      <p:cxnSp>
        <p:nvCxnSpPr>
          <p:cNvPr id="45" name="Straight Connector 44"/>
          <p:cNvCxnSpPr/>
          <p:nvPr/>
        </p:nvCxnSpPr>
        <p:spPr>
          <a:xfrm>
            <a:off x="8362599" y="5976377"/>
            <a:ext cx="0" cy="60364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320" name="TextBox 34"/>
          <p:cNvSpPr txBox="1">
            <a:spLocks noChangeArrowheads="1"/>
          </p:cNvSpPr>
          <p:nvPr/>
        </p:nvSpPr>
        <p:spPr bwMode="auto">
          <a:xfrm>
            <a:off x="8124230" y="6543676"/>
            <a:ext cx="5625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350" b="1" dirty="0">
                <a:solidFill>
                  <a:srgbClr val="000000"/>
                </a:solidFill>
                <a:latin typeface="Arial Narrow" pitchFamily="34" charset="0"/>
              </a:rPr>
              <a:t>May</a:t>
            </a:r>
          </a:p>
        </p:txBody>
      </p:sp>
      <p:cxnSp>
        <p:nvCxnSpPr>
          <p:cNvPr id="44" name="Straight Connector 43"/>
          <p:cNvCxnSpPr/>
          <p:nvPr/>
        </p:nvCxnSpPr>
        <p:spPr>
          <a:xfrm>
            <a:off x="6286500" y="5914335"/>
            <a:ext cx="0" cy="60186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322" name="TextBox 35"/>
          <p:cNvSpPr txBox="1">
            <a:spLocks noChangeArrowheads="1"/>
          </p:cNvSpPr>
          <p:nvPr/>
        </p:nvSpPr>
        <p:spPr bwMode="auto">
          <a:xfrm>
            <a:off x="6030704" y="6540152"/>
            <a:ext cx="5625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350" b="1" dirty="0">
                <a:solidFill>
                  <a:srgbClr val="000000"/>
                </a:solidFill>
                <a:latin typeface="Arial Narrow" pitchFamily="34" charset="0"/>
              </a:rPr>
              <a:t>Mar</a:t>
            </a:r>
          </a:p>
        </p:txBody>
      </p:sp>
      <p:cxnSp>
        <p:nvCxnSpPr>
          <p:cNvPr id="46" name="Straight Connector 45"/>
          <p:cNvCxnSpPr/>
          <p:nvPr/>
        </p:nvCxnSpPr>
        <p:spPr>
          <a:xfrm>
            <a:off x="7429500" y="5934671"/>
            <a:ext cx="0" cy="60364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324" name="TextBox 36"/>
          <p:cNvSpPr txBox="1">
            <a:spLocks noChangeArrowheads="1"/>
          </p:cNvSpPr>
          <p:nvPr/>
        </p:nvSpPr>
        <p:spPr bwMode="auto">
          <a:xfrm>
            <a:off x="7209830" y="6515101"/>
            <a:ext cx="5625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350" b="1">
                <a:solidFill>
                  <a:srgbClr val="000000"/>
                </a:solidFill>
                <a:latin typeface="Arial Narrow" pitchFamily="34" charset="0"/>
              </a:rPr>
              <a:t>Apr</a:t>
            </a:r>
          </a:p>
        </p:txBody>
      </p:sp>
      <p:cxnSp>
        <p:nvCxnSpPr>
          <p:cNvPr id="47" name="Straight Connector 46"/>
          <p:cNvCxnSpPr/>
          <p:nvPr/>
        </p:nvCxnSpPr>
        <p:spPr>
          <a:xfrm>
            <a:off x="11793245" y="5938291"/>
            <a:ext cx="0" cy="60186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88685" y="5976376"/>
            <a:ext cx="0" cy="60364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328" name="TextBox 48"/>
          <p:cNvSpPr txBox="1">
            <a:spLocks noChangeArrowheads="1"/>
          </p:cNvSpPr>
          <p:nvPr/>
        </p:nvSpPr>
        <p:spPr bwMode="auto">
          <a:xfrm>
            <a:off x="9144850" y="6515101"/>
            <a:ext cx="5625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350" b="1" dirty="0">
                <a:solidFill>
                  <a:srgbClr val="000000"/>
                </a:solidFill>
                <a:latin typeface="Arial Narrow" pitchFamily="34" charset="0"/>
              </a:rPr>
              <a:t>Jun</a:t>
            </a:r>
          </a:p>
        </p:txBody>
      </p:sp>
      <p:cxnSp>
        <p:nvCxnSpPr>
          <p:cNvPr id="50" name="Straight Connector 49"/>
          <p:cNvCxnSpPr/>
          <p:nvPr/>
        </p:nvCxnSpPr>
        <p:spPr>
          <a:xfrm>
            <a:off x="10629900" y="5936506"/>
            <a:ext cx="0" cy="60364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332" name="TextBox 52"/>
          <p:cNvSpPr txBox="1">
            <a:spLocks noChangeArrowheads="1"/>
          </p:cNvSpPr>
          <p:nvPr/>
        </p:nvSpPr>
        <p:spPr bwMode="auto">
          <a:xfrm>
            <a:off x="11544301" y="6515101"/>
            <a:ext cx="5625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350" b="1" dirty="0">
                <a:solidFill>
                  <a:srgbClr val="000000"/>
                </a:solidFill>
                <a:latin typeface="Arial Narrow" pitchFamily="34" charset="0"/>
              </a:rPr>
              <a:t>Aug</a:t>
            </a:r>
          </a:p>
        </p:txBody>
      </p:sp>
      <p:sp>
        <p:nvSpPr>
          <p:cNvPr id="13337" name="Title 1"/>
          <p:cNvSpPr>
            <a:spLocks noGrp="1"/>
          </p:cNvSpPr>
          <p:nvPr>
            <p:ph type="title"/>
          </p:nvPr>
        </p:nvSpPr>
        <p:spPr>
          <a:xfrm>
            <a:off x="1557224" y="844206"/>
            <a:ext cx="12915900" cy="976908"/>
          </a:xfrm>
        </p:spPr>
        <p:txBody>
          <a:bodyPr>
            <a:normAutofit fontScale="90000"/>
          </a:bodyPr>
          <a:lstStyle/>
          <a:p>
            <a:pPr lvl="0" algn="l">
              <a:lnSpc>
                <a:spcPct val="120002"/>
              </a:lnSpc>
            </a:pPr>
            <a:r>
              <a:rPr lang="en-US" sz="8000" dirty="0">
                <a:solidFill>
                  <a:srgbClr val="1F6566"/>
                </a:solidFill>
                <a:latin typeface="Roboto Black"/>
                <a:ea typeface="Roboto Black"/>
                <a:cs typeface="Roboto Black"/>
                <a:sym typeface="Roboto Black"/>
              </a:rPr>
              <a:t>District</a:t>
            </a:r>
            <a:r>
              <a:rPr lang="en-US" sz="6000" dirty="0">
                <a:solidFill>
                  <a:srgbClr val="1F6566"/>
                </a:solidFill>
                <a:latin typeface="Roboto Black"/>
                <a:ea typeface="Roboto Black"/>
                <a:cs typeface="Roboto Black"/>
                <a:sym typeface="Roboto Black"/>
              </a:rPr>
              <a:t> </a:t>
            </a:r>
            <a:r>
              <a:rPr lang="en-US" sz="8000" dirty="0">
                <a:solidFill>
                  <a:srgbClr val="1F6566"/>
                </a:solidFill>
                <a:latin typeface="Roboto Black"/>
                <a:ea typeface="Roboto Black"/>
                <a:cs typeface="Roboto Black"/>
                <a:sym typeface="Roboto Black"/>
              </a:rPr>
              <a:t>Budget Process</a:t>
            </a:r>
            <a:br>
              <a:rPr lang="en-US" sz="6000" dirty="0">
                <a:solidFill>
                  <a:srgbClr val="1F6566"/>
                </a:solidFill>
                <a:latin typeface="Roboto Black"/>
                <a:ea typeface="Roboto Black"/>
                <a:cs typeface="Roboto Black"/>
                <a:sym typeface="Roboto Black"/>
              </a:rPr>
            </a:br>
            <a:endParaRPr lang="en-US" altLang="en-US" b="1" dirty="0">
              <a:solidFill>
                <a:schemeClr val="accent1">
                  <a:lumMod val="75000"/>
                </a:schemeClr>
              </a:solidFill>
              <a:effectLst>
                <a:outerShdw blurRad="38100" dist="38100" dir="2700000" algn="tl">
                  <a:srgbClr val="000000">
                    <a:alpha val="43137"/>
                  </a:srgbClr>
                </a:outerShdw>
              </a:effectLst>
            </a:endParaRPr>
          </a:p>
        </p:txBody>
      </p:sp>
      <p:cxnSp>
        <p:nvCxnSpPr>
          <p:cNvPr id="68" name="Straight Connector 67"/>
          <p:cNvCxnSpPr/>
          <p:nvPr/>
        </p:nvCxnSpPr>
        <p:spPr>
          <a:xfrm>
            <a:off x="12915900" y="5950745"/>
            <a:ext cx="0" cy="60186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339" name="TextBox 68"/>
          <p:cNvSpPr txBox="1">
            <a:spLocks noChangeArrowheads="1"/>
          </p:cNvSpPr>
          <p:nvPr/>
        </p:nvSpPr>
        <p:spPr bwMode="auto">
          <a:xfrm>
            <a:off x="12635774" y="6515100"/>
            <a:ext cx="73732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350" b="1" dirty="0">
                <a:solidFill>
                  <a:srgbClr val="000000"/>
                </a:solidFill>
                <a:latin typeface="Arial Narrow" pitchFamily="34" charset="0"/>
              </a:rPr>
              <a:t>Sept</a:t>
            </a:r>
          </a:p>
        </p:txBody>
      </p:sp>
      <p:sp>
        <p:nvSpPr>
          <p:cNvPr id="19" name="Oval 18"/>
          <p:cNvSpPr/>
          <p:nvPr/>
        </p:nvSpPr>
        <p:spPr>
          <a:xfrm>
            <a:off x="10528103" y="6197843"/>
            <a:ext cx="216098" cy="21609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srgbClr val="FFFFFF"/>
              </a:solidFill>
            </a:endParaRPr>
          </a:p>
        </p:txBody>
      </p:sp>
      <p:sp>
        <p:nvSpPr>
          <p:cNvPr id="81" name="Oval 80"/>
          <p:cNvSpPr/>
          <p:nvPr/>
        </p:nvSpPr>
        <p:spPr>
          <a:xfrm>
            <a:off x="4264025" y="6184058"/>
            <a:ext cx="216099" cy="21609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srgbClr val="FFFFFF"/>
              </a:solidFill>
            </a:endParaRPr>
          </a:p>
        </p:txBody>
      </p:sp>
      <p:cxnSp>
        <p:nvCxnSpPr>
          <p:cNvPr id="82" name="Elbow Connector 81"/>
          <p:cNvCxnSpPr>
            <a:stCxn id="88" idx="0"/>
            <a:endCxn id="81" idx="4"/>
          </p:cNvCxnSpPr>
          <p:nvPr/>
        </p:nvCxnSpPr>
        <p:spPr>
          <a:xfrm rot="5400000" flipH="1" flipV="1">
            <a:off x="3946487" y="6824346"/>
            <a:ext cx="849777" cy="1398"/>
          </a:xfrm>
          <a:prstGeom prst="bentConnector3">
            <a:avLst>
              <a:gd name="adj1" fmla="val 50000"/>
            </a:avLst>
          </a:prstGeom>
          <a:ln/>
        </p:spPr>
        <p:style>
          <a:lnRef idx="2">
            <a:schemeClr val="accent3"/>
          </a:lnRef>
          <a:fillRef idx="0">
            <a:schemeClr val="accent3"/>
          </a:fillRef>
          <a:effectRef idx="1">
            <a:schemeClr val="accent3"/>
          </a:effectRef>
          <a:fontRef idx="minor">
            <a:schemeClr val="tx1"/>
          </a:fontRef>
        </p:style>
      </p:cxnSp>
      <p:sp>
        <p:nvSpPr>
          <p:cNvPr id="85" name="Oval 84"/>
          <p:cNvSpPr/>
          <p:nvPr/>
        </p:nvSpPr>
        <p:spPr>
          <a:xfrm>
            <a:off x="8645779" y="6068558"/>
            <a:ext cx="216098" cy="217884"/>
          </a:xfrm>
          <a:prstGeom prst="ellipse">
            <a:avLst/>
          </a:prstGeom>
          <a:solidFill>
            <a:schemeClr val="accent3"/>
          </a:solidFill>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en-US" sz="1350" dirty="0">
              <a:solidFill>
                <a:srgbClr val="000000"/>
              </a:solidFill>
            </a:endParaRPr>
          </a:p>
        </p:txBody>
      </p:sp>
      <p:cxnSp>
        <p:nvCxnSpPr>
          <p:cNvPr id="87" name="Elbow Connector 86"/>
          <p:cNvCxnSpPr>
            <a:stCxn id="90" idx="0"/>
            <a:endCxn id="85" idx="4"/>
          </p:cNvCxnSpPr>
          <p:nvPr/>
        </p:nvCxnSpPr>
        <p:spPr>
          <a:xfrm rot="5400000" flipH="1" flipV="1">
            <a:off x="8258471" y="6771922"/>
            <a:ext cx="980835" cy="9878"/>
          </a:xfrm>
          <a:prstGeom prst="bentConnector3">
            <a:avLst>
              <a:gd name="adj1" fmla="val 50000"/>
            </a:avLst>
          </a:prstGeom>
          <a:ln w="19050"/>
        </p:spPr>
        <p:style>
          <a:lnRef idx="1">
            <a:schemeClr val="accent3"/>
          </a:lnRef>
          <a:fillRef idx="2">
            <a:schemeClr val="accent3"/>
          </a:fillRef>
          <a:effectRef idx="1">
            <a:schemeClr val="accent3"/>
          </a:effectRef>
          <a:fontRef idx="minor">
            <a:schemeClr val="dk1"/>
          </a:fontRef>
        </p:style>
      </p:cxnSp>
      <p:sp>
        <p:nvSpPr>
          <p:cNvPr id="89" name="Oval 88"/>
          <p:cNvSpPr/>
          <p:nvPr/>
        </p:nvSpPr>
        <p:spPr>
          <a:xfrm>
            <a:off x="10451312" y="5974716"/>
            <a:ext cx="216098" cy="21788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srgbClr val="FFFFFF"/>
              </a:solidFill>
            </a:endParaRPr>
          </a:p>
        </p:txBody>
      </p:sp>
      <p:cxnSp>
        <p:nvCxnSpPr>
          <p:cNvPr id="92" name="Shape 91"/>
          <p:cNvCxnSpPr/>
          <p:nvPr/>
        </p:nvCxnSpPr>
        <p:spPr>
          <a:xfrm rot="5400000">
            <a:off x="9160261" y="5699187"/>
            <a:ext cx="1058405" cy="11196"/>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102" name="Elbow Connector 101"/>
          <p:cNvCxnSpPr/>
          <p:nvPr/>
        </p:nvCxnSpPr>
        <p:spPr>
          <a:xfrm rot="5400000" flipH="1" flipV="1">
            <a:off x="10078712" y="6800363"/>
            <a:ext cx="873782" cy="3"/>
          </a:xfrm>
          <a:prstGeom prst="bentConnector3">
            <a:avLst>
              <a:gd name="adj1" fmla="val 50000"/>
            </a:avLst>
          </a:prstGeom>
          <a:ln/>
        </p:spPr>
        <p:style>
          <a:lnRef idx="2">
            <a:schemeClr val="accent3"/>
          </a:lnRef>
          <a:fillRef idx="0">
            <a:schemeClr val="accent3"/>
          </a:fillRef>
          <a:effectRef idx="1">
            <a:schemeClr val="accent3"/>
          </a:effectRef>
          <a:fontRef idx="minor">
            <a:schemeClr val="tx1"/>
          </a:fontRef>
        </p:style>
      </p:cxnSp>
      <p:sp>
        <p:nvSpPr>
          <p:cNvPr id="105" name="TextBox 104"/>
          <p:cNvSpPr txBox="1"/>
          <p:nvPr/>
        </p:nvSpPr>
        <p:spPr>
          <a:xfrm>
            <a:off x="6255725" y="3253994"/>
            <a:ext cx="1280519" cy="1338828"/>
          </a:xfrm>
          <a:prstGeom prst="rect">
            <a:avLst/>
          </a:prstGeom>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ct val="0"/>
              </a:spcBef>
              <a:spcAft>
                <a:spcPct val="0"/>
              </a:spcAft>
              <a:defRPr/>
            </a:pPr>
            <a:r>
              <a:rPr lang="en-US" sz="1350" b="1" u="sng" dirty="0">
                <a:solidFill>
                  <a:srgbClr val="000000"/>
                </a:solidFill>
                <a:latin typeface="Arial Narrow" pitchFamily="34" charset="0"/>
              </a:rPr>
              <a:t>March 15, 20xx</a:t>
            </a:r>
            <a:endParaRPr lang="en-US" sz="1350" b="1" dirty="0">
              <a:solidFill>
                <a:srgbClr val="000000"/>
              </a:solidFill>
              <a:latin typeface="Arial Narrow" pitchFamily="34" charset="0"/>
            </a:endParaRPr>
          </a:p>
          <a:p>
            <a:pPr algn="ctr" fontAlgn="base">
              <a:spcBef>
                <a:spcPct val="0"/>
              </a:spcBef>
              <a:spcAft>
                <a:spcPct val="0"/>
              </a:spcAft>
              <a:defRPr/>
            </a:pPr>
            <a:r>
              <a:rPr lang="en-US" sz="1350" b="1" dirty="0">
                <a:solidFill>
                  <a:srgbClr val="000000"/>
                </a:solidFill>
                <a:latin typeface="Arial Narrow" pitchFamily="34" charset="0"/>
              </a:rPr>
              <a:t>2</a:t>
            </a:r>
            <a:r>
              <a:rPr lang="en-US" sz="1350" b="1" baseline="30000" dirty="0">
                <a:solidFill>
                  <a:srgbClr val="000000"/>
                </a:solidFill>
                <a:latin typeface="Arial Narrow" pitchFamily="34" charset="0"/>
              </a:rPr>
              <a:t>nd</a:t>
            </a:r>
            <a:r>
              <a:rPr lang="en-US" sz="1350" b="1" dirty="0">
                <a:solidFill>
                  <a:srgbClr val="000000"/>
                </a:solidFill>
                <a:latin typeface="Arial Narrow" pitchFamily="34" charset="0"/>
              </a:rPr>
              <a:t> Interim State Report  approved by the Board</a:t>
            </a:r>
            <a:endParaRPr lang="en-US" sz="1350" b="1" dirty="0">
              <a:solidFill>
                <a:srgbClr val="000000"/>
              </a:solidFill>
              <a:latin typeface="Arial Narrow"/>
            </a:endParaRPr>
          </a:p>
          <a:p>
            <a:pPr algn="ctr" fontAlgn="base">
              <a:spcBef>
                <a:spcPct val="0"/>
              </a:spcBef>
              <a:spcAft>
                <a:spcPct val="0"/>
              </a:spcAft>
              <a:defRPr/>
            </a:pPr>
            <a:endParaRPr lang="en-US" sz="1350" b="1" dirty="0">
              <a:solidFill>
                <a:srgbClr val="000000"/>
              </a:solidFill>
              <a:latin typeface="Arial Narrow"/>
            </a:endParaRPr>
          </a:p>
        </p:txBody>
      </p:sp>
      <p:sp>
        <p:nvSpPr>
          <p:cNvPr id="106" name="Oval 105"/>
          <p:cNvSpPr/>
          <p:nvPr/>
        </p:nvSpPr>
        <p:spPr>
          <a:xfrm>
            <a:off x="6771985" y="6170153"/>
            <a:ext cx="216098" cy="2160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srgbClr val="FFFFFF"/>
              </a:solidFill>
            </a:endParaRPr>
          </a:p>
        </p:txBody>
      </p:sp>
      <p:cxnSp>
        <p:nvCxnSpPr>
          <p:cNvPr id="107" name="Elbow Connector 106"/>
          <p:cNvCxnSpPr>
            <a:stCxn id="105" idx="2"/>
            <a:endCxn id="106" idx="0"/>
          </p:cNvCxnSpPr>
          <p:nvPr/>
        </p:nvCxnSpPr>
        <p:spPr>
          <a:xfrm rot="5400000">
            <a:off x="6099345" y="5373512"/>
            <a:ext cx="1577331" cy="15951"/>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147" name="Shape 91"/>
          <p:cNvCxnSpPr/>
          <p:nvPr/>
        </p:nvCxnSpPr>
        <p:spPr>
          <a:xfrm rot="5400000">
            <a:off x="10179642" y="4959812"/>
            <a:ext cx="1601376" cy="864201"/>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3733319" y="3565565"/>
            <a:ext cx="1428750" cy="1530548"/>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350" b="1" u="sng" dirty="0">
                <a:solidFill>
                  <a:srgbClr val="000000"/>
                </a:solidFill>
                <a:latin typeface="Arial Narrow" pitchFamily="34" charset="0"/>
              </a:rPr>
              <a:t>January 10, 20xx</a:t>
            </a:r>
          </a:p>
          <a:p>
            <a:pPr algn="ctr" fontAlgn="base">
              <a:spcBef>
                <a:spcPct val="0"/>
              </a:spcBef>
              <a:spcAft>
                <a:spcPct val="0"/>
              </a:spcAft>
              <a:defRPr/>
            </a:pPr>
            <a:r>
              <a:rPr lang="en-US" sz="1350" b="1" dirty="0">
                <a:solidFill>
                  <a:srgbClr val="000000"/>
                </a:solidFill>
                <a:latin typeface="Arial Narrow" pitchFamily="34" charset="0"/>
              </a:rPr>
              <a:t>1</a:t>
            </a:r>
            <a:r>
              <a:rPr lang="en-US" sz="1350" b="1" baseline="30000" dirty="0">
                <a:solidFill>
                  <a:srgbClr val="000000"/>
                </a:solidFill>
                <a:latin typeface="Arial Narrow" pitchFamily="34" charset="0"/>
              </a:rPr>
              <a:t>st</a:t>
            </a:r>
            <a:r>
              <a:rPr lang="en-US" sz="1350" b="1" dirty="0">
                <a:solidFill>
                  <a:srgbClr val="000000"/>
                </a:solidFill>
                <a:latin typeface="Arial Narrow" pitchFamily="34" charset="0"/>
              </a:rPr>
              <a:t> look at next year’s State Budget. Used for Planning</a:t>
            </a:r>
          </a:p>
        </p:txBody>
      </p:sp>
      <p:cxnSp>
        <p:nvCxnSpPr>
          <p:cNvPr id="64" name="Elbow Connector 63"/>
          <p:cNvCxnSpPr/>
          <p:nvPr/>
        </p:nvCxnSpPr>
        <p:spPr>
          <a:xfrm rot="16200000" flipH="1">
            <a:off x="3869016" y="5626825"/>
            <a:ext cx="955467" cy="8243"/>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8763803" y="3117164"/>
            <a:ext cx="1705725" cy="1998831"/>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350" b="1" u="sng" dirty="0">
                <a:solidFill>
                  <a:srgbClr val="000000"/>
                </a:solidFill>
                <a:latin typeface="Arial Narrow" pitchFamily="34" charset="0"/>
              </a:rPr>
              <a:t>June 20xx</a:t>
            </a:r>
          </a:p>
          <a:p>
            <a:pPr algn="ctr" fontAlgn="base">
              <a:spcBef>
                <a:spcPct val="0"/>
              </a:spcBef>
              <a:spcAft>
                <a:spcPct val="0"/>
              </a:spcAft>
              <a:defRPr/>
            </a:pPr>
            <a:r>
              <a:rPr lang="en-US" sz="1350" b="1" dirty="0">
                <a:solidFill>
                  <a:srgbClr val="000000"/>
                </a:solidFill>
                <a:latin typeface="Arial Narrow" pitchFamily="34" charset="0"/>
              </a:rPr>
              <a:t>District’s preliminary budget presented to the board at 1</a:t>
            </a:r>
            <a:r>
              <a:rPr lang="en-US" sz="1350" b="1" baseline="30000" dirty="0">
                <a:solidFill>
                  <a:srgbClr val="000000"/>
                </a:solidFill>
                <a:latin typeface="Arial Narrow" pitchFamily="34" charset="0"/>
              </a:rPr>
              <a:t>st</a:t>
            </a:r>
            <a:r>
              <a:rPr lang="en-US" sz="1350" b="1" dirty="0">
                <a:solidFill>
                  <a:srgbClr val="000000"/>
                </a:solidFill>
                <a:latin typeface="Arial Narrow" pitchFamily="34" charset="0"/>
              </a:rPr>
              <a:t> meeting in June</a:t>
            </a:r>
          </a:p>
        </p:txBody>
      </p:sp>
      <p:sp>
        <p:nvSpPr>
          <p:cNvPr id="73" name="Rectangle 72"/>
          <p:cNvSpPr/>
          <p:nvPr/>
        </p:nvSpPr>
        <p:spPr>
          <a:xfrm>
            <a:off x="10682584" y="3117164"/>
            <a:ext cx="1217447" cy="1666427"/>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350" b="1" u="sng" dirty="0">
                <a:solidFill>
                  <a:srgbClr val="000000"/>
                </a:solidFill>
                <a:latin typeface="Arial Narrow" pitchFamily="34" charset="0"/>
              </a:rPr>
              <a:t>June 30, 20xx</a:t>
            </a:r>
          </a:p>
          <a:p>
            <a:pPr algn="ctr" fontAlgn="base">
              <a:spcBef>
                <a:spcPct val="0"/>
              </a:spcBef>
              <a:spcAft>
                <a:spcPct val="0"/>
              </a:spcAft>
              <a:defRPr/>
            </a:pPr>
            <a:r>
              <a:rPr lang="en-US" sz="1350" b="1" dirty="0">
                <a:solidFill>
                  <a:srgbClr val="000000"/>
                </a:solidFill>
                <a:latin typeface="Arial Narrow" pitchFamily="34" charset="0"/>
              </a:rPr>
              <a:t>District adopts budget for new budget year</a:t>
            </a:r>
          </a:p>
        </p:txBody>
      </p:sp>
      <p:sp>
        <p:nvSpPr>
          <p:cNvPr id="88" name="Oval 87"/>
          <p:cNvSpPr/>
          <p:nvPr/>
        </p:nvSpPr>
        <p:spPr>
          <a:xfrm>
            <a:off x="3425141" y="7249934"/>
            <a:ext cx="1891070" cy="1462223"/>
          </a:xfrm>
          <a:prstGeom prst="ellipse">
            <a:avLst/>
          </a:prstGeom>
          <a:solidFill>
            <a:schemeClr val="accent2">
              <a:lumMod val="60000"/>
              <a:lumOff val="4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350" b="1" u="sng" dirty="0">
                <a:solidFill>
                  <a:srgbClr val="000000"/>
                </a:solidFill>
                <a:latin typeface="Arial Narrow" pitchFamily="34" charset="0"/>
              </a:rPr>
              <a:t>January 10</a:t>
            </a:r>
            <a:br>
              <a:rPr lang="en-US" sz="1350" b="1" u="sng" dirty="0">
                <a:solidFill>
                  <a:srgbClr val="000000"/>
                </a:solidFill>
                <a:latin typeface="Arial Narrow" pitchFamily="34" charset="0"/>
              </a:rPr>
            </a:br>
            <a:r>
              <a:rPr lang="en-US" sz="1350" b="1" dirty="0">
                <a:solidFill>
                  <a:srgbClr val="000000"/>
                </a:solidFill>
                <a:latin typeface="Arial Narrow" pitchFamily="34" charset="0"/>
              </a:rPr>
              <a:t>Governor’s Budget for next fiscal year</a:t>
            </a:r>
          </a:p>
        </p:txBody>
      </p:sp>
      <p:sp>
        <p:nvSpPr>
          <p:cNvPr id="90" name="Oval 89"/>
          <p:cNvSpPr/>
          <p:nvPr/>
        </p:nvSpPr>
        <p:spPr>
          <a:xfrm>
            <a:off x="7878602" y="7267277"/>
            <a:ext cx="1730696" cy="1342760"/>
          </a:xfrm>
          <a:prstGeom prst="ellipse">
            <a:avLst/>
          </a:prstGeom>
          <a:solidFill>
            <a:schemeClr val="accent2">
              <a:lumMod val="60000"/>
              <a:lumOff val="4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350" b="1" u="sng" dirty="0">
                <a:solidFill>
                  <a:srgbClr val="000000"/>
                </a:solidFill>
                <a:latin typeface="Arial Narrow" pitchFamily="34" charset="0"/>
              </a:rPr>
              <a:t>May 15</a:t>
            </a:r>
            <a:br>
              <a:rPr lang="en-US" sz="1350" b="1" u="sng" dirty="0">
                <a:solidFill>
                  <a:srgbClr val="000000"/>
                </a:solidFill>
                <a:latin typeface="Arial Narrow" pitchFamily="34" charset="0"/>
              </a:rPr>
            </a:br>
            <a:r>
              <a:rPr lang="en-US" sz="1350" b="1" dirty="0">
                <a:solidFill>
                  <a:srgbClr val="000000"/>
                </a:solidFill>
                <a:latin typeface="Arial Narrow" pitchFamily="34" charset="0"/>
              </a:rPr>
              <a:t>May Revision – Updated info to Jan budget</a:t>
            </a:r>
          </a:p>
        </p:txBody>
      </p:sp>
      <p:sp>
        <p:nvSpPr>
          <p:cNvPr id="96" name="Oval 95"/>
          <p:cNvSpPr/>
          <p:nvPr/>
        </p:nvSpPr>
        <p:spPr>
          <a:xfrm>
            <a:off x="9715500" y="7234835"/>
            <a:ext cx="1950945" cy="1407642"/>
          </a:xfrm>
          <a:prstGeom prst="ellipse">
            <a:avLst/>
          </a:prstGeom>
          <a:solidFill>
            <a:schemeClr val="accent2">
              <a:lumMod val="60000"/>
              <a:lumOff val="4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350" b="1" u="sng" dirty="0">
                <a:solidFill>
                  <a:srgbClr val="000000"/>
                </a:solidFill>
                <a:latin typeface="Arial Narrow" pitchFamily="34" charset="0"/>
              </a:rPr>
              <a:t>June 30</a:t>
            </a:r>
          </a:p>
          <a:p>
            <a:pPr algn="ctr" fontAlgn="base">
              <a:spcBef>
                <a:spcPct val="0"/>
              </a:spcBef>
              <a:spcAft>
                <a:spcPct val="0"/>
              </a:spcAft>
              <a:defRPr/>
            </a:pPr>
            <a:r>
              <a:rPr lang="en-US" sz="1350" b="1" dirty="0">
                <a:solidFill>
                  <a:srgbClr val="000000"/>
                </a:solidFill>
                <a:latin typeface="Arial Narrow" pitchFamily="34" charset="0"/>
              </a:rPr>
              <a:t>Final State Budget adoption</a:t>
            </a:r>
          </a:p>
        </p:txBody>
      </p:sp>
      <p:sp>
        <p:nvSpPr>
          <p:cNvPr id="74" name="TextBox 73"/>
          <p:cNvSpPr txBox="1"/>
          <p:nvPr/>
        </p:nvSpPr>
        <p:spPr>
          <a:xfrm>
            <a:off x="14512312" y="2949769"/>
            <a:ext cx="1280519" cy="1546577"/>
          </a:xfrm>
          <a:prstGeom prst="rect">
            <a:avLst/>
          </a:prstGeom>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ct val="0"/>
              </a:spcBef>
              <a:spcAft>
                <a:spcPct val="0"/>
              </a:spcAft>
              <a:defRPr/>
            </a:pPr>
            <a:r>
              <a:rPr lang="en-US" sz="1350" b="1" u="sng" dirty="0">
                <a:solidFill>
                  <a:srgbClr val="000000"/>
                </a:solidFill>
                <a:latin typeface="Arial Narrow" pitchFamily="34" charset="0"/>
              </a:rPr>
              <a:t>December 15, 20xx</a:t>
            </a:r>
            <a:endParaRPr lang="en-US" sz="1350" b="1" dirty="0">
              <a:solidFill>
                <a:srgbClr val="000000"/>
              </a:solidFill>
              <a:latin typeface="Arial Narrow" pitchFamily="34" charset="0"/>
            </a:endParaRPr>
          </a:p>
          <a:p>
            <a:pPr algn="ctr" fontAlgn="base">
              <a:spcBef>
                <a:spcPct val="0"/>
              </a:spcBef>
              <a:spcAft>
                <a:spcPct val="0"/>
              </a:spcAft>
              <a:defRPr/>
            </a:pPr>
            <a:r>
              <a:rPr lang="en-US" sz="1350" b="1" dirty="0">
                <a:solidFill>
                  <a:srgbClr val="000000"/>
                </a:solidFill>
                <a:latin typeface="Arial Narrow" pitchFamily="34" charset="0"/>
              </a:rPr>
              <a:t>1</a:t>
            </a:r>
            <a:r>
              <a:rPr lang="en-US" sz="1350" b="1" baseline="30000" dirty="0">
                <a:solidFill>
                  <a:srgbClr val="000000"/>
                </a:solidFill>
                <a:latin typeface="Arial Narrow" pitchFamily="34" charset="0"/>
              </a:rPr>
              <a:t>st</a:t>
            </a:r>
            <a:r>
              <a:rPr lang="en-US" sz="1350" b="1" dirty="0">
                <a:solidFill>
                  <a:srgbClr val="000000"/>
                </a:solidFill>
                <a:latin typeface="Arial Narrow" pitchFamily="34" charset="0"/>
              </a:rPr>
              <a:t>  Interim State Report  approved by the Board</a:t>
            </a:r>
            <a:endParaRPr lang="en-US" sz="1350" b="1" dirty="0">
              <a:solidFill>
                <a:srgbClr val="000000"/>
              </a:solidFill>
              <a:latin typeface="Arial Narrow"/>
            </a:endParaRPr>
          </a:p>
          <a:p>
            <a:pPr algn="ctr" fontAlgn="base">
              <a:spcBef>
                <a:spcPct val="0"/>
              </a:spcBef>
              <a:spcAft>
                <a:spcPct val="0"/>
              </a:spcAft>
              <a:defRPr/>
            </a:pPr>
            <a:endParaRPr lang="en-US" sz="1350" b="1" dirty="0">
              <a:solidFill>
                <a:srgbClr val="000000"/>
              </a:solidFill>
              <a:latin typeface="Arial Narrow"/>
            </a:endParaRPr>
          </a:p>
        </p:txBody>
      </p:sp>
      <p:cxnSp>
        <p:nvCxnSpPr>
          <p:cNvPr id="75" name="Elbow Connector 74"/>
          <p:cNvCxnSpPr/>
          <p:nvPr/>
        </p:nvCxnSpPr>
        <p:spPr>
          <a:xfrm rot="16200000" flipH="1">
            <a:off x="12542917" y="5425910"/>
            <a:ext cx="1721177" cy="3"/>
          </a:xfrm>
          <a:prstGeom prst="bentConnector3">
            <a:avLst>
              <a:gd name="adj1" fmla="val 50000"/>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3" name="Right Arrow 2"/>
          <p:cNvSpPr/>
          <p:nvPr/>
        </p:nvSpPr>
        <p:spPr>
          <a:xfrm>
            <a:off x="342900" y="3634107"/>
            <a:ext cx="2743200" cy="148590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 name="Right Arrow 3"/>
          <p:cNvSpPr/>
          <p:nvPr/>
        </p:nvSpPr>
        <p:spPr>
          <a:xfrm>
            <a:off x="457200" y="7315200"/>
            <a:ext cx="2511030" cy="125730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 name="TextBox 4"/>
          <p:cNvSpPr txBox="1"/>
          <p:nvPr/>
        </p:nvSpPr>
        <p:spPr>
          <a:xfrm>
            <a:off x="1139671" y="4084991"/>
            <a:ext cx="1979231" cy="415498"/>
          </a:xfrm>
          <a:prstGeom prst="rect">
            <a:avLst/>
          </a:prstGeom>
          <a:noFill/>
        </p:spPr>
        <p:txBody>
          <a:bodyPr wrap="square" rtlCol="0">
            <a:spAutoFit/>
          </a:bodyPr>
          <a:lstStyle/>
          <a:p>
            <a:r>
              <a:rPr lang="en-US" sz="2100" dirty="0"/>
              <a:t>District</a:t>
            </a:r>
          </a:p>
        </p:txBody>
      </p:sp>
      <p:sp>
        <p:nvSpPr>
          <p:cNvPr id="6" name="TextBox 5"/>
          <p:cNvSpPr txBox="1"/>
          <p:nvPr/>
        </p:nvSpPr>
        <p:spPr>
          <a:xfrm>
            <a:off x="1272036" y="7680344"/>
            <a:ext cx="1714500" cy="415498"/>
          </a:xfrm>
          <a:prstGeom prst="rect">
            <a:avLst/>
          </a:prstGeom>
          <a:noFill/>
        </p:spPr>
        <p:txBody>
          <a:bodyPr wrap="square" rtlCol="0">
            <a:spAutoFit/>
          </a:bodyPr>
          <a:lstStyle/>
          <a:p>
            <a:r>
              <a:rPr lang="en-US" sz="2100" dirty="0"/>
              <a:t>State</a:t>
            </a:r>
          </a:p>
        </p:txBody>
      </p:sp>
      <p:sp>
        <p:nvSpPr>
          <p:cNvPr id="14" name="TextBox 13"/>
          <p:cNvSpPr txBox="1"/>
          <p:nvPr/>
        </p:nvSpPr>
        <p:spPr>
          <a:xfrm>
            <a:off x="4572000" y="8932903"/>
            <a:ext cx="3886200" cy="507831"/>
          </a:xfrm>
          <a:prstGeom prst="rect">
            <a:avLst/>
          </a:prstGeom>
          <a:solidFill>
            <a:schemeClr val="accent2">
              <a:lumMod val="40000"/>
              <a:lumOff val="60000"/>
            </a:schemeClr>
          </a:solidFill>
        </p:spPr>
        <p:txBody>
          <a:bodyPr wrap="square" rtlCol="0">
            <a:spAutoFit/>
          </a:bodyPr>
          <a:lstStyle/>
          <a:p>
            <a:pPr algn="ctr"/>
            <a:r>
              <a:rPr lang="en-US" sz="1350" b="1" dirty="0">
                <a:latin typeface="Arial Narrow" panose="020B0606020202030204" pitchFamily="34" charset="0"/>
              </a:rPr>
              <a:t>Committees for both Assembly &amp; Senate work on their versions of the budget</a:t>
            </a:r>
          </a:p>
        </p:txBody>
      </p:sp>
      <p:sp>
        <p:nvSpPr>
          <p:cNvPr id="15" name="Double Bracket 14"/>
          <p:cNvSpPr/>
          <p:nvPr/>
        </p:nvSpPr>
        <p:spPr>
          <a:xfrm>
            <a:off x="4480125" y="9014792"/>
            <a:ext cx="4107396" cy="439898"/>
          </a:xfrm>
          <a:prstGeom prst="bracketPair">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00"/>
          </a:p>
        </p:txBody>
      </p:sp>
      <p:cxnSp>
        <p:nvCxnSpPr>
          <p:cNvPr id="58" name="Straight Connector 57"/>
          <p:cNvCxnSpPr/>
          <p:nvPr/>
        </p:nvCxnSpPr>
        <p:spPr>
          <a:xfrm>
            <a:off x="15316200" y="5962247"/>
            <a:ext cx="0" cy="60186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9" name="TextBox 68"/>
          <p:cNvSpPr txBox="1">
            <a:spLocks noChangeArrowheads="1"/>
          </p:cNvSpPr>
          <p:nvPr/>
        </p:nvSpPr>
        <p:spPr bwMode="auto">
          <a:xfrm>
            <a:off x="14419659" y="6515100"/>
            <a:ext cx="6679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350" b="1" dirty="0">
                <a:solidFill>
                  <a:srgbClr val="000000"/>
                </a:solidFill>
                <a:latin typeface="Arial Narrow" pitchFamily="34" charset="0"/>
              </a:rPr>
              <a:t>Dec</a:t>
            </a:r>
          </a:p>
        </p:txBody>
      </p:sp>
      <p:sp>
        <p:nvSpPr>
          <p:cNvPr id="61" name="TextBox 60"/>
          <p:cNvSpPr txBox="1"/>
          <p:nvPr/>
        </p:nvSpPr>
        <p:spPr>
          <a:xfrm>
            <a:off x="12635774" y="3206230"/>
            <a:ext cx="1488479" cy="1338828"/>
          </a:xfrm>
          <a:prstGeom prst="rect">
            <a:avLst/>
          </a:prstGeom>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ct val="0"/>
              </a:spcBef>
              <a:spcAft>
                <a:spcPct val="0"/>
              </a:spcAft>
              <a:defRPr/>
            </a:pPr>
            <a:r>
              <a:rPr lang="en-US" sz="1350" b="1" u="sng" dirty="0">
                <a:solidFill>
                  <a:srgbClr val="000000"/>
                </a:solidFill>
                <a:latin typeface="Arial Narrow" pitchFamily="34" charset="0"/>
              </a:rPr>
              <a:t>Sept 15, 20xx</a:t>
            </a:r>
          </a:p>
          <a:p>
            <a:pPr algn="ctr" fontAlgn="base">
              <a:spcBef>
                <a:spcPct val="0"/>
              </a:spcBef>
              <a:spcAft>
                <a:spcPct val="0"/>
              </a:spcAft>
              <a:defRPr/>
            </a:pPr>
            <a:r>
              <a:rPr lang="en-US" sz="1350" b="1" dirty="0">
                <a:solidFill>
                  <a:srgbClr val="000000"/>
                </a:solidFill>
                <a:latin typeface="Arial Narrow" pitchFamily="34" charset="0"/>
              </a:rPr>
              <a:t>Unaudited Actuals State Report  approved by the Board</a:t>
            </a:r>
            <a:endParaRPr lang="en-US" sz="1350" b="1" dirty="0">
              <a:solidFill>
                <a:srgbClr val="000000"/>
              </a:solidFill>
              <a:latin typeface="Arial Narrow"/>
            </a:endParaRPr>
          </a:p>
          <a:p>
            <a:pPr algn="ctr" fontAlgn="base">
              <a:spcBef>
                <a:spcPct val="0"/>
              </a:spcBef>
              <a:spcAft>
                <a:spcPct val="0"/>
              </a:spcAft>
              <a:defRPr/>
            </a:pPr>
            <a:endParaRPr lang="en-US" sz="1350" b="1" dirty="0">
              <a:solidFill>
                <a:srgbClr val="000000"/>
              </a:solidFill>
              <a:latin typeface="Arial Narrow"/>
            </a:endParaRPr>
          </a:p>
        </p:txBody>
      </p:sp>
      <p:cxnSp>
        <p:nvCxnSpPr>
          <p:cNvPr id="62" name="Elbow Connector 61"/>
          <p:cNvCxnSpPr/>
          <p:nvPr/>
        </p:nvCxnSpPr>
        <p:spPr>
          <a:xfrm rot="16200000" flipH="1">
            <a:off x="14241236" y="5428149"/>
            <a:ext cx="1600122" cy="6"/>
          </a:xfrm>
          <a:prstGeom prst="bentConnector3">
            <a:avLst>
              <a:gd name="adj1" fmla="val 50000"/>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4744700" y="5962247"/>
            <a:ext cx="0" cy="60186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645778" y="8920307"/>
            <a:ext cx="2098422" cy="507831"/>
          </a:xfrm>
          <a:prstGeom prst="rect">
            <a:avLst/>
          </a:prstGeom>
          <a:solidFill>
            <a:schemeClr val="accent2">
              <a:lumMod val="40000"/>
              <a:lumOff val="60000"/>
            </a:schemeClr>
          </a:solidFill>
        </p:spPr>
        <p:txBody>
          <a:bodyPr wrap="square" rtlCol="0">
            <a:spAutoFit/>
          </a:bodyPr>
          <a:lstStyle/>
          <a:p>
            <a:pPr algn="ctr"/>
            <a:r>
              <a:rPr lang="en-US" sz="1350" b="1" dirty="0"/>
              <a:t>Final negotiations with Legislature &amp; Governor</a:t>
            </a:r>
          </a:p>
        </p:txBody>
      </p:sp>
      <p:sp>
        <p:nvSpPr>
          <p:cNvPr id="83" name="Double Bracket 82"/>
          <p:cNvSpPr/>
          <p:nvPr/>
        </p:nvSpPr>
        <p:spPr>
          <a:xfrm>
            <a:off x="8587520" y="8979899"/>
            <a:ext cx="2270981" cy="636278"/>
          </a:xfrm>
          <a:prstGeom prst="bracketPair">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00"/>
          </a:p>
        </p:txBody>
      </p:sp>
      <p:sp>
        <p:nvSpPr>
          <p:cNvPr id="13330" name="TextBox 50"/>
          <p:cNvSpPr txBox="1">
            <a:spLocks noChangeArrowheads="1"/>
          </p:cNvSpPr>
          <p:nvPr/>
        </p:nvSpPr>
        <p:spPr bwMode="auto">
          <a:xfrm>
            <a:off x="10401301" y="6564109"/>
            <a:ext cx="5625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350" b="1" dirty="0">
                <a:solidFill>
                  <a:srgbClr val="000000"/>
                </a:solidFill>
                <a:latin typeface="Arial Narrow" pitchFamily="34" charset="0"/>
              </a:rPr>
              <a:t>Jul</a:t>
            </a:r>
          </a:p>
        </p:txBody>
      </p:sp>
      <p:sp>
        <p:nvSpPr>
          <p:cNvPr id="2" name="Up Arrow 1"/>
          <p:cNvSpPr/>
          <p:nvPr/>
        </p:nvSpPr>
        <p:spPr>
          <a:xfrm>
            <a:off x="8210684" y="6868866"/>
            <a:ext cx="456851" cy="36839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Tree>
    <p:extLst>
      <p:ext uri="{BB962C8B-B14F-4D97-AF65-F5344CB8AC3E}">
        <p14:creationId xmlns:p14="http://schemas.microsoft.com/office/powerpoint/2010/main" val="181310084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44BDBF-AB08-4480-844C-C76ECB101453}"/>
              </a:ext>
            </a:extLst>
          </p:cNvPr>
          <p:cNvPicPr>
            <a:picLocks noChangeAspect="1"/>
          </p:cNvPicPr>
          <p:nvPr/>
        </p:nvPicPr>
        <p:blipFill>
          <a:blip r:embed="rId3"/>
          <a:stretch>
            <a:fillRect/>
          </a:stretch>
        </p:blipFill>
        <p:spPr>
          <a:xfrm>
            <a:off x="3818306" y="6091518"/>
            <a:ext cx="11450240" cy="3786344"/>
          </a:xfrm>
          <a:prstGeom prst="rect">
            <a:avLst/>
          </a:prstGeom>
        </p:spPr>
      </p:pic>
      <p:sp>
        <p:nvSpPr>
          <p:cNvPr id="2" name="Title 1"/>
          <p:cNvSpPr>
            <a:spLocks noGrp="1"/>
          </p:cNvSpPr>
          <p:nvPr>
            <p:ph type="title"/>
          </p:nvPr>
        </p:nvSpPr>
        <p:spPr>
          <a:xfrm>
            <a:off x="2971800" y="228600"/>
            <a:ext cx="12344400" cy="1714500"/>
          </a:xfrm>
        </p:spPr>
        <p:txBody>
          <a:bodyPr>
            <a:normAutofit fontScale="90000"/>
          </a:bodyPr>
          <a:lstStyle/>
          <a:p>
            <a:pPr algn="ctr"/>
            <a:r>
              <a:rPr lang="en-US" sz="7200" dirty="0">
                <a:solidFill>
                  <a:schemeClr val="tx1"/>
                </a:solidFill>
                <a:latin typeface="Roboto Black" panose="020B0604020202020204" charset="0"/>
                <a:ea typeface="Roboto Black" panose="020B0604020202020204" charset="0"/>
              </a:rPr>
              <a:t>State Funded   vs      Basic Aid            </a:t>
            </a:r>
            <a:r>
              <a:rPr lang="en-US" sz="4800" dirty="0">
                <a:solidFill>
                  <a:schemeClr val="tx1"/>
                </a:solidFill>
                <a:latin typeface="Roboto Black" panose="020B0604020202020204" charset="0"/>
                <a:ea typeface="Roboto Black" panose="020B0604020202020204" charset="0"/>
              </a:rPr>
              <a:t>	</a:t>
            </a:r>
            <a:r>
              <a:rPr lang="en-US" sz="4800" dirty="0">
                <a:solidFill>
                  <a:schemeClr val="tx1"/>
                </a:solidFill>
              </a:rPr>
              <a:t>			 	         </a:t>
            </a:r>
          </a:p>
        </p:txBody>
      </p:sp>
      <p:sp>
        <p:nvSpPr>
          <p:cNvPr id="4" name="Content Placeholder 3"/>
          <p:cNvSpPr>
            <a:spLocks noGrp="1"/>
          </p:cNvSpPr>
          <p:nvPr>
            <p:ph sz="half" idx="1"/>
          </p:nvPr>
        </p:nvSpPr>
        <p:spPr>
          <a:xfrm>
            <a:off x="10159828" y="1594822"/>
            <a:ext cx="6172200" cy="7429500"/>
          </a:xfrm>
        </p:spPr>
        <p:txBody>
          <a:bodyPr>
            <a:normAutofit/>
          </a:bodyPr>
          <a:lstStyle/>
          <a:p>
            <a:pPr algn="ctr"/>
            <a:r>
              <a:rPr lang="en-US" sz="3300" dirty="0"/>
              <a:t>District is entitled to a calculated Entitlement</a:t>
            </a:r>
          </a:p>
          <a:p>
            <a:pPr lvl="1" algn="ctr"/>
            <a:r>
              <a:rPr lang="en-US" sz="3300" dirty="0"/>
              <a:t>Comprised of property taxes and State Aid</a:t>
            </a:r>
          </a:p>
          <a:p>
            <a:pPr lvl="1" algn="ctr"/>
            <a:r>
              <a:rPr lang="en-US" sz="3300" b="1" dirty="0"/>
              <a:t>If Property taxes fill the bucket and overflow, the district keeps the overflow $$ and only receives a minimum amount of State Aid</a:t>
            </a:r>
          </a:p>
        </p:txBody>
      </p:sp>
      <p:sp>
        <p:nvSpPr>
          <p:cNvPr id="5" name="Content Placeholder 4"/>
          <p:cNvSpPr>
            <a:spLocks noGrp="1"/>
          </p:cNvSpPr>
          <p:nvPr>
            <p:ph sz="half" idx="2"/>
          </p:nvPr>
        </p:nvSpPr>
        <p:spPr>
          <a:xfrm>
            <a:off x="2971800" y="1747157"/>
            <a:ext cx="6062472" cy="6062472"/>
          </a:xfrm>
        </p:spPr>
        <p:txBody>
          <a:bodyPr>
            <a:normAutofit/>
          </a:bodyPr>
          <a:lstStyle/>
          <a:p>
            <a:pPr algn="ctr"/>
            <a:r>
              <a:rPr lang="en-US" sz="3300" dirty="0"/>
              <a:t>District is entitled to a calculated Entitlement</a:t>
            </a:r>
          </a:p>
          <a:p>
            <a:pPr lvl="1" algn="ctr"/>
            <a:r>
              <a:rPr lang="en-US" sz="3300" dirty="0"/>
              <a:t>Comprised of property taxes and State Aid</a:t>
            </a:r>
          </a:p>
          <a:p>
            <a:pPr lvl="1" algn="ctr"/>
            <a:r>
              <a:rPr lang="en-US" sz="3300" b="1" dirty="0"/>
              <a:t>When property taxes don’t fill the bucket, the State makes up the shortfall with State Aid</a:t>
            </a:r>
          </a:p>
          <a:p>
            <a:endParaRPr lang="en-US" dirty="0"/>
          </a:p>
          <a:p>
            <a:endParaRPr lang="en-US" dirty="0"/>
          </a:p>
        </p:txBody>
      </p:sp>
      <p:sp>
        <p:nvSpPr>
          <p:cNvPr id="3" name="Slide Number Placeholder 2"/>
          <p:cNvSpPr>
            <a:spLocks noGrp="1"/>
          </p:cNvSpPr>
          <p:nvPr>
            <p:ph type="sldNum" sz="quarter" idx="12"/>
          </p:nvPr>
        </p:nvSpPr>
        <p:spPr/>
        <p:txBody>
          <a:bodyPr/>
          <a:lstStyle/>
          <a:p>
            <a:fld id="{5FBCB4AB-A58E-4425-B49F-18D39264DD86}"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354095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800" y="741615"/>
            <a:ext cx="10666290"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Components: Funding Factors</a:t>
            </a:r>
            <a:endParaRPr lang="en-US"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dirty="0">
              <a:solidFill>
                <a:srgbClr val="1F6566"/>
              </a:solidFill>
              <a:latin typeface="Roboto Black"/>
              <a:ea typeface="Roboto Black"/>
              <a:cs typeface="Roboto Black"/>
              <a:sym typeface="Roboto Black"/>
            </a:endParaRPr>
          </a:p>
        </p:txBody>
      </p:sp>
      <p:pic>
        <p:nvPicPr>
          <p:cNvPr id="4" name="Picture 3">
            <a:extLst>
              <a:ext uri="{FF2B5EF4-FFF2-40B4-BE49-F238E27FC236}">
                <a16:creationId xmlns:a16="http://schemas.microsoft.com/office/drawing/2014/main" id="{6C3C7BCF-5F9D-4559-9041-8597D48190AD}"/>
              </a:ext>
            </a:extLst>
          </p:cNvPr>
          <p:cNvPicPr>
            <a:picLocks noChangeAspect="1"/>
          </p:cNvPicPr>
          <p:nvPr/>
        </p:nvPicPr>
        <p:blipFill>
          <a:blip r:embed="rId6"/>
          <a:stretch>
            <a:fillRect/>
          </a:stretch>
        </p:blipFill>
        <p:spPr>
          <a:xfrm>
            <a:off x="1294801" y="1802674"/>
            <a:ext cx="15072960" cy="8098972"/>
          </a:xfrm>
          <a:prstGeom prst="rect">
            <a:avLst/>
          </a:prstGeom>
        </p:spPr>
      </p:pic>
    </p:spTree>
    <p:extLst>
      <p:ext uri="{BB962C8B-B14F-4D97-AF65-F5344CB8AC3E}">
        <p14:creationId xmlns:p14="http://schemas.microsoft.com/office/powerpoint/2010/main" val="310045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3950" y="1570448"/>
            <a:ext cx="15803880" cy="5608908"/>
          </a:xfrm>
          <a:prstGeom prst="rect">
            <a:avLst/>
          </a:prstGeom>
        </p:spPr>
        <p:txBody>
          <a:bodyPr vert="horz" wrap="square" lIns="0" tIns="20003" rIns="0" bIns="0" rtlCol="0">
            <a:spAutoFit/>
          </a:bodyPr>
          <a:lstStyle/>
          <a:p>
            <a:pPr marL="704850" indent="-685800">
              <a:spcBef>
                <a:spcPts val="158"/>
              </a:spcBef>
              <a:buClr>
                <a:srgbClr val="616669"/>
              </a:buClr>
              <a:buFont typeface="Arial"/>
              <a:buChar char="•"/>
              <a:tabLst>
                <a:tab pos="703898" algn="l"/>
                <a:tab pos="704850" algn="l"/>
              </a:tabLst>
            </a:pPr>
            <a:r>
              <a:rPr sz="3000" dirty="0">
                <a:solidFill>
                  <a:srgbClr val="616669"/>
                </a:solidFill>
              </a:rPr>
              <a:t>The</a:t>
            </a:r>
            <a:r>
              <a:rPr sz="3000" spc="-30" dirty="0">
                <a:solidFill>
                  <a:srgbClr val="616669"/>
                </a:solidFill>
              </a:rPr>
              <a:t> </a:t>
            </a:r>
            <a:r>
              <a:rPr sz="3000" dirty="0">
                <a:solidFill>
                  <a:srgbClr val="616669"/>
                </a:solidFill>
              </a:rPr>
              <a:t>Budget</a:t>
            </a:r>
            <a:r>
              <a:rPr sz="3000" spc="-195" dirty="0">
                <a:solidFill>
                  <a:srgbClr val="616669"/>
                </a:solidFill>
              </a:rPr>
              <a:t> </a:t>
            </a:r>
            <a:r>
              <a:rPr sz="3000" dirty="0">
                <a:solidFill>
                  <a:srgbClr val="616669"/>
                </a:solidFill>
              </a:rPr>
              <a:t>Act</a:t>
            </a:r>
            <a:r>
              <a:rPr sz="3000" spc="-23" dirty="0">
                <a:solidFill>
                  <a:srgbClr val="616669"/>
                </a:solidFill>
              </a:rPr>
              <a:t> </a:t>
            </a:r>
            <a:r>
              <a:rPr sz="3000" dirty="0">
                <a:solidFill>
                  <a:srgbClr val="616669"/>
                </a:solidFill>
              </a:rPr>
              <a:t>of</a:t>
            </a:r>
            <a:r>
              <a:rPr sz="3000" spc="-38" dirty="0">
                <a:solidFill>
                  <a:srgbClr val="616669"/>
                </a:solidFill>
              </a:rPr>
              <a:t> </a:t>
            </a:r>
            <a:r>
              <a:rPr sz="3000" dirty="0">
                <a:solidFill>
                  <a:srgbClr val="616669"/>
                </a:solidFill>
              </a:rPr>
              <a:t>2021</a:t>
            </a:r>
            <a:r>
              <a:rPr sz="3000" spc="-30" dirty="0">
                <a:solidFill>
                  <a:srgbClr val="616669"/>
                </a:solidFill>
              </a:rPr>
              <a:t> </a:t>
            </a:r>
            <a:r>
              <a:rPr sz="3000" dirty="0">
                <a:solidFill>
                  <a:srgbClr val="616669"/>
                </a:solidFill>
              </a:rPr>
              <a:t>provided</a:t>
            </a:r>
            <a:r>
              <a:rPr sz="3000" spc="-45" dirty="0">
                <a:solidFill>
                  <a:srgbClr val="616669"/>
                </a:solidFill>
              </a:rPr>
              <a:t> </a:t>
            </a:r>
            <a:r>
              <a:rPr sz="3000" dirty="0">
                <a:solidFill>
                  <a:srgbClr val="616669"/>
                </a:solidFill>
              </a:rPr>
              <a:t>the</a:t>
            </a:r>
            <a:r>
              <a:rPr sz="3000" spc="-23" dirty="0">
                <a:solidFill>
                  <a:srgbClr val="616669"/>
                </a:solidFill>
              </a:rPr>
              <a:t> </a:t>
            </a:r>
            <a:r>
              <a:rPr sz="3000" spc="-8" dirty="0">
                <a:solidFill>
                  <a:srgbClr val="616669"/>
                </a:solidFill>
              </a:rPr>
              <a:t>following</a:t>
            </a:r>
            <a:r>
              <a:rPr sz="3000" spc="-15" dirty="0">
                <a:solidFill>
                  <a:srgbClr val="616669"/>
                </a:solidFill>
              </a:rPr>
              <a:t> </a:t>
            </a:r>
            <a:r>
              <a:rPr sz="3000" dirty="0">
                <a:solidFill>
                  <a:srgbClr val="616669"/>
                </a:solidFill>
              </a:rPr>
              <a:t>COLAs:</a:t>
            </a:r>
            <a:endParaRPr sz="3000"/>
          </a:p>
          <a:p>
            <a:pPr marL="1390650" lvl="1" indent="-685800">
              <a:buChar char="•"/>
              <a:tabLst>
                <a:tab pos="1389698" algn="l"/>
                <a:tab pos="1390650" algn="l"/>
              </a:tabLst>
            </a:pPr>
            <a:r>
              <a:rPr sz="3000" dirty="0">
                <a:solidFill>
                  <a:srgbClr val="616669"/>
                </a:solidFill>
              </a:rPr>
              <a:t>LCFF:</a:t>
            </a:r>
            <a:r>
              <a:rPr sz="3000" spc="-105" dirty="0">
                <a:solidFill>
                  <a:srgbClr val="616669"/>
                </a:solidFill>
              </a:rPr>
              <a:t> </a:t>
            </a:r>
            <a:r>
              <a:rPr sz="3000" dirty="0">
                <a:solidFill>
                  <a:srgbClr val="616669"/>
                </a:solidFill>
              </a:rPr>
              <a:t>5.07%</a:t>
            </a:r>
            <a:endParaRPr sz="3000"/>
          </a:p>
          <a:p>
            <a:pPr marL="1390650" lvl="1" indent="-685800">
              <a:buChar char="•"/>
              <a:tabLst>
                <a:tab pos="1389698" algn="l"/>
                <a:tab pos="1390650" algn="l"/>
              </a:tabLst>
            </a:pPr>
            <a:r>
              <a:rPr sz="3000" dirty="0">
                <a:solidFill>
                  <a:srgbClr val="616669"/>
                </a:solidFill>
              </a:rPr>
              <a:t>Special</a:t>
            </a:r>
            <a:r>
              <a:rPr sz="3000" spc="-53" dirty="0">
                <a:solidFill>
                  <a:srgbClr val="616669"/>
                </a:solidFill>
              </a:rPr>
              <a:t> </a:t>
            </a:r>
            <a:r>
              <a:rPr sz="3000" dirty="0">
                <a:solidFill>
                  <a:srgbClr val="616669"/>
                </a:solidFill>
              </a:rPr>
              <a:t>Education:</a:t>
            </a:r>
            <a:r>
              <a:rPr sz="3000" spc="-90" dirty="0">
                <a:solidFill>
                  <a:srgbClr val="616669"/>
                </a:solidFill>
              </a:rPr>
              <a:t> </a:t>
            </a:r>
            <a:r>
              <a:rPr sz="3000" dirty="0">
                <a:solidFill>
                  <a:srgbClr val="616669"/>
                </a:solidFill>
              </a:rPr>
              <a:t>4.05%</a:t>
            </a:r>
            <a:endParaRPr sz="3000"/>
          </a:p>
          <a:p>
            <a:pPr marL="1390650" lvl="1" indent="-685800">
              <a:buChar char="•"/>
              <a:tabLst>
                <a:tab pos="1389698" algn="l"/>
                <a:tab pos="1390650" algn="l"/>
              </a:tabLst>
            </a:pPr>
            <a:r>
              <a:rPr sz="3000" dirty="0">
                <a:solidFill>
                  <a:srgbClr val="616669"/>
                </a:solidFill>
              </a:rPr>
              <a:t>Categorical</a:t>
            </a:r>
            <a:r>
              <a:rPr sz="3000" spc="-60" dirty="0">
                <a:solidFill>
                  <a:srgbClr val="616669"/>
                </a:solidFill>
              </a:rPr>
              <a:t> </a:t>
            </a:r>
            <a:r>
              <a:rPr sz="3000" spc="-8" dirty="0">
                <a:solidFill>
                  <a:srgbClr val="616669"/>
                </a:solidFill>
              </a:rPr>
              <a:t>Programs:</a:t>
            </a:r>
            <a:r>
              <a:rPr sz="3000" spc="-83" dirty="0">
                <a:solidFill>
                  <a:srgbClr val="616669"/>
                </a:solidFill>
              </a:rPr>
              <a:t> </a:t>
            </a:r>
            <a:r>
              <a:rPr sz="3000" spc="-8" dirty="0">
                <a:solidFill>
                  <a:srgbClr val="616669"/>
                </a:solidFill>
              </a:rPr>
              <a:t>1.7%</a:t>
            </a:r>
            <a:endParaRPr sz="3000"/>
          </a:p>
          <a:p>
            <a:pPr lvl="1">
              <a:spcBef>
                <a:spcPts val="60"/>
              </a:spcBef>
              <a:buClr>
                <a:srgbClr val="616669"/>
              </a:buClr>
              <a:buFont typeface="Arial"/>
              <a:buChar char="•"/>
            </a:pPr>
            <a:endParaRPr sz="3075"/>
          </a:p>
          <a:p>
            <a:pPr marL="704850" indent="-685800">
              <a:buChar char="•"/>
              <a:tabLst>
                <a:tab pos="703898" algn="l"/>
                <a:tab pos="704850" algn="l"/>
              </a:tabLst>
            </a:pPr>
            <a:r>
              <a:rPr sz="3000" dirty="0">
                <a:solidFill>
                  <a:srgbClr val="616669"/>
                </a:solidFill>
              </a:rPr>
              <a:t>Governor's</a:t>
            </a:r>
            <a:r>
              <a:rPr sz="3000" spc="-83" dirty="0">
                <a:solidFill>
                  <a:srgbClr val="616669"/>
                </a:solidFill>
              </a:rPr>
              <a:t> </a:t>
            </a:r>
            <a:r>
              <a:rPr sz="3000" dirty="0">
                <a:solidFill>
                  <a:srgbClr val="616669"/>
                </a:solidFill>
              </a:rPr>
              <a:t>January</a:t>
            </a:r>
            <a:r>
              <a:rPr sz="3000" spc="-53" dirty="0">
                <a:solidFill>
                  <a:srgbClr val="616669"/>
                </a:solidFill>
              </a:rPr>
              <a:t> </a:t>
            </a:r>
            <a:r>
              <a:rPr sz="3000" dirty="0">
                <a:solidFill>
                  <a:srgbClr val="616669"/>
                </a:solidFill>
              </a:rPr>
              <a:t>Budget</a:t>
            </a:r>
            <a:r>
              <a:rPr sz="3000" spc="-38" dirty="0">
                <a:solidFill>
                  <a:srgbClr val="616669"/>
                </a:solidFill>
              </a:rPr>
              <a:t> </a:t>
            </a:r>
            <a:r>
              <a:rPr sz="3000" dirty="0">
                <a:solidFill>
                  <a:srgbClr val="616669"/>
                </a:solidFill>
              </a:rPr>
              <a:t>included</a:t>
            </a:r>
            <a:r>
              <a:rPr sz="3000" spc="-45" dirty="0">
                <a:solidFill>
                  <a:srgbClr val="616669"/>
                </a:solidFill>
              </a:rPr>
              <a:t> </a:t>
            </a:r>
            <a:r>
              <a:rPr sz="3000" dirty="0">
                <a:solidFill>
                  <a:srgbClr val="616669"/>
                </a:solidFill>
              </a:rPr>
              <a:t>a</a:t>
            </a:r>
            <a:r>
              <a:rPr sz="3000" spc="-8" dirty="0">
                <a:solidFill>
                  <a:srgbClr val="616669"/>
                </a:solidFill>
              </a:rPr>
              <a:t> </a:t>
            </a:r>
            <a:r>
              <a:rPr sz="3000" dirty="0">
                <a:solidFill>
                  <a:srgbClr val="616669"/>
                </a:solidFill>
              </a:rPr>
              <a:t>COLA</a:t>
            </a:r>
            <a:r>
              <a:rPr sz="3000" spc="-195" dirty="0">
                <a:solidFill>
                  <a:srgbClr val="616669"/>
                </a:solidFill>
              </a:rPr>
              <a:t> </a:t>
            </a:r>
            <a:r>
              <a:rPr sz="3000" dirty="0">
                <a:solidFill>
                  <a:srgbClr val="616669"/>
                </a:solidFill>
              </a:rPr>
              <a:t>of</a:t>
            </a:r>
            <a:r>
              <a:rPr sz="3000" spc="-38" dirty="0">
                <a:solidFill>
                  <a:srgbClr val="616669"/>
                </a:solidFill>
              </a:rPr>
              <a:t> </a:t>
            </a:r>
            <a:r>
              <a:rPr sz="3000" dirty="0">
                <a:solidFill>
                  <a:srgbClr val="616669"/>
                </a:solidFill>
              </a:rPr>
              <a:t>5.33%</a:t>
            </a:r>
            <a:r>
              <a:rPr sz="3000" spc="-38" dirty="0">
                <a:solidFill>
                  <a:srgbClr val="616669"/>
                </a:solidFill>
              </a:rPr>
              <a:t> </a:t>
            </a:r>
            <a:r>
              <a:rPr sz="3000" spc="-8" dirty="0">
                <a:solidFill>
                  <a:srgbClr val="616669"/>
                </a:solidFill>
              </a:rPr>
              <a:t>for</a:t>
            </a:r>
            <a:r>
              <a:rPr sz="3000" spc="-38" dirty="0">
                <a:solidFill>
                  <a:srgbClr val="616669"/>
                </a:solidFill>
              </a:rPr>
              <a:t> </a:t>
            </a:r>
            <a:r>
              <a:rPr sz="3000" spc="-8" dirty="0">
                <a:solidFill>
                  <a:srgbClr val="616669"/>
                </a:solidFill>
              </a:rPr>
              <a:t>all</a:t>
            </a:r>
            <a:r>
              <a:rPr sz="3000" spc="8" dirty="0">
                <a:solidFill>
                  <a:srgbClr val="616669"/>
                </a:solidFill>
              </a:rPr>
              <a:t> </a:t>
            </a:r>
            <a:r>
              <a:rPr sz="3000" dirty="0">
                <a:solidFill>
                  <a:srgbClr val="616669"/>
                </a:solidFill>
              </a:rPr>
              <a:t>programs.</a:t>
            </a:r>
            <a:endParaRPr sz="3000"/>
          </a:p>
          <a:p>
            <a:pPr>
              <a:spcBef>
                <a:spcPts val="60"/>
              </a:spcBef>
              <a:buClr>
                <a:srgbClr val="616669"/>
              </a:buClr>
              <a:buFont typeface="Arial"/>
              <a:buChar char="•"/>
            </a:pPr>
            <a:endParaRPr sz="3075"/>
          </a:p>
          <a:p>
            <a:pPr marL="704850" indent="-685800">
              <a:spcBef>
                <a:spcPts val="8"/>
              </a:spcBef>
              <a:buChar char="•"/>
              <a:tabLst>
                <a:tab pos="703898" algn="l"/>
                <a:tab pos="704850" algn="l"/>
              </a:tabLst>
            </a:pPr>
            <a:r>
              <a:rPr sz="3000" dirty="0">
                <a:solidFill>
                  <a:srgbClr val="616669"/>
                </a:solidFill>
              </a:rPr>
              <a:t>The</a:t>
            </a:r>
            <a:r>
              <a:rPr sz="3000" spc="-38" dirty="0">
                <a:solidFill>
                  <a:srgbClr val="616669"/>
                </a:solidFill>
              </a:rPr>
              <a:t> </a:t>
            </a:r>
            <a:r>
              <a:rPr sz="3000" dirty="0">
                <a:solidFill>
                  <a:srgbClr val="616669"/>
                </a:solidFill>
              </a:rPr>
              <a:t>May</a:t>
            </a:r>
            <a:r>
              <a:rPr sz="3000" spc="-30" dirty="0">
                <a:solidFill>
                  <a:srgbClr val="616669"/>
                </a:solidFill>
              </a:rPr>
              <a:t> </a:t>
            </a:r>
            <a:r>
              <a:rPr sz="3000" dirty="0">
                <a:solidFill>
                  <a:srgbClr val="616669"/>
                </a:solidFill>
              </a:rPr>
              <a:t>Revision</a:t>
            </a:r>
            <a:r>
              <a:rPr sz="3000" spc="-30" dirty="0">
                <a:solidFill>
                  <a:srgbClr val="616669"/>
                </a:solidFill>
              </a:rPr>
              <a:t> </a:t>
            </a:r>
            <a:r>
              <a:rPr sz="3000" dirty="0">
                <a:solidFill>
                  <a:srgbClr val="616669"/>
                </a:solidFill>
              </a:rPr>
              <a:t>increases</a:t>
            </a:r>
            <a:r>
              <a:rPr sz="3000" spc="-60" dirty="0">
                <a:solidFill>
                  <a:srgbClr val="616669"/>
                </a:solidFill>
              </a:rPr>
              <a:t> </a:t>
            </a:r>
            <a:r>
              <a:rPr sz="3000" dirty="0">
                <a:solidFill>
                  <a:srgbClr val="616669"/>
                </a:solidFill>
              </a:rPr>
              <a:t>LCFF</a:t>
            </a:r>
            <a:r>
              <a:rPr sz="3000" spc="-38" dirty="0">
                <a:solidFill>
                  <a:srgbClr val="616669"/>
                </a:solidFill>
              </a:rPr>
              <a:t> </a:t>
            </a:r>
            <a:r>
              <a:rPr sz="3000" dirty="0">
                <a:solidFill>
                  <a:srgbClr val="616669"/>
                </a:solidFill>
              </a:rPr>
              <a:t>COLA</a:t>
            </a:r>
            <a:r>
              <a:rPr sz="3000" spc="-203" dirty="0">
                <a:solidFill>
                  <a:srgbClr val="616669"/>
                </a:solidFill>
              </a:rPr>
              <a:t> </a:t>
            </a:r>
            <a:r>
              <a:rPr sz="3000" spc="-8" dirty="0">
                <a:solidFill>
                  <a:srgbClr val="616669"/>
                </a:solidFill>
              </a:rPr>
              <a:t>to</a:t>
            </a:r>
            <a:r>
              <a:rPr sz="3000" spc="-38" dirty="0">
                <a:solidFill>
                  <a:srgbClr val="616669"/>
                </a:solidFill>
              </a:rPr>
              <a:t> </a:t>
            </a:r>
            <a:r>
              <a:rPr sz="3000" b="1" dirty="0">
                <a:solidFill>
                  <a:srgbClr val="616669"/>
                </a:solidFill>
              </a:rPr>
              <a:t>6.56%</a:t>
            </a:r>
            <a:endParaRPr sz="3000"/>
          </a:p>
          <a:p>
            <a:pPr marL="1390650" lvl="1" indent="-685800">
              <a:buChar char="•"/>
              <a:tabLst>
                <a:tab pos="1389698" algn="l"/>
                <a:tab pos="1390650" algn="l"/>
              </a:tabLst>
            </a:pPr>
            <a:r>
              <a:rPr sz="3000" dirty="0">
                <a:solidFill>
                  <a:srgbClr val="616669"/>
                </a:solidFill>
              </a:rPr>
              <a:t>Roughly</a:t>
            </a:r>
            <a:r>
              <a:rPr sz="3000" spc="-30" dirty="0">
                <a:solidFill>
                  <a:srgbClr val="616669"/>
                </a:solidFill>
              </a:rPr>
              <a:t> </a:t>
            </a:r>
            <a:r>
              <a:rPr sz="3000" spc="-8" dirty="0">
                <a:solidFill>
                  <a:srgbClr val="616669"/>
                </a:solidFill>
              </a:rPr>
              <a:t>$4.4</a:t>
            </a:r>
            <a:r>
              <a:rPr sz="3000" spc="-15" dirty="0">
                <a:solidFill>
                  <a:srgbClr val="616669"/>
                </a:solidFill>
              </a:rPr>
              <a:t> </a:t>
            </a:r>
            <a:r>
              <a:rPr sz="3000" spc="-8" dirty="0">
                <a:solidFill>
                  <a:srgbClr val="616669"/>
                </a:solidFill>
              </a:rPr>
              <a:t>billion,</a:t>
            </a:r>
            <a:r>
              <a:rPr sz="3000" spc="8" dirty="0">
                <a:solidFill>
                  <a:srgbClr val="616669"/>
                </a:solidFill>
              </a:rPr>
              <a:t> </a:t>
            </a:r>
            <a:r>
              <a:rPr sz="3000" dirty="0">
                <a:solidFill>
                  <a:srgbClr val="616669"/>
                </a:solidFill>
              </a:rPr>
              <a:t>an</a:t>
            </a:r>
            <a:r>
              <a:rPr sz="3000" spc="-15" dirty="0">
                <a:solidFill>
                  <a:srgbClr val="616669"/>
                </a:solidFill>
              </a:rPr>
              <a:t> </a:t>
            </a:r>
            <a:r>
              <a:rPr sz="3000" dirty="0">
                <a:solidFill>
                  <a:srgbClr val="616669"/>
                </a:solidFill>
              </a:rPr>
              <a:t>increase</a:t>
            </a:r>
            <a:r>
              <a:rPr sz="3000" spc="-45" dirty="0">
                <a:solidFill>
                  <a:srgbClr val="616669"/>
                </a:solidFill>
              </a:rPr>
              <a:t> </a:t>
            </a:r>
            <a:r>
              <a:rPr sz="3000" dirty="0">
                <a:solidFill>
                  <a:srgbClr val="616669"/>
                </a:solidFill>
              </a:rPr>
              <a:t>of</a:t>
            </a:r>
            <a:r>
              <a:rPr sz="3000" spc="-8" dirty="0">
                <a:solidFill>
                  <a:srgbClr val="616669"/>
                </a:solidFill>
              </a:rPr>
              <a:t> $1.1</a:t>
            </a:r>
            <a:r>
              <a:rPr sz="3000" spc="-38" dirty="0">
                <a:solidFill>
                  <a:srgbClr val="616669"/>
                </a:solidFill>
              </a:rPr>
              <a:t> </a:t>
            </a:r>
            <a:r>
              <a:rPr sz="3000" spc="-8" dirty="0">
                <a:solidFill>
                  <a:srgbClr val="616669"/>
                </a:solidFill>
              </a:rPr>
              <a:t>billion</a:t>
            </a:r>
            <a:r>
              <a:rPr sz="3000" spc="15" dirty="0">
                <a:solidFill>
                  <a:srgbClr val="616669"/>
                </a:solidFill>
              </a:rPr>
              <a:t> </a:t>
            </a:r>
            <a:r>
              <a:rPr sz="3000" dirty="0">
                <a:solidFill>
                  <a:srgbClr val="616669"/>
                </a:solidFill>
              </a:rPr>
              <a:t>from</a:t>
            </a:r>
            <a:r>
              <a:rPr sz="3000" spc="-30" dirty="0">
                <a:solidFill>
                  <a:srgbClr val="616669"/>
                </a:solidFill>
              </a:rPr>
              <a:t> January.</a:t>
            </a:r>
            <a:endParaRPr sz="3000"/>
          </a:p>
          <a:p>
            <a:pPr marL="1390650" marR="7620" lvl="1" indent="-685800">
              <a:buChar char="•"/>
              <a:tabLst>
                <a:tab pos="1389698" algn="l"/>
                <a:tab pos="1390650" algn="l"/>
              </a:tabLst>
            </a:pPr>
            <a:r>
              <a:rPr sz="3000" dirty="0">
                <a:solidFill>
                  <a:srgbClr val="616669"/>
                </a:solidFill>
              </a:rPr>
              <a:t>Also</a:t>
            </a:r>
            <a:r>
              <a:rPr sz="3000" spc="-8" dirty="0">
                <a:solidFill>
                  <a:srgbClr val="616669"/>
                </a:solidFill>
              </a:rPr>
              <a:t> </a:t>
            </a:r>
            <a:r>
              <a:rPr sz="3000" dirty="0">
                <a:solidFill>
                  <a:srgbClr val="616669"/>
                </a:solidFill>
              </a:rPr>
              <a:t>increases</a:t>
            </a:r>
            <a:r>
              <a:rPr sz="3000" spc="-68" dirty="0">
                <a:solidFill>
                  <a:srgbClr val="616669"/>
                </a:solidFill>
              </a:rPr>
              <a:t> </a:t>
            </a:r>
            <a:r>
              <a:rPr sz="3000" dirty="0">
                <a:solidFill>
                  <a:srgbClr val="616669"/>
                </a:solidFill>
              </a:rPr>
              <a:t>COLA</a:t>
            </a:r>
            <a:r>
              <a:rPr sz="3000" spc="-195" dirty="0">
                <a:solidFill>
                  <a:srgbClr val="616669"/>
                </a:solidFill>
              </a:rPr>
              <a:t> </a:t>
            </a:r>
            <a:r>
              <a:rPr sz="3000" spc="-8" dirty="0">
                <a:solidFill>
                  <a:srgbClr val="616669"/>
                </a:solidFill>
              </a:rPr>
              <a:t>for</a:t>
            </a:r>
            <a:r>
              <a:rPr sz="3000" spc="-15" dirty="0">
                <a:solidFill>
                  <a:srgbClr val="616669"/>
                </a:solidFill>
              </a:rPr>
              <a:t> </a:t>
            </a:r>
            <a:r>
              <a:rPr sz="3000" dirty="0">
                <a:solidFill>
                  <a:srgbClr val="616669"/>
                </a:solidFill>
              </a:rPr>
              <a:t>specified</a:t>
            </a:r>
            <a:r>
              <a:rPr sz="3000" spc="-45" dirty="0">
                <a:solidFill>
                  <a:srgbClr val="616669"/>
                </a:solidFill>
              </a:rPr>
              <a:t> </a:t>
            </a:r>
            <a:r>
              <a:rPr sz="3000" dirty="0">
                <a:solidFill>
                  <a:srgbClr val="616669"/>
                </a:solidFill>
              </a:rPr>
              <a:t>categorical</a:t>
            </a:r>
            <a:r>
              <a:rPr sz="3000" spc="-60" dirty="0">
                <a:solidFill>
                  <a:srgbClr val="616669"/>
                </a:solidFill>
              </a:rPr>
              <a:t> </a:t>
            </a:r>
            <a:r>
              <a:rPr sz="3000" dirty="0">
                <a:solidFill>
                  <a:srgbClr val="616669"/>
                </a:solidFill>
              </a:rPr>
              <a:t>programs</a:t>
            </a:r>
            <a:r>
              <a:rPr sz="3000" spc="-68" dirty="0">
                <a:solidFill>
                  <a:srgbClr val="616669"/>
                </a:solidFill>
              </a:rPr>
              <a:t> </a:t>
            </a:r>
            <a:r>
              <a:rPr sz="3000" spc="-8" dirty="0">
                <a:solidFill>
                  <a:srgbClr val="616669"/>
                </a:solidFill>
              </a:rPr>
              <a:t>to</a:t>
            </a:r>
            <a:r>
              <a:rPr sz="3000" spc="-23" dirty="0">
                <a:solidFill>
                  <a:srgbClr val="616669"/>
                </a:solidFill>
              </a:rPr>
              <a:t> </a:t>
            </a:r>
            <a:r>
              <a:rPr sz="3000" spc="-8" dirty="0">
                <a:solidFill>
                  <a:srgbClr val="616669"/>
                </a:solidFill>
              </a:rPr>
              <a:t>6.56%:</a:t>
            </a:r>
            <a:r>
              <a:rPr sz="3000" spc="-23" dirty="0">
                <a:solidFill>
                  <a:srgbClr val="616669"/>
                </a:solidFill>
              </a:rPr>
              <a:t> </a:t>
            </a:r>
            <a:r>
              <a:rPr sz="3000" dirty="0">
                <a:solidFill>
                  <a:srgbClr val="616669"/>
                </a:solidFill>
              </a:rPr>
              <a:t>Special</a:t>
            </a:r>
            <a:r>
              <a:rPr sz="3000" spc="-30" dirty="0">
                <a:solidFill>
                  <a:srgbClr val="616669"/>
                </a:solidFill>
              </a:rPr>
              <a:t> </a:t>
            </a:r>
            <a:r>
              <a:rPr sz="3000" dirty="0">
                <a:solidFill>
                  <a:srgbClr val="616669"/>
                </a:solidFill>
              </a:rPr>
              <a:t>Education, </a:t>
            </a:r>
            <a:r>
              <a:rPr sz="3000" spc="-810" dirty="0">
                <a:solidFill>
                  <a:srgbClr val="616669"/>
                </a:solidFill>
              </a:rPr>
              <a:t> </a:t>
            </a:r>
            <a:r>
              <a:rPr sz="3000" spc="-8" dirty="0">
                <a:solidFill>
                  <a:srgbClr val="616669"/>
                </a:solidFill>
              </a:rPr>
              <a:t>Child Nutrition, Adult Ed </a:t>
            </a:r>
            <a:r>
              <a:rPr sz="3000" dirty="0">
                <a:solidFill>
                  <a:srgbClr val="616669"/>
                </a:solidFill>
              </a:rPr>
              <a:t>Block Grant, Mandate Block Grant, Foster </a:t>
            </a:r>
            <a:r>
              <a:rPr sz="3000" spc="-53" dirty="0">
                <a:solidFill>
                  <a:srgbClr val="616669"/>
                </a:solidFill>
              </a:rPr>
              <a:t>Youth, </a:t>
            </a:r>
            <a:r>
              <a:rPr sz="3000" dirty="0">
                <a:solidFill>
                  <a:srgbClr val="616669"/>
                </a:solidFill>
              </a:rPr>
              <a:t>American </a:t>
            </a:r>
            <a:r>
              <a:rPr sz="3000" spc="8" dirty="0">
                <a:solidFill>
                  <a:srgbClr val="616669"/>
                </a:solidFill>
              </a:rPr>
              <a:t> </a:t>
            </a:r>
            <a:r>
              <a:rPr sz="3000" dirty="0">
                <a:solidFill>
                  <a:srgbClr val="616669"/>
                </a:solidFill>
              </a:rPr>
              <a:t>Indian</a:t>
            </a:r>
            <a:r>
              <a:rPr sz="3000" spc="-30" dirty="0">
                <a:solidFill>
                  <a:srgbClr val="616669"/>
                </a:solidFill>
              </a:rPr>
              <a:t> </a:t>
            </a:r>
            <a:r>
              <a:rPr sz="3000" dirty="0">
                <a:solidFill>
                  <a:srgbClr val="616669"/>
                </a:solidFill>
              </a:rPr>
              <a:t>Education</a:t>
            </a:r>
            <a:r>
              <a:rPr sz="3000" spc="-23" dirty="0">
                <a:solidFill>
                  <a:srgbClr val="616669"/>
                </a:solidFill>
              </a:rPr>
              <a:t> </a:t>
            </a:r>
            <a:r>
              <a:rPr sz="3000" dirty="0">
                <a:solidFill>
                  <a:srgbClr val="616669"/>
                </a:solidFill>
              </a:rPr>
              <a:t>Centers</a:t>
            </a:r>
            <a:r>
              <a:rPr sz="3000" spc="-53" dirty="0">
                <a:solidFill>
                  <a:srgbClr val="616669"/>
                </a:solidFill>
              </a:rPr>
              <a:t> </a:t>
            </a:r>
            <a:r>
              <a:rPr sz="3000" dirty="0">
                <a:solidFill>
                  <a:srgbClr val="616669"/>
                </a:solidFill>
              </a:rPr>
              <a:t>and</a:t>
            </a:r>
            <a:r>
              <a:rPr sz="3000" spc="-210" dirty="0">
                <a:solidFill>
                  <a:srgbClr val="616669"/>
                </a:solidFill>
              </a:rPr>
              <a:t> </a:t>
            </a:r>
            <a:r>
              <a:rPr sz="3000" dirty="0">
                <a:solidFill>
                  <a:srgbClr val="616669"/>
                </a:solidFill>
              </a:rPr>
              <a:t>American</a:t>
            </a:r>
            <a:r>
              <a:rPr sz="3000" spc="-45" dirty="0">
                <a:solidFill>
                  <a:srgbClr val="616669"/>
                </a:solidFill>
              </a:rPr>
              <a:t> </a:t>
            </a:r>
            <a:r>
              <a:rPr sz="3000" dirty="0">
                <a:solidFill>
                  <a:srgbClr val="616669"/>
                </a:solidFill>
              </a:rPr>
              <a:t>Indian</a:t>
            </a:r>
            <a:r>
              <a:rPr sz="3000" spc="-23" dirty="0">
                <a:solidFill>
                  <a:srgbClr val="616669"/>
                </a:solidFill>
              </a:rPr>
              <a:t> </a:t>
            </a:r>
            <a:r>
              <a:rPr sz="3000" spc="-8" dirty="0">
                <a:solidFill>
                  <a:srgbClr val="616669"/>
                </a:solidFill>
              </a:rPr>
              <a:t>Early</a:t>
            </a:r>
            <a:r>
              <a:rPr sz="3000" spc="-23" dirty="0">
                <a:solidFill>
                  <a:srgbClr val="616669"/>
                </a:solidFill>
              </a:rPr>
              <a:t> </a:t>
            </a:r>
            <a:r>
              <a:rPr sz="3000" dirty="0">
                <a:solidFill>
                  <a:srgbClr val="616669"/>
                </a:solidFill>
              </a:rPr>
              <a:t>Childhood</a:t>
            </a:r>
            <a:r>
              <a:rPr sz="3000" spc="-23" dirty="0">
                <a:solidFill>
                  <a:srgbClr val="616669"/>
                </a:solidFill>
              </a:rPr>
              <a:t> </a:t>
            </a:r>
            <a:r>
              <a:rPr sz="3000" dirty="0">
                <a:solidFill>
                  <a:srgbClr val="616669"/>
                </a:solidFill>
              </a:rPr>
              <a:t>Education.</a:t>
            </a:r>
            <a:endParaRPr sz="3000"/>
          </a:p>
        </p:txBody>
      </p:sp>
      <p:sp>
        <p:nvSpPr>
          <p:cNvPr id="3" name="object 3"/>
          <p:cNvSpPr txBox="1">
            <a:spLocks noGrp="1"/>
          </p:cNvSpPr>
          <p:nvPr>
            <p:ph type="title"/>
          </p:nvPr>
        </p:nvSpPr>
        <p:spPr>
          <a:xfrm>
            <a:off x="3727702" y="685278"/>
            <a:ext cx="10836593" cy="853760"/>
          </a:xfrm>
          <a:prstGeom prst="rect">
            <a:avLst/>
          </a:prstGeom>
        </p:spPr>
        <p:txBody>
          <a:bodyPr spcFirstLastPara="1" vert="horz" wrap="square" lIns="0" tIns="20003" rIns="0" bIns="0" rtlCol="0" anchor="ctr" anchorCtr="0">
            <a:spAutoFit/>
          </a:bodyPr>
          <a:lstStyle/>
          <a:p>
            <a:pPr marL="19050">
              <a:spcBef>
                <a:spcPts val="158"/>
              </a:spcBef>
            </a:pPr>
            <a:r>
              <a:rPr sz="5250" spc="-8" dirty="0">
                <a:solidFill>
                  <a:srgbClr val="004876"/>
                </a:solidFill>
              </a:rPr>
              <a:t>Cost of</a:t>
            </a:r>
            <a:r>
              <a:rPr sz="5250" dirty="0">
                <a:solidFill>
                  <a:srgbClr val="004876"/>
                </a:solidFill>
              </a:rPr>
              <a:t> </a:t>
            </a:r>
            <a:r>
              <a:rPr sz="5250" spc="-8" dirty="0">
                <a:solidFill>
                  <a:srgbClr val="004876"/>
                </a:solidFill>
              </a:rPr>
              <a:t>Living</a:t>
            </a:r>
            <a:r>
              <a:rPr sz="5250" spc="-165" dirty="0">
                <a:solidFill>
                  <a:srgbClr val="004876"/>
                </a:solidFill>
              </a:rPr>
              <a:t> </a:t>
            </a:r>
            <a:r>
              <a:rPr sz="5250" spc="-8" dirty="0">
                <a:solidFill>
                  <a:srgbClr val="004876"/>
                </a:solidFill>
              </a:rPr>
              <a:t>Adjustment</a:t>
            </a:r>
            <a:r>
              <a:rPr sz="5250" spc="8" dirty="0">
                <a:solidFill>
                  <a:srgbClr val="004876"/>
                </a:solidFill>
              </a:rPr>
              <a:t> </a:t>
            </a:r>
            <a:r>
              <a:rPr sz="5250" spc="-8" dirty="0">
                <a:solidFill>
                  <a:srgbClr val="004876"/>
                </a:solidFill>
              </a:rPr>
              <a:t>(COLA)</a:t>
            </a:r>
            <a:endParaRPr sz="5250"/>
          </a:p>
        </p:txBody>
      </p:sp>
      <p:graphicFrame>
        <p:nvGraphicFramePr>
          <p:cNvPr id="4" name="object 4"/>
          <p:cNvGraphicFramePr>
            <a:graphicFrameLocks noGrp="1"/>
          </p:cNvGraphicFramePr>
          <p:nvPr/>
        </p:nvGraphicFramePr>
        <p:xfrm>
          <a:off x="2314064" y="7563899"/>
          <a:ext cx="13856016" cy="1515428"/>
        </p:xfrm>
        <a:graphic>
          <a:graphicData uri="http://schemas.openxmlformats.org/drawingml/2006/table">
            <a:tbl>
              <a:tblPr firstRow="1" bandRow="1">
                <a:tableStyleId>{2D5ABB26-0587-4C30-8999-92F81FD0307C}</a:tableStyleId>
              </a:tblPr>
              <a:tblGrid>
                <a:gridCol w="4853940">
                  <a:extLst>
                    <a:ext uri="{9D8B030D-6E8A-4147-A177-3AD203B41FA5}">
                      <a16:colId xmlns:a16="http://schemas.microsoft.com/office/drawing/2014/main" val="20000"/>
                    </a:ext>
                  </a:extLst>
                </a:gridCol>
                <a:gridCol w="4693920">
                  <a:extLst>
                    <a:ext uri="{9D8B030D-6E8A-4147-A177-3AD203B41FA5}">
                      <a16:colId xmlns:a16="http://schemas.microsoft.com/office/drawing/2014/main" val="20001"/>
                    </a:ext>
                  </a:extLst>
                </a:gridCol>
                <a:gridCol w="4308156">
                  <a:extLst>
                    <a:ext uri="{9D8B030D-6E8A-4147-A177-3AD203B41FA5}">
                      <a16:colId xmlns:a16="http://schemas.microsoft.com/office/drawing/2014/main" val="20002"/>
                    </a:ext>
                  </a:extLst>
                </a:gridCol>
              </a:tblGrid>
              <a:tr h="959168">
                <a:tc>
                  <a:txBody>
                    <a:bodyPr/>
                    <a:lstStyle/>
                    <a:p>
                      <a:pPr marL="1225550" marR="1009015" indent="-210820">
                        <a:lnSpc>
                          <a:spcPct val="100000"/>
                        </a:lnSpc>
                        <a:spcBef>
                          <a:spcPts val="310"/>
                        </a:spcBef>
                      </a:pPr>
                      <a:r>
                        <a:rPr sz="2700" b="1" spc="-5" dirty="0">
                          <a:solidFill>
                            <a:srgbClr val="FFFFFF"/>
                          </a:solidFill>
                          <a:latin typeface="Arial"/>
                          <a:cs typeface="Arial"/>
                        </a:rPr>
                        <a:t>B</a:t>
                      </a:r>
                      <a:r>
                        <a:rPr sz="2700" b="1" dirty="0">
                          <a:solidFill>
                            <a:srgbClr val="FFFFFF"/>
                          </a:solidFill>
                          <a:latin typeface="Arial"/>
                          <a:cs typeface="Arial"/>
                        </a:rPr>
                        <a:t>udg</a:t>
                      </a:r>
                      <a:r>
                        <a:rPr sz="2700" b="1" spc="-10" dirty="0">
                          <a:solidFill>
                            <a:srgbClr val="FFFFFF"/>
                          </a:solidFill>
                          <a:latin typeface="Arial"/>
                          <a:cs typeface="Arial"/>
                        </a:rPr>
                        <a:t>e</a:t>
                      </a:r>
                      <a:r>
                        <a:rPr sz="2700" b="1" dirty="0">
                          <a:solidFill>
                            <a:srgbClr val="FFFFFF"/>
                          </a:solidFill>
                          <a:latin typeface="Arial"/>
                          <a:cs typeface="Arial"/>
                        </a:rPr>
                        <a:t>t</a:t>
                      </a:r>
                      <a:r>
                        <a:rPr sz="2700" b="1" spc="-70" dirty="0">
                          <a:solidFill>
                            <a:srgbClr val="FFFFFF"/>
                          </a:solidFill>
                          <a:latin typeface="Arial"/>
                          <a:cs typeface="Arial"/>
                        </a:rPr>
                        <a:t> </a:t>
                      </a:r>
                      <a:r>
                        <a:rPr sz="2700" b="1" spc="-55" dirty="0">
                          <a:solidFill>
                            <a:srgbClr val="FFFFFF"/>
                          </a:solidFill>
                          <a:latin typeface="Arial"/>
                          <a:cs typeface="Arial"/>
                        </a:rPr>
                        <a:t>A</a:t>
                      </a:r>
                      <a:r>
                        <a:rPr sz="2700" b="1" spc="-10" dirty="0">
                          <a:solidFill>
                            <a:srgbClr val="FFFFFF"/>
                          </a:solidFill>
                          <a:latin typeface="Arial"/>
                          <a:cs typeface="Arial"/>
                        </a:rPr>
                        <a:t>c</a:t>
                      </a:r>
                      <a:r>
                        <a:rPr sz="2700" b="1" dirty="0">
                          <a:solidFill>
                            <a:srgbClr val="FFFFFF"/>
                          </a:solidFill>
                          <a:latin typeface="Arial"/>
                          <a:cs typeface="Arial"/>
                        </a:rPr>
                        <a:t>t  of</a:t>
                      </a:r>
                      <a:r>
                        <a:rPr sz="2700" b="1" spc="-35" dirty="0">
                          <a:solidFill>
                            <a:srgbClr val="FFFFFF"/>
                          </a:solidFill>
                          <a:latin typeface="Arial"/>
                          <a:cs typeface="Arial"/>
                        </a:rPr>
                        <a:t> </a:t>
                      </a:r>
                      <a:r>
                        <a:rPr sz="2700" b="1" spc="-10" dirty="0">
                          <a:solidFill>
                            <a:srgbClr val="FFFFFF"/>
                          </a:solidFill>
                          <a:latin typeface="Arial"/>
                          <a:cs typeface="Arial"/>
                        </a:rPr>
                        <a:t>2021</a:t>
                      </a:r>
                      <a:endParaRPr sz="2700">
                        <a:latin typeface="Arial"/>
                        <a:cs typeface="Arial"/>
                      </a:endParaRPr>
                    </a:p>
                  </a:txBody>
                  <a:tcPr marL="0" marR="0" marT="590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4775"/>
                    </a:solidFill>
                  </a:tcPr>
                </a:tc>
                <a:tc>
                  <a:txBody>
                    <a:bodyPr/>
                    <a:lstStyle/>
                    <a:p>
                      <a:pPr algn="ctr">
                        <a:lnSpc>
                          <a:spcPct val="100000"/>
                        </a:lnSpc>
                        <a:spcBef>
                          <a:spcPts val="310"/>
                        </a:spcBef>
                      </a:pPr>
                      <a:r>
                        <a:rPr sz="2700" b="1" spc="-10" dirty="0">
                          <a:solidFill>
                            <a:srgbClr val="FFFFFF"/>
                          </a:solidFill>
                          <a:latin typeface="Arial"/>
                          <a:cs typeface="Arial"/>
                        </a:rPr>
                        <a:t>Governor's</a:t>
                      </a:r>
                      <a:r>
                        <a:rPr sz="2700" b="1" spc="-5" dirty="0">
                          <a:solidFill>
                            <a:srgbClr val="FFFFFF"/>
                          </a:solidFill>
                          <a:latin typeface="Arial"/>
                          <a:cs typeface="Arial"/>
                        </a:rPr>
                        <a:t> Budget</a:t>
                      </a:r>
                      <a:endParaRPr sz="2700">
                        <a:latin typeface="Arial"/>
                        <a:cs typeface="Arial"/>
                      </a:endParaRPr>
                    </a:p>
                  </a:txBody>
                  <a:tcPr marL="0" marR="0" marT="590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4775"/>
                    </a:solidFill>
                  </a:tcPr>
                </a:tc>
                <a:tc>
                  <a:txBody>
                    <a:bodyPr/>
                    <a:lstStyle/>
                    <a:p>
                      <a:pPr marL="961390" marR="955675" indent="2540" algn="ctr">
                        <a:lnSpc>
                          <a:spcPct val="100000"/>
                        </a:lnSpc>
                        <a:spcBef>
                          <a:spcPts val="310"/>
                        </a:spcBef>
                      </a:pPr>
                      <a:r>
                        <a:rPr sz="2700" b="1" spc="-5" dirty="0">
                          <a:solidFill>
                            <a:srgbClr val="FFFFFF"/>
                          </a:solidFill>
                          <a:latin typeface="Arial"/>
                          <a:cs typeface="Arial"/>
                        </a:rPr>
                        <a:t>May </a:t>
                      </a:r>
                      <a:r>
                        <a:rPr sz="2700" b="1" dirty="0">
                          <a:solidFill>
                            <a:srgbClr val="FFFFFF"/>
                          </a:solidFill>
                          <a:latin typeface="Arial"/>
                          <a:cs typeface="Arial"/>
                        </a:rPr>
                        <a:t> </a:t>
                      </a:r>
                      <a:r>
                        <a:rPr sz="2700" b="1" spc="-5" dirty="0">
                          <a:solidFill>
                            <a:srgbClr val="FFFFFF"/>
                          </a:solidFill>
                          <a:latin typeface="Arial"/>
                          <a:cs typeface="Arial"/>
                        </a:rPr>
                        <a:t>R</a:t>
                      </a:r>
                      <a:r>
                        <a:rPr sz="2700" b="1" spc="-10" dirty="0">
                          <a:solidFill>
                            <a:srgbClr val="FFFFFF"/>
                          </a:solidFill>
                          <a:latin typeface="Arial"/>
                          <a:cs typeface="Arial"/>
                        </a:rPr>
                        <a:t>e</a:t>
                      </a:r>
                      <a:r>
                        <a:rPr sz="2700" b="1" spc="-45" dirty="0">
                          <a:solidFill>
                            <a:srgbClr val="FFFFFF"/>
                          </a:solidFill>
                          <a:latin typeface="Arial"/>
                          <a:cs typeface="Arial"/>
                        </a:rPr>
                        <a:t>v</a:t>
                      </a:r>
                      <a:r>
                        <a:rPr sz="2700" b="1" dirty="0">
                          <a:solidFill>
                            <a:srgbClr val="FFFFFF"/>
                          </a:solidFill>
                          <a:latin typeface="Arial"/>
                          <a:cs typeface="Arial"/>
                        </a:rPr>
                        <a:t>i</a:t>
                      </a:r>
                      <a:r>
                        <a:rPr sz="2700" b="1" spc="-10" dirty="0">
                          <a:solidFill>
                            <a:srgbClr val="FFFFFF"/>
                          </a:solidFill>
                          <a:latin typeface="Arial"/>
                          <a:cs typeface="Arial"/>
                        </a:rPr>
                        <a:t>s</a:t>
                      </a:r>
                      <a:r>
                        <a:rPr sz="2700" b="1" dirty="0">
                          <a:solidFill>
                            <a:srgbClr val="FFFFFF"/>
                          </a:solidFill>
                          <a:latin typeface="Arial"/>
                          <a:cs typeface="Arial"/>
                        </a:rPr>
                        <a:t>ion</a:t>
                      </a:r>
                      <a:endParaRPr sz="2700">
                        <a:latin typeface="Arial"/>
                        <a:cs typeface="Arial"/>
                      </a:endParaRPr>
                    </a:p>
                  </a:txBody>
                  <a:tcPr marL="0" marR="0" marT="590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4775"/>
                    </a:solidFill>
                  </a:tcPr>
                </a:tc>
                <a:extLst>
                  <a:ext uri="{0D108BD9-81ED-4DB2-BD59-A6C34878D82A}">
                    <a16:rowId xmlns:a16="http://schemas.microsoft.com/office/drawing/2014/main" val="10000"/>
                  </a:ext>
                </a:extLst>
              </a:tr>
              <a:tr h="556260">
                <a:tc>
                  <a:txBody>
                    <a:bodyPr/>
                    <a:lstStyle/>
                    <a:p>
                      <a:pPr algn="ctr">
                        <a:lnSpc>
                          <a:spcPct val="100000"/>
                        </a:lnSpc>
                        <a:spcBef>
                          <a:spcPts val="310"/>
                        </a:spcBef>
                      </a:pPr>
                      <a:r>
                        <a:rPr sz="2700" spc="-10" dirty="0">
                          <a:solidFill>
                            <a:srgbClr val="616669"/>
                          </a:solidFill>
                          <a:latin typeface="Arial"/>
                          <a:cs typeface="Arial"/>
                        </a:rPr>
                        <a:t>5.07%</a:t>
                      </a:r>
                      <a:endParaRPr sz="2700">
                        <a:latin typeface="Arial"/>
                        <a:cs typeface="Arial"/>
                      </a:endParaRPr>
                    </a:p>
                  </a:txBody>
                  <a:tcPr marL="0" marR="0" marT="590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FD5"/>
                    </a:solidFill>
                  </a:tcPr>
                </a:tc>
                <a:tc>
                  <a:txBody>
                    <a:bodyPr/>
                    <a:lstStyle/>
                    <a:p>
                      <a:pPr algn="ctr">
                        <a:lnSpc>
                          <a:spcPct val="100000"/>
                        </a:lnSpc>
                        <a:spcBef>
                          <a:spcPts val="310"/>
                        </a:spcBef>
                      </a:pPr>
                      <a:r>
                        <a:rPr sz="2700" spc="-10" dirty="0">
                          <a:solidFill>
                            <a:srgbClr val="616669"/>
                          </a:solidFill>
                          <a:latin typeface="Arial"/>
                          <a:cs typeface="Arial"/>
                        </a:rPr>
                        <a:t>5.33%</a:t>
                      </a:r>
                      <a:endParaRPr sz="2700">
                        <a:latin typeface="Arial"/>
                        <a:cs typeface="Arial"/>
                      </a:endParaRPr>
                    </a:p>
                  </a:txBody>
                  <a:tcPr marL="0" marR="0" marT="590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FD5"/>
                    </a:solidFill>
                  </a:tcPr>
                </a:tc>
                <a:tc>
                  <a:txBody>
                    <a:bodyPr/>
                    <a:lstStyle/>
                    <a:p>
                      <a:pPr algn="ctr">
                        <a:lnSpc>
                          <a:spcPct val="100000"/>
                        </a:lnSpc>
                        <a:spcBef>
                          <a:spcPts val="310"/>
                        </a:spcBef>
                      </a:pPr>
                      <a:r>
                        <a:rPr sz="2700" spc="-10" dirty="0">
                          <a:solidFill>
                            <a:srgbClr val="616669"/>
                          </a:solidFill>
                          <a:latin typeface="Arial"/>
                          <a:cs typeface="Arial"/>
                        </a:rPr>
                        <a:t>6.56%</a:t>
                      </a:r>
                      <a:endParaRPr sz="2700">
                        <a:latin typeface="Arial"/>
                        <a:cs typeface="Arial"/>
                      </a:endParaRPr>
                    </a:p>
                  </a:txBody>
                  <a:tcPr marL="0" marR="0" marT="590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FD5"/>
                    </a:solidFill>
                  </a:tcPr>
                </a:tc>
                <a:extLst>
                  <a:ext uri="{0D108BD9-81ED-4DB2-BD59-A6C34878D82A}">
                    <a16:rowId xmlns:a16="http://schemas.microsoft.com/office/drawing/2014/main" val="10001"/>
                  </a:ext>
                </a:extLst>
              </a:tr>
            </a:tbl>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800" y="741615"/>
            <a:ext cx="10666290" cy="5429179"/>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LCFF Revenue 2021-22</a:t>
            </a:r>
          </a:p>
          <a:p>
            <a:pPr marL="0" marR="0" lvl="0" indent="0" algn="l" rtl="0">
              <a:lnSpc>
                <a:spcPct val="120002"/>
              </a:lnSpc>
              <a:spcBef>
                <a:spcPts val="0"/>
              </a:spcBef>
              <a:spcAft>
                <a:spcPts val="0"/>
              </a:spcAft>
              <a:buClr>
                <a:srgbClr val="000000"/>
              </a:buClr>
              <a:buSzPts val="7199"/>
              <a:buFont typeface="Arial"/>
              <a:buNone/>
            </a:pPr>
            <a:endParaRPr lang="en-US" sz="6000"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lang="en-US"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dirty="0">
              <a:solidFill>
                <a:srgbClr val="1F6566"/>
              </a:solidFill>
              <a:latin typeface="Roboto Black"/>
              <a:ea typeface="Roboto Black"/>
              <a:cs typeface="Roboto Black"/>
              <a:sym typeface="Roboto Black"/>
            </a:endParaRPr>
          </a:p>
        </p:txBody>
      </p:sp>
      <p:pic>
        <p:nvPicPr>
          <p:cNvPr id="2" name="Picture 1">
            <a:extLst>
              <a:ext uri="{FF2B5EF4-FFF2-40B4-BE49-F238E27FC236}">
                <a16:creationId xmlns:a16="http://schemas.microsoft.com/office/drawing/2014/main" id="{D4952EDB-DBD8-4DB8-A358-CBB789DFA78B}"/>
              </a:ext>
            </a:extLst>
          </p:cNvPr>
          <p:cNvPicPr>
            <a:picLocks noChangeAspect="1"/>
          </p:cNvPicPr>
          <p:nvPr/>
        </p:nvPicPr>
        <p:blipFill>
          <a:blip r:embed="rId6"/>
          <a:stretch>
            <a:fillRect/>
          </a:stretch>
        </p:blipFill>
        <p:spPr>
          <a:xfrm>
            <a:off x="1489165" y="1946366"/>
            <a:ext cx="15139851" cy="8063392"/>
          </a:xfrm>
          <a:prstGeom prst="rect">
            <a:avLst/>
          </a:prstGeom>
        </p:spPr>
      </p:pic>
    </p:spTree>
    <p:extLst>
      <p:ext uri="{BB962C8B-B14F-4D97-AF65-F5344CB8AC3E}">
        <p14:creationId xmlns:p14="http://schemas.microsoft.com/office/powerpoint/2010/main" val="326197657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9704</TotalTime>
  <Words>2135</Words>
  <Application>Microsoft Office PowerPoint</Application>
  <PresentationFormat>Custom</PresentationFormat>
  <Paragraphs>265</Paragraphs>
  <Slides>40</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Roboto Black</vt:lpstr>
      <vt:lpstr>Tahoma</vt:lpstr>
      <vt:lpstr>Wingdings 2</vt:lpstr>
      <vt:lpstr>Garamond</vt:lpstr>
      <vt:lpstr>Arial</vt:lpstr>
      <vt:lpstr>Calibri</vt:lpstr>
      <vt:lpstr>Source Sans Pro</vt:lpstr>
      <vt:lpstr>Arial Narrow</vt:lpstr>
      <vt:lpstr>Open Sans</vt:lpstr>
      <vt:lpstr>Roboto</vt:lpstr>
      <vt:lpstr>Office Theme</vt:lpstr>
      <vt:lpstr>PowerPoint Presentation</vt:lpstr>
      <vt:lpstr>PowerPoint Presentation</vt:lpstr>
      <vt:lpstr>PowerPoint Presentation</vt:lpstr>
      <vt:lpstr>PowerPoint Presentation</vt:lpstr>
      <vt:lpstr>District Budget Process </vt:lpstr>
      <vt:lpstr>State Funded   vs      Basic Aid                           </vt:lpstr>
      <vt:lpstr>PowerPoint Presentation</vt:lpstr>
      <vt:lpstr>Cost of Living Adjustment (COLA)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Fund 2021-22 Revenue Budget</vt:lpstr>
      <vt:lpstr>PowerPoint Presentation</vt:lpstr>
      <vt:lpstr>Unrestricted General Fund Revenue Budget</vt:lpstr>
      <vt:lpstr>General Fund Revenue Budget</vt:lpstr>
      <vt:lpstr>CRPUSD Expenditures Categories</vt:lpstr>
      <vt:lpstr>General Fund Expenditures</vt:lpstr>
      <vt:lpstr>General Fund Unrestricted  Expenditures</vt:lpstr>
      <vt:lpstr>General Fund Combined  Expenditures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May Revision Proposals</vt:lpstr>
      <vt:lpstr>LCFF Base Increase</vt:lpstr>
      <vt:lpstr>Discretionary Block Grant</vt:lpstr>
      <vt:lpstr>PowerPoint Presentation</vt:lpstr>
      <vt:lpstr>PowerPoint Presentation</vt:lpstr>
      <vt:lpstr>PowerPoint Presentation</vt:lpstr>
      <vt:lpstr>PowerPoint Presentation</vt:lpstr>
      <vt:lpstr>Unrestricted Expenditures: Other Services &amp; Operations</vt:lpstr>
      <vt:lpstr>Special Education Budget</vt:lpstr>
      <vt:lpstr>COVID ADA Relief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Wagner</dc:creator>
  <cp:lastModifiedBy>John Bartolome</cp:lastModifiedBy>
  <cp:revision>110</cp:revision>
  <cp:lastPrinted>2022-05-10T22:05:40Z</cp:lastPrinted>
  <dcterms:created xsi:type="dcterms:W3CDTF">2006-08-16T00:00:00Z</dcterms:created>
  <dcterms:modified xsi:type="dcterms:W3CDTF">2022-05-19T22:42:41Z</dcterms:modified>
</cp:coreProperties>
</file>