
<file path=[Content_Types].xml><?xml version="1.0" encoding="utf-8"?>
<Types xmlns="http://schemas.openxmlformats.org/package/2006/content-types">
  <Default Extension="png" ContentType="image/pn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30"/>
  </p:notesMasterIdLst>
  <p:sldIdLst>
    <p:sldId id="256" r:id="rId3"/>
    <p:sldId id="257" r:id="rId4"/>
    <p:sldId id="270" r:id="rId5"/>
    <p:sldId id="272" r:id="rId6"/>
    <p:sldId id="271" r:id="rId7"/>
    <p:sldId id="258" r:id="rId8"/>
    <p:sldId id="273" r:id="rId9"/>
    <p:sldId id="260" r:id="rId10"/>
    <p:sldId id="261" r:id="rId11"/>
    <p:sldId id="262" r:id="rId12"/>
    <p:sldId id="264" r:id="rId13"/>
    <p:sldId id="259" r:id="rId14"/>
    <p:sldId id="265" r:id="rId15"/>
    <p:sldId id="266" r:id="rId16"/>
    <p:sldId id="274" r:id="rId17"/>
    <p:sldId id="275" r:id="rId18"/>
    <p:sldId id="268" r:id="rId19"/>
    <p:sldId id="269" r:id="rId20"/>
    <p:sldId id="1062" r:id="rId21"/>
    <p:sldId id="1080" r:id="rId22"/>
    <p:sldId id="1051" r:id="rId23"/>
    <p:sldId id="1084" r:id="rId24"/>
    <p:sldId id="1086" r:id="rId25"/>
    <p:sldId id="457" r:id="rId26"/>
    <p:sldId id="1018" r:id="rId27"/>
    <p:sldId id="438" r:id="rId28"/>
    <p:sldId id="1095" r:id="rId29"/>
  </p:sldIdLst>
  <p:sldSz cx="18288000" cy="10287000"/>
  <p:notesSz cx="6858000" cy="9144000"/>
  <p:embeddedFontLst>
    <p:embeddedFont>
      <p:font typeface="Arial Narrow" panose="020B0606020202030204" pitchFamily="3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
      <p:font typeface="Garamond" panose="02020404030301010803" pitchFamily="18" charset="0"/>
      <p:regular r:id="rId39"/>
      <p:bold r:id="rId40"/>
      <p:italic r:id="rId41"/>
      <p:boldItalic r:id="rId42"/>
    </p:embeddedFont>
    <p:embeddedFont>
      <p:font typeface="Open Sans" panose="020B0604020202020204" charset="0"/>
      <p:regular r:id="rId43"/>
      <p:bold r:id="rId44"/>
      <p:italic r:id="rId45"/>
      <p:boldItalic r:id="rId46"/>
    </p:embeddedFont>
    <p:embeddedFont>
      <p:font typeface="Roboto" panose="020B0604020202020204" charset="0"/>
      <p:regular r:id="rId47"/>
      <p:bold r:id="rId48"/>
      <p:italic r:id="rId49"/>
      <p:boldItalic r:id="rId50"/>
    </p:embeddedFont>
    <p:embeddedFont>
      <p:font typeface="Roboto Black" panose="020B0604020202020204" charset="0"/>
      <p:bold r:id="rId51"/>
      <p:boldItalic r:id="rId52"/>
    </p:embeddedFont>
    <p:embeddedFont>
      <p:font typeface="Source Sans Pro" panose="020B0503030403020204" pitchFamily="34" charset="0"/>
      <p:regular r:id="rId53"/>
      <p:bold r:id="rId54"/>
      <p:italic r:id="rId55"/>
      <p:boldItalic r:id="rId56"/>
    </p:embeddedFont>
    <p:embeddedFont>
      <p:font typeface="Tahoma" panose="020B0604030504040204" pitchFamily="34" charset="0"/>
      <p:regular r:id="rId57"/>
      <p:bold r:id="rId58"/>
    </p:embeddedFont>
    <p:embeddedFont>
      <p:font typeface="Wingdings 2" panose="05020102010507070707" pitchFamily="18" charset="2"/>
      <p:regular r:id="rId59"/>
    </p:embeddedFont>
    <p:embeddedFont>
      <p:font typeface="Wingdings 3" panose="05040102010807070707" pitchFamily="18" charset="2"/>
      <p:regular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gq93apwJlusFed83VeglvbDvwzP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E16E9E-3BDE-461D-9205-25F951B9D39D}">
  <a:tblStyle styleId="{B9E16E9E-3BDE-461D-9205-25F951B9D39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94660"/>
  </p:normalViewPr>
  <p:slideViewPr>
    <p:cSldViewPr snapToGrid="0">
      <p:cViewPr varScale="1">
        <p:scale>
          <a:sx n="73" d="100"/>
          <a:sy n="73" d="100"/>
        </p:scale>
        <p:origin x="2250"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font" Target="fonts/font25.fntdata"/><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8" Type="http://schemas.openxmlformats.org/officeDocument/2006/relationships/font" Target="fonts/font28.fntdata"/><Relationship Id="rId5" Type="http://schemas.openxmlformats.org/officeDocument/2006/relationships/slide" Target="slides/slide3.xml"/><Relationship Id="rId61" Type="http://customschemas.google.com/relationships/presentationmetadata" Target="meta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font" Target="fonts/font26.fntdata"/><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2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59" Type="http://schemas.openxmlformats.org/officeDocument/2006/relationships/font" Target="fonts/font29.fntdata"/><Relationship Id="rId20" Type="http://schemas.openxmlformats.org/officeDocument/2006/relationships/slide" Target="slides/slide18.xml"/><Relationship Id="rId41" Type="http://schemas.openxmlformats.org/officeDocument/2006/relationships/font" Target="fonts/font11.fntdata"/><Relationship Id="rId54" Type="http://schemas.openxmlformats.org/officeDocument/2006/relationships/font" Target="fonts/font24.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font" Target="fonts/font27.fntdata"/><Relationship Id="rId10" Type="http://schemas.openxmlformats.org/officeDocument/2006/relationships/slide" Target="slides/slide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60" Type="http://schemas.openxmlformats.org/officeDocument/2006/relationships/font" Target="fonts/font30.fntdata"/><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font" Target="fonts/font9.fntdata"/></Relationships>
</file>

<file path=ppt/charts/_rels/chart1.xml.rels><?xml version="1.0" encoding="UTF-8" standalone="yes"?>
<Relationships xmlns="http://schemas.openxmlformats.org/package/2006/relationships"><Relationship Id="rId3" Type="http://schemas.openxmlformats.org/officeDocument/2006/relationships/oleObject" Target="file:///\\ssc2008file\data\PH\Proposition%2098\Proposition%2098%20Funding%20(1988-Curren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sc2008file\data\Workshops\2022\Gov%20Bud\Section%203\Backup%20Documents\3-1%20Prop%2098%20Data_Chart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ysClr val="windowText" lastClr="000000"/>
                </a:solidFill>
                <a:latin typeface="Arial Narrow" panose="020B0606020202030204" pitchFamily="34" charset="0"/>
                <a:ea typeface="+mn-ea"/>
                <a:cs typeface="+mn-cs"/>
              </a:defRPr>
            </a:pPr>
            <a:r>
              <a:rPr lang="en-US" dirty="0"/>
              <a:t>Governor’s Proposition 98 Spending Design
Ongoing versus One-Time Spending</a:t>
            </a:r>
          </a:p>
        </c:rich>
      </c:tx>
      <c:overlay val="0"/>
      <c:spPr>
        <a:noFill/>
        <a:ln>
          <a:noFill/>
        </a:ln>
        <a:effectLst/>
      </c:spPr>
      <c:txPr>
        <a:bodyPr rot="0" spcFirstLastPara="1" vertOverflow="ellipsis" vert="horz" wrap="square" anchor="ctr" anchorCtr="1"/>
        <a:lstStyle/>
        <a:p>
          <a:pPr>
            <a:defRPr sz="1920" b="1" i="0" u="none" strike="noStrike" kern="1200" spc="0" baseline="0">
              <a:solidFill>
                <a:sysClr val="windowText" lastClr="000000"/>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0.17442474509110298"/>
          <c:y val="0.1904371763453222"/>
          <c:w val="0.79351411349365208"/>
          <c:h val="0.60395479859183843"/>
        </c:manualLayout>
      </c:layout>
      <c:barChart>
        <c:barDir val="bar"/>
        <c:grouping val="stacked"/>
        <c:varyColors val="0"/>
        <c:ser>
          <c:idx val="0"/>
          <c:order val="0"/>
          <c:tx>
            <c:strRef>
              <c:f>'[Proposition 98 Funding (1988-Current).xlsx]Ongoing v One-Time'!$B$1</c:f>
              <c:strCache>
                <c:ptCount val="1"/>
                <c:pt idx="0">
                  <c:v>Ongoing</c:v>
                </c:pt>
              </c:strCache>
            </c:strRef>
          </c:tx>
          <c:spPr>
            <a:solidFill>
              <a:schemeClr val="accent1"/>
            </a:solidFill>
            <a:ln>
              <a:noFill/>
            </a:ln>
            <a:effectLst>
              <a:innerShdw blurRad="63500" dist="50800" dir="13500000">
                <a:prstClr val="black">
                  <a:alpha val="50000"/>
                </a:prstClr>
              </a:innerShdw>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'[Proposition 98 Funding (1988-Current).xlsx]Ongoing v One-Time'!$A$2:$A$4</c:f>
              <c:strCache>
                <c:ptCount val="3"/>
                <c:pt idx="0">
                  <c:v>K-12</c:v>
                </c:pt>
                <c:pt idx="1">
                  <c:v>Community Colleges</c:v>
                </c:pt>
                <c:pt idx="2">
                  <c:v>Total Proposition 98</c:v>
                </c:pt>
              </c:strCache>
            </c:strRef>
          </c:cat>
          <c:val>
            <c:numRef>
              <c:f>'[Proposition 98 Funding (1988-Current).xlsx]Ongoing v One-Time'!$B$2:$B$4</c:f>
              <c:numCache>
                <c:formatCode>0%</c:formatCode>
                <c:ptCount val="3"/>
                <c:pt idx="0">
                  <c:v>0.60213528638110236</c:v>
                </c:pt>
                <c:pt idx="1">
                  <c:v>0.3610567824464892</c:v>
                </c:pt>
                <c:pt idx="2">
                  <c:v>0.58026275378947922</c:v>
                </c:pt>
              </c:numCache>
            </c:numRef>
          </c:val>
          <c:extLst>
            <c:ext xmlns:c16="http://schemas.microsoft.com/office/drawing/2014/chart" uri="{C3380CC4-5D6E-409C-BE32-E72D297353CC}">
              <c16:uniqueId val="{00000000-D040-46E6-87A4-4ECC3BE87D8C}"/>
            </c:ext>
          </c:extLst>
        </c:ser>
        <c:ser>
          <c:idx val="1"/>
          <c:order val="1"/>
          <c:tx>
            <c:strRef>
              <c:f>'[Proposition 98 Funding (1988-Current).xlsx]Ongoing v One-Time'!$C$1</c:f>
              <c:strCache>
                <c:ptCount val="1"/>
                <c:pt idx="0">
                  <c:v>One-Time</c:v>
                </c:pt>
              </c:strCache>
            </c:strRef>
          </c:tx>
          <c:spPr>
            <a:solidFill>
              <a:schemeClr val="accent2"/>
            </a:solidFill>
            <a:ln>
              <a:noFill/>
            </a:ln>
            <a:effectLst>
              <a:innerShdw blurRad="63500" dist="50800" dir="13500000">
                <a:prstClr val="black">
                  <a:alpha val="50000"/>
                </a:prstClr>
              </a:innerShdw>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'[Proposition 98 Funding (1988-Current).xlsx]Ongoing v One-Time'!$A$2:$A$4</c:f>
              <c:strCache>
                <c:ptCount val="3"/>
                <c:pt idx="0">
                  <c:v>K-12</c:v>
                </c:pt>
                <c:pt idx="1">
                  <c:v>Community Colleges</c:v>
                </c:pt>
                <c:pt idx="2">
                  <c:v>Total Proposition 98</c:v>
                </c:pt>
              </c:strCache>
            </c:strRef>
          </c:cat>
          <c:val>
            <c:numRef>
              <c:f>'[Proposition 98 Funding (1988-Current).xlsx]Ongoing v One-Time'!$C$2:$C$4</c:f>
              <c:numCache>
                <c:formatCode>0%</c:formatCode>
                <c:ptCount val="3"/>
                <c:pt idx="0">
                  <c:v>0.3978647136188978</c:v>
                </c:pt>
                <c:pt idx="1">
                  <c:v>0.6389432175535108</c:v>
                </c:pt>
                <c:pt idx="2">
                  <c:v>0.41973724621052089</c:v>
                </c:pt>
              </c:numCache>
            </c:numRef>
          </c:val>
          <c:extLst>
            <c:ext xmlns:c16="http://schemas.microsoft.com/office/drawing/2014/chart" uri="{C3380CC4-5D6E-409C-BE32-E72D297353CC}">
              <c16:uniqueId val="{00000001-D040-46E6-87A4-4ECC3BE87D8C}"/>
            </c:ext>
          </c:extLst>
        </c:ser>
        <c:dLbls>
          <c:showLegendKey val="0"/>
          <c:showVal val="0"/>
          <c:showCatName val="0"/>
          <c:showSerName val="0"/>
          <c:showPercent val="0"/>
          <c:showBubbleSize val="0"/>
        </c:dLbls>
        <c:gapWidth val="150"/>
        <c:overlap val="100"/>
        <c:axId val="558649424"/>
        <c:axId val="558652952"/>
      </c:barChart>
      <c:catAx>
        <c:axId val="5586494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Arial Narrow" panose="020B0606020202030204" pitchFamily="34" charset="0"/>
                <a:ea typeface="+mn-ea"/>
                <a:cs typeface="+mn-cs"/>
              </a:defRPr>
            </a:pPr>
            <a:endParaRPr lang="en-US"/>
          </a:p>
        </c:txPr>
        <c:crossAx val="558652952"/>
        <c:crosses val="autoZero"/>
        <c:auto val="1"/>
        <c:lblAlgn val="ctr"/>
        <c:lblOffset val="100"/>
        <c:noMultiLvlLbl val="0"/>
      </c:catAx>
      <c:valAx>
        <c:axId val="55865295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Arial Narrow" panose="020B0606020202030204" pitchFamily="34" charset="0"/>
                <a:ea typeface="+mn-ea"/>
                <a:cs typeface="+mn-cs"/>
              </a:defRPr>
            </a:pPr>
            <a:endParaRPr lang="en-US"/>
          </a:p>
        </c:txPr>
        <c:crossAx val="558649424"/>
        <c:crosses val="autoZero"/>
        <c:crossBetween val="between"/>
      </c:valAx>
      <c:spPr>
        <a:noFill/>
        <a:ln>
          <a:noFill/>
        </a:ln>
        <a:effectLst/>
      </c:spPr>
    </c:plotArea>
    <c:legend>
      <c:legendPos val="b"/>
      <c:layout>
        <c:manualLayout>
          <c:xMode val="edge"/>
          <c:yMode val="edge"/>
          <c:x val="0.40759963746720534"/>
          <c:y val="0.92231499116579885"/>
          <c:w val="0.24694812865641816"/>
          <c:h val="5.9461778568141964E-2"/>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600" b="1">
          <a:solidFill>
            <a:sysClr val="windowText" lastClr="000000"/>
          </a:solidFill>
          <a:latin typeface="Arial Narrow" panose="020B0606020202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94679611664"/>
          <c:y val="3.664376671691523E-2"/>
          <c:w val="0.58875261471853257"/>
          <c:h val="0.74517027547876247"/>
        </c:manualLayout>
      </c:layout>
      <c:barChart>
        <c:barDir val="bar"/>
        <c:grouping val="clustered"/>
        <c:varyColors val="0"/>
        <c:ser>
          <c:idx val="1"/>
          <c:order val="1"/>
          <c:tx>
            <c:strRef>
              <c:f>'Core v Categorical'!$A$3</c:f>
              <c:strCache>
                <c:ptCount val="1"/>
                <c:pt idx="0">
                  <c:v>Core Funding</c:v>
                </c:pt>
              </c:strCache>
            </c:strRef>
          </c:tx>
          <c:spPr>
            <a:solidFill>
              <a:schemeClr val="accent2"/>
            </a:solidFill>
            <a:ln>
              <a:noFill/>
            </a:ln>
            <a:effectLst>
              <a:innerShdw blurRad="63500" dist="50800" dir="13500000">
                <a:prstClr val="black">
                  <a:alpha val="50000"/>
                </a:prstClr>
              </a:innerShdw>
            </a:effectLst>
          </c:spPr>
          <c:invertIfNegative val="0"/>
          <c:dLbls>
            <c:numFmt formatCode="&quot;$&quot;#,##0" sourceLinked="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v Categorical'!$B$1:$C$1</c:f>
              <c:strCache>
                <c:ptCount val="2"/>
                <c:pt idx="0">
                  <c:v>K-12</c:v>
                </c:pt>
                <c:pt idx="1">
                  <c:v>Community Colleges</c:v>
                </c:pt>
              </c:strCache>
            </c:strRef>
          </c:cat>
          <c:val>
            <c:numRef>
              <c:f>'Core v Categorical'!$B$3:$C$3</c:f>
              <c:numCache>
                <c:formatCode>_(* #,##0.0_);_(* \(#,##0.0\);_(* "-"??_);_(@_)</c:formatCode>
                <c:ptCount val="2"/>
                <c:pt idx="0">
                  <c:v>4005.8999999999996</c:v>
                </c:pt>
                <c:pt idx="1">
                  <c:v>503.79999999999995</c:v>
                </c:pt>
              </c:numCache>
            </c:numRef>
          </c:val>
          <c:extLst>
            <c:ext xmlns:c16="http://schemas.microsoft.com/office/drawing/2014/chart" uri="{C3380CC4-5D6E-409C-BE32-E72D297353CC}">
              <c16:uniqueId val="{00000000-E42A-447B-9A9A-74116AE670F2}"/>
            </c:ext>
          </c:extLst>
        </c:ser>
        <c:ser>
          <c:idx val="2"/>
          <c:order val="2"/>
          <c:tx>
            <c:strRef>
              <c:f>'Core v Categorical'!$A$4</c:f>
              <c:strCache>
                <c:ptCount val="1"/>
                <c:pt idx="0">
                  <c:v>Categorical Funding</c:v>
                </c:pt>
              </c:strCache>
            </c:strRef>
          </c:tx>
          <c:spPr>
            <a:solidFill>
              <a:schemeClr val="tx2"/>
            </a:solidFill>
            <a:ln>
              <a:noFill/>
            </a:ln>
            <a:effectLst>
              <a:innerShdw blurRad="63500" dist="50800" dir="13500000">
                <a:prstClr val="black">
                  <a:alpha val="50000"/>
                </a:prstClr>
              </a:innerShdw>
            </a:effectLst>
          </c:spPr>
          <c:invertIfNegative val="0"/>
          <c:dLbls>
            <c:dLbl>
              <c:idx val="0"/>
              <c:numFmt formatCode="&quot;$&quot;#,##0" sourceLinked="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881D-4847-9825-8542A841F605}"/>
                </c:ext>
              </c:extLst>
            </c:dLbl>
            <c:dLbl>
              <c:idx val="1"/>
              <c:numFmt formatCode="&quot;$&quot;#,##0" sourceLinked="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881D-4847-9825-8542A841F605}"/>
                </c:ext>
              </c:extLst>
            </c:dLbl>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v Categorical'!$B$1:$C$1</c:f>
              <c:strCache>
                <c:ptCount val="2"/>
                <c:pt idx="0">
                  <c:v>K-12</c:v>
                </c:pt>
                <c:pt idx="1">
                  <c:v>Community Colleges</c:v>
                </c:pt>
              </c:strCache>
            </c:strRef>
          </c:cat>
          <c:val>
            <c:numRef>
              <c:f>'Core v Categorical'!$B$4:$C$4</c:f>
              <c:numCache>
                <c:formatCode>_(* #,##0.0_);_(* \(#,##0.0\);_(* "-"??_);_(@_)</c:formatCode>
                <c:ptCount val="2"/>
                <c:pt idx="0">
                  <c:v>11504.9</c:v>
                </c:pt>
                <c:pt idx="1">
                  <c:v>1043.8790000000001</c:v>
                </c:pt>
              </c:numCache>
            </c:numRef>
          </c:val>
          <c:extLst>
            <c:ext xmlns:c16="http://schemas.microsoft.com/office/drawing/2014/chart" uri="{C3380CC4-5D6E-409C-BE32-E72D297353CC}">
              <c16:uniqueId val="{00000003-E42A-447B-9A9A-74116AE670F2}"/>
            </c:ext>
          </c:extLst>
        </c:ser>
        <c:dLbls>
          <c:showLegendKey val="0"/>
          <c:showVal val="0"/>
          <c:showCatName val="0"/>
          <c:showSerName val="0"/>
          <c:showPercent val="0"/>
          <c:showBubbleSize val="0"/>
        </c:dLbls>
        <c:gapWidth val="182"/>
        <c:axId val="558656480"/>
        <c:axId val="558653344"/>
        <c:extLst>
          <c:ext xmlns:c15="http://schemas.microsoft.com/office/drawing/2012/chart" uri="{02D57815-91ED-43cb-92C2-25804820EDAC}">
            <c15:filteredBarSeries>
              <c15:ser>
                <c:idx val="0"/>
                <c:order val="0"/>
                <c:tx>
                  <c:strRef>
                    <c:extLst>
                      <c:ext uri="{02D57815-91ED-43cb-92C2-25804820EDAC}">
                        <c15:formulaRef>
                          <c15:sqref>'Core v Categorical'!$A$2</c15:sqref>
                        </c15:formulaRef>
                      </c:ext>
                    </c:extLst>
                    <c:strCache>
                      <c:ptCount val="1"/>
                    </c:strCache>
                  </c:strRef>
                </c:tx>
                <c:spPr>
                  <a:solidFill>
                    <a:schemeClr val="accent1"/>
                  </a:solidFill>
                  <a:ln>
                    <a:noFill/>
                  </a:ln>
                  <a:effectLst/>
                </c:spPr>
                <c:invertIfNegative val="0"/>
                <c:cat>
                  <c:strRef>
                    <c:extLst>
                      <c:ext uri="{02D57815-91ED-43cb-92C2-25804820EDAC}">
                        <c15:formulaRef>
                          <c15:sqref>'Core v Categorical'!$B$1:$C$1</c15:sqref>
                        </c15:formulaRef>
                      </c:ext>
                    </c:extLst>
                    <c:strCache>
                      <c:ptCount val="2"/>
                      <c:pt idx="0">
                        <c:v>K-12</c:v>
                      </c:pt>
                      <c:pt idx="1">
                        <c:v>Community Colleges</c:v>
                      </c:pt>
                    </c:strCache>
                  </c:strRef>
                </c:cat>
                <c:val>
                  <c:numRef>
                    <c:extLst>
                      <c:ext uri="{02D57815-91ED-43cb-92C2-25804820EDAC}">
                        <c15:formulaRef>
                          <c15:sqref>'Core v Categorical'!$B$2:$C$2</c15:sqref>
                        </c15:formulaRef>
                      </c:ext>
                    </c:extLst>
                    <c:numCache>
                      <c:formatCode>General</c:formatCode>
                      <c:ptCount val="2"/>
                    </c:numCache>
                  </c:numRef>
                </c:val>
                <c:extLst>
                  <c:ext xmlns:c16="http://schemas.microsoft.com/office/drawing/2014/chart" uri="{C3380CC4-5D6E-409C-BE32-E72D297353CC}">
                    <c16:uniqueId val="{00000004-E42A-447B-9A9A-74116AE670F2}"/>
                  </c:ext>
                </c:extLst>
              </c15:ser>
            </c15:filteredBarSeries>
          </c:ext>
        </c:extLst>
      </c:barChart>
      <c:catAx>
        <c:axId val="5586564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Arial Narrow" panose="020B0606020202030204" pitchFamily="34" charset="0"/>
                <a:ea typeface="+mn-ea"/>
                <a:cs typeface="+mn-cs"/>
              </a:defRPr>
            </a:pPr>
            <a:endParaRPr lang="en-US"/>
          </a:p>
        </c:txPr>
        <c:crossAx val="558653344"/>
        <c:crosses val="autoZero"/>
        <c:auto val="1"/>
        <c:lblAlgn val="ctr"/>
        <c:lblOffset val="100"/>
        <c:noMultiLvlLbl val="0"/>
      </c:catAx>
      <c:valAx>
        <c:axId val="558653344"/>
        <c:scaling>
          <c:orientation val="minMax"/>
          <c:max val="120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ysClr val="windowText" lastClr="000000"/>
                    </a:solidFill>
                    <a:latin typeface="Arial Narrow" panose="020B0606020202030204" pitchFamily="34" charset="0"/>
                    <a:ea typeface="+mn-ea"/>
                    <a:cs typeface="+mn-cs"/>
                  </a:defRPr>
                </a:pPr>
                <a:r>
                  <a:rPr lang="en-US" sz="1400"/>
                  <a:t>In millions</a:t>
                </a:r>
              </a:p>
            </c:rich>
          </c:tx>
          <c:layout>
            <c:manualLayout>
              <c:xMode val="edge"/>
              <c:yMode val="edge"/>
              <c:x val="0.46217209278491245"/>
              <c:y val="0.91083892192307114"/>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Narrow" panose="020B0606020202030204" pitchFamily="34" charset="0"/>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Arial Narrow" panose="020B0606020202030204" pitchFamily="34" charset="0"/>
                <a:ea typeface="+mn-ea"/>
                <a:cs typeface="+mn-cs"/>
              </a:defRPr>
            </a:pPr>
            <a:endParaRPr lang="en-US"/>
          </a:p>
        </c:txPr>
        <c:crossAx val="558656480"/>
        <c:crosses val="autoZero"/>
        <c:crossBetween val="between"/>
      </c:valAx>
      <c:spPr>
        <a:noFill/>
        <a:ln>
          <a:noFill/>
        </a:ln>
        <a:effectLst/>
      </c:spPr>
    </c:plotArea>
    <c:legend>
      <c:legendPos val="r"/>
      <c:overlay val="0"/>
      <c:spPr>
        <a:noFill/>
        <a:ln>
          <a:solidFill>
            <a:schemeClr val="tx2"/>
          </a:solidFill>
        </a:ln>
        <a:effectLst/>
      </c:spPr>
      <c:txPr>
        <a:bodyPr rot="0" spcFirstLastPara="1" vertOverflow="ellipsis" vert="horz" wrap="square" anchor="ctr" anchorCtr="1"/>
        <a:lstStyle/>
        <a:p>
          <a:pPr>
            <a:defRPr sz="1600" b="1"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200" b="1">
          <a:solidFill>
            <a:sysClr val="windowText" lastClr="000000"/>
          </a:solidFill>
          <a:latin typeface="Arial Narrow" panose="020B0606020202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1" name="Google Shape;8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r>
              <a:rPr lang="en-US" dirty="0"/>
              <a:t>78% of Combined</a:t>
            </a:r>
            <a:r>
              <a:rPr lang="en-US" baseline="0" dirty="0"/>
              <a:t> GF goes to salaries and benefits 85% pf unrestricted GF are people costs</a:t>
            </a:r>
            <a:endParaRPr dirty="0"/>
          </a:p>
        </p:txBody>
      </p:sp>
      <p:sp>
        <p:nvSpPr>
          <p:cNvPr id="156" name="Google Shape;156;p1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3" name="Google Shape;18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7" name="Google Shape;19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latin typeface="Garamond"/>
                <a:ea typeface="Garamond"/>
                <a:cs typeface="Garamond"/>
                <a:sym typeface="Garamond"/>
              </a:rPr>
              <a:t>Reserve Percentage must</a:t>
            </a:r>
            <a:r>
              <a:rPr lang="en-US" sz="1100" b="1" baseline="0" dirty="0">
                <a:latin typeface="Garamond"/>
                <a:ea typeface="Garamond"/>
                <a:cs typeface="Garamond"/>
                <a:sym typeface="Garamond"/>
              </a:rPr>
              <a:t> be at least 3% in </a:t>
            </a:r>
            <a:r>
              <a:rPr lang="en-US" sz="1100" b="1" baseline="0" dirty="0" err="1">
                <a:latin typeface="Garamond"/>
                <a:ea typeface="Garamond"/>
                <a:cs typeface="Garamond"/>
                <a:sym typeface="Garamond"/>
              </a:rPr>
              <a:t>Yr</a:t>
            </a:r>
            <a:r>
              <a:rPr lang="en-US" sz="1100" b="1" baseline="0" dirty="0">
                <a:latin typeface="Garamond"/>
                <a:ea typeface="Garamond"/>
                <a:cs typeface="Garamond"/>
                <a:sym typeface="Garamond"/>
              </a:rPr>
              <a:t> 3</a:t>
            </a:r>
            <a:endParaRPr lang="en-US" dirty="0"/>
          </a:p>
          <a:p>
            <a:pPr marL="457200" marR="0" lvl="0" indent="-228600" algn="l" rtl="0">
              <a:lnSpc>
                <a:spcPct val="100000"/>
              </a:lnSpc>
              <a:spcBef>
                <a:spcPts val="0"/>
              </a:spcBef>
              <a:spcAft>
                <a:spcPts val="0"/>
              </a:spcAft>
              <a:buClr>
                <a:srgbClr val="000000"/>
              </a:buClr>
              <a:buSzPts val="1100"/>
              <a:buFont typeface="Arial"/>
              <a:buNone/>
            </a:pPr>
            <a:endParaRPr dirty="0">
              <a:latin typeface="Arial"/>
              <a:ea typeface="Arial"/>
              <a:cs typeface="Arial"/>
              <a:sym typeface="Arial"/>
            </a:endParaRPr>
          </a:p>
        </p:txBody>
      </p:sp>
      <p:sp>
        <p:nvSpPr>
          <p:cNvPr id="198" name="Google Shape;198;p1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chemeClr val="dk1"/>
                </a:solidFill>
                <a:latin typeface="Arial"/>
                <a:ea typeface="Arial"/>
                <a:cs typeface="Arial"/>
                <a:sym typeface="Arial"/>
              </a:rPr>
              <a:t>13</a:t>
            </a:fld>
            <a:endParaRPr sz="14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1" name="Google Shape;21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latin typeface="Arial"/>
              <a:ea typeface="Arial"/>
              <a:cs typeface="Arial"/>
              <a:sym typeface="Arial"/>
            </a:endParaRPr>
          </a:p>
        </p:txBody>
      </p:sp>
      <p:sp>
        <p:nvSpPr>
          <p:cNvPr id="212" name="Google Shape;212;p1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chemeClr val="dk1"/>
                </a:solidFill>
                <a:latin typeface="Arial"/>
                <a:ea typeface="Arial"/>
                <a:cs typeface="Arial"/>
                <a:sym typeface="Arial"/>
              </a:rPr>
              <a:t>14</a:t>
            </a:fld>
            <a:endParaRPr sz="14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1" name="Google Shape;21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latin typeface="Arial"/>
              <a:ea typeface="Arial"/>
              <a:cs typeface="Arial"/>
              <a:sym typeface="Arial"/>
            </a:endParaRPr>
          </a:p>
        </p:txBody>
      </p:sp>
      <p:sp>
        <p:nvSpPr>
          <p:cNvPr id="212" name="Google Shape;212;p1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chemeClr val="dk1"/>
                </a:solidFill>
                <a:latin typeface="Arial"/>
                <a:ea typeface="Arial"/>
                <a:cs typeface="Arial"/>
                <a:sym typeface="Arial"/>
              </a:rPr>
              <a:t>15</a:t>
            </a:fld>
            <a:endParaRPr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55923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1" name="Google Shape;21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latin typeface="Arial"/>
              <a:ea typeface="Arial"/>
              <a:cs typeface="Arial"/>
              <a:sym typeface="Arial"/>
            </a:endParaRPr>
          </a:p>
        </p:txBody>
      </p:sp>
      <p:sp>
        <p:nvSpPr>
          <p:cNvPr id="212" name="Google Shape;212;p1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chemeClr val="dk1"/>
                </a:solidFill>
                <a:latin typeface="Arial"/>
                <a:ea typeface="Arial"/>
                <a:cs typeface="Arial"/>
                <a:sym typeface="Arial"/>
              </a:rPr>
              <a:t>16</a:t>
            </a:fld>
            <a:endParaRPr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60603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ebf3c16ea3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4" name="Google Shape;234;gebf3c16ea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7" name="Google Shape;24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D0E40-DE3F-0248-93EE-BD5EA26E61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4532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D0E40-DE3F-0248-93EE-BD5EA26E61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5976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60C0E6-2949-B54E-81BE-A022E53C47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698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60C0E6-2949-B54E-81BE-A022E53C47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40850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60C0E6-2949-B54E-81BE-A022E53C47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6380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267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61DC35-262F-446D-A0F7-C03BF7292007}" type="slidenum">
              <a:rPr lang="en-US" smtClean="0"/>
              <a:pPr/>
              <a:t>4</a:t>
            </a:fld>
            <a:endParaRPr lang="en-US"/>
          </a:p>
        </p:txBody>
      </p:sp>
    </p:spTree>
    <p:extLst>
      <p:ext uri="{BB962C8B-B14F-4D97-AF65-F5344CB8AC3E}">
        <p14:creationId xmlns:p14="http://schemas.microsoft.com/office/powerpoint/2010/main" val="3336762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STRS – over 2% increase in 2022-23  PERS – 3.19% increase </a:t>
            </a:r>
            <a:endParaRPr dirty="0"/>
          </a:p>
        </p:txBody>
      </p:sp>
      <p:sp>
        <p:nvSpPr>
          <p:cNvPr id="107" name="Google Shape;10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666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7" name="Google Shape;10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02455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81045" lvl="0" indent="-281045" algn="l" rtl="0">
              <a:lnSpc>
                <a:spcPct val="100000"/>
              </a:lnSpc>
              <a:spcBef>
                <a:spcPts val="0"/>
              </a:spcBef>
              <a:spcAft>
                <a:spcPts val="0"/>
              </a:spcAft>
              <a:buSzPts val="1100"/>
              <a:buFont typeface="Arial"/>
              <a:buChar char="•"/>
            </a:pPr>
            <a:endParaRPr dirty="0"/>
          </a:p>
          <a:p>
            <a:pPr marL="281045" lvl="0" indent="-211195" algn="l" rtl="0">
              <a:lnSpc>
                <a:spcPct val="100000"/>
              </a:lnSpc>
              <a:spcBef>
                <a:spcPts val="0"/>
              </a:spcBef>
              <a:spcAft>
                <a:spcPts val="0"/>
              </a:spcAft>
              <a:buSzPts val="1100"/>
              <a:buFont typeface="Arial"/>
              <a:buNone/>
            </a:pPr>
            <a:r>
              <a:rPr lang="en-US" sz="1400" dirty="0"/>
              <a:t>Just under $73M in revenue</a:t>
            </a:r>
          </a:p>
          <a:p>
            <a:pPr marL="281045" lvl="0" indent="-211195" algn="l" rtl="0">
              <a:lnSpc>
                <a:spcPct val="100000"/>
              </a:lnSpc>
              <a:spcBef>
                <a:spcPts val="0"/>
              </a:spcBef>
              <a:spcAft>
                <a:spcPts val="0"/>
              </a:spcAft>
              <a:buSzPts val="1100"/>
              <a:buFont typeface="Arial"/>
              <a:buNone/>
            </a:pPr>
            <a:endParaRPr sz="1400" dirty="0"/>
          </a:p>
          <a:p>
            <a:pPr marL="281045" lvl="0" indent="-211195" algn="l" rtl="0">
              <a:lnSpc>
                <a:spcPct val="100000"/>
              </a:lnSpc>
              <a:spcBef>
                <a:spcPts val="0"/>
              </a:spcBef>
              <a:spcAft>
                <a:spcPts val="0"/>
              </a:spcAft>
              <a:buSzPts val="1100"/>
              <a:buFont typeface="Arial"/>
              <a:buNone/>
            </a:pPr>
            <a:endParaRPr sz="1400" dirty="0"/>
          </a:p>
        </p:txBody>
      </p:sp>
      <p:sp>
        <p:nvSpPr>
          <p:cNvPr id="133" name="Google Shape;133;p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145" name="Google Shape;145;p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7"/>
        <p:cNvGrpSpPr/>
        <p:nvPr/>
      </p:nvGrpSpPr>
      <p:grpSpPr>
        <a:xfrm>
          <a:off x="0" y="0"/>
          <a:ext cx="0" cy="0"/>
          <a:chOff x="0" y="0"/>
          <a:chExt cx="0" cy="0"/>
        </a:xfrm>
      </p:grpSpPr>
      <p:sp>
        <p:nvSpPr>
          <p:cNvPr id="68" name="Google Shape;68;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5"/>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0" name="Google Shape;70;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Google Shape;74;p36"/>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6" name="Google Shape;76;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986ED-1BCA-2E44-887F-924C55508BFA}"/>
              </a:ext>
            </a:extLst>
          </p:cNvPr>
          <p:cNvSpPr>
            <a:spLocks noGrp="1"/>
          </p:cNvSpPr>
          <p:nvPr>
            <p:ph type="ctrTitle"/>
          </p:nvPr>
        </p:nvSpPr>
        <p:spPr>
          <a:xfrm>
            <a:off x="7232073" y="1110597"/>
            <a:ext cx="10668174" cy="3581400"/>
          </a:xfrm>
          <a:prstGeom prst="rect">
            <a:avLst/>
          </a:prstGeom>
          <a:effectLst>
            <a:outerShdw blurRad="50800" dist="38100" dir="2700000" algn="tl" rotWithShape="0">
              <a:prstClr val="black">
                <a:alpha val="40000"/>
              </a:prstClr>
            </a:outerShdw>
          </a:effectLst>
        </p:spPr>
        <p:txBody>
          <a:bodyPr anchor="ctr" anchorCtr="0"/>
          <a:lstStyle>
            <a:lvl1pPr algn="ctr">
              <a:defRPr sz="9000">
                <a:solidFill>
                  <a:schemeClr val="bg1"/>
                </a:solidFill>
                <a:effectLst/>
              </a:defRPr>
            </a:lvl1pPr>
          </a:lstStyle>
          <a:p>
            <a:r>
              <a:rPr lang="en-US"/>
              <a:t>Click to edit Master title style</a:t>
            </a:r>
          </a:p>
        </p:txBody>
      </p:sp>
      <p:sp>
        <p:nvSpPr>
          <p:cNvPr id="3" name="Subtitle 2">
            <a:extLst>
              <a:ext uri="{FF2B5EF4-FFF2-40B4-BE49-F238E27FC236}">
                <a16:creationId xmlns:a16="http://schemas.microsoft.com/office/drawing/2014/main" id="{85773637-9A65-4F4A-97F8-3F0F8C3B9E1B}"/>
              </a:ext>
            </a:extLst>
          </p:cNvPr>
          <p:cNvSpPr>
            <a:spLocks noGrp="1"/>
          </p:cNvSpPr>
          <p:nvPr>
            <p:ph type="subTitle" idx="1"/>
          </p:nvPr>
        </p:nvSpPr>
        <p:spPr>
          <a:xfrm>
            <a:off x="8867393" y="5107895"/>
            <a:ext cx="7397535" cy="829910"/>
          </a:xfrm>
          <a:prstGeom prst="rect">
            <a:avLst/>
          </a:prstGeom>
          <a:effectLst>
            <a:outerShdw blurRad="50800" dist="38100" dir="2700000" algn="tl" rotWithShape="0">
              <a:prstClr val="black">
                <a:alpha val="40000"/>
              </a:prstClr>
            </a:outerShdw>
          </a:effectLst>
        </p:spPr>
        <p:txBody>
          <a:bodyPr/>
          <a:lstStyle>
            <a:lvl1pPr marL="0" indent="0" algn="ctr">
              <a:buNone/>
              <a:defRPr sz="3600">
                <a:solidFill>
                  <a:schemeClr val="bg1"/>
                </a:solidFill>
                <a:effectLst/>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6" name="Footer Placeholder 3">
            <a:extLst>
              <a:ext uri="{FF2B5EF4-FFF2-40B4-BE49-F238E27FC236}">
                <a16:creationId xmlns:a16="http://schemas.microsoft.com/office/drawing/2014/main" id="{BF51D838-4070-F445-9D6F-865CCE367894}"/>
              </a:ext>
            </a:extLst>
          </p:cNvPr>
          <p:cNvSpPr txBox="1">
            <a:spLocks/>
          </p:cNvSpPr>
          <p:nvPr userDrawn="1"/>
        </p:nvSpPr>
        <p:spPr>
          <a:xfrm>
            <a:off x="673601" y="9707164"/>
            <a:ext cx="6172200" cy="370595"/>
          </a:xfrm>
          <a:prstGeom prst="rect">
            <a:avLst/>
          </a:prstGeom>
          <a:effectLst>
            <a:outerShdw blurRad="50800" dist="38100" dir="2700000" algn="tl" rotWithShape="0">
              <a:prstClr val="black">
                <a:alpha val="40000"/>
              </a:prstClr>
            </a:outerShdw>
          </a:effectLst>
        </p:spPr>
        <p:txBody>
          <a:bodyPr vert="horz" lIns="137160" tIns="68580" rIns="137160" bIns="68580" rtlCol="0" anchor="ctr">
            <a:noAutofit/>
          </a:bodyPr>
          <a:lstStyle>
            <a:defPPr>
              <a:defRPr lang="en-US"/>
            </a:defPPr>
            <a:lvl1pPr marL="0" algn="l" defTabSz="914400" rtl="0" eaLnBrk="1" latinLnBrk="0" hangingPunct="1">
              <a:defRPr sz="1200" b="1" i="0" kern="1200">
                <a:solidFill>
                  <a:schemeClr val="bg1"/>
                </a:solidFill>
                <a:effectLst/>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dirty="0"/>
              <a:t>© 2022 School Services of California Inc.</a:t>
            </a:r>
          </a:p>
        </p:txBody>
      </p:sp>
    </p:spTree>
    <p:extLst>
      <p:ext uri="{BB962C8B-B14F-4D97-AF65-F5344CB8AC3E}">
        <p14:creationId xmlns:p14="http://schemas.microsoft.com/office/powerpoint/2010/main" val="2498999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6CBA6-317A-DD46-AEAF-49109A51589F}"/>
              </a:ext>
            </a:extLst>
          </p:cNvPr>
          <p:cNvSpPr>
            <a:spLocks noGrp="1"/>
          </p:cNvSpPr>
          <p:nvPr>
            <p:ph type="title"/>
          </p:nvPr>
        </p:nvSpPr>
        <p:spPr>
          <a:effectLst/>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2B5BD61-92AC-F445-8928-725DEECF5FEE}"/>
              </a:ext>
            </a:extLst>
          </p:cNvPr>
          <p:cNvSpPr>
            <a:spLocks noGrp="1"/>
          </p:cNvSpPr>
          <p:nvPr>
            <p:ph idx="1"/>
          </p:nvPr>
        </p:nvSpPr>
        <p:spPr>
          <a:xfrm>
            <a:off x="96662" y="1485900"/>
            <a:ext cx="18062001" cy="80622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52D89C8-F613-3947-A623-A06AC41A23C3}"/>
              </a:ext>
            </a:extLst>
          </p:cNvPr>
          <p:cNvSpPr>
            <a:spLocks noGrp="1"/>
          </p:cNvSpPr>
          <p:nvPr>
            <p:ph type="ftr" sz="quarter" idx="11"/>
          </p:nvPr>
        </p:nvSpPr>
        <p:spPr>
          <a:xfrm>
            <a:off x="7131347" y="9891564"/>
            <a:ext cx="4004882" cy="344859"/>
          </a:xfrm>
          <a:effectLst/>
        </p:spPr>
        <p:txBody>
          <a:bodyPr/>
          <a:lstStyle/>
          <a:p>
            <a:r>
              <a:rPr lang="en-US"/>
              <a:t>© 2022 School Services of California Inc.</a:t>
            </a:r>
            <a:endParaRPr lang="en-US" dirty="0"/>
          </a:p>
        </p:txBody>
      </p:sp>
      <p:sp>
        <p:nvSpPr>
          <p:cNvPr id="6" name="Slide Number Placeholder 5">
            <a:extLst>
              <a:ext uri="{FF2B5EF4-FFF2-40B4-BE49-F238E27FC236}">
                <a16:creationId xmlns:a16="http://schemas.microsoft.com/office/drawing/2014/main" id="{331B905C-7922-6E4C-BB1B-9A0245AD1EED}"/>
              </a:ext>
            </a:extLst>
          </p:cNvPr>
          <p:cNvSpPr>
            <a:spLocks noGrp="1"/>
          </p:cNvSpPr>
          <p:nvPr>
            <p:ph type="sldNum" sz="quarter" idx="12"/>
          </p:nvPr>
        </p:nvSpPr>
        <p:spPr>
          <a:xfrm>
            <a:off x="17158716" y="9806939"/>
            <a:ext cx="1014984" cy="480060"/>
          </a:xfrm>
          <a:effectLst>
            <a:outerShdw blurRad="50800" dist="38100" dir="2700000" algn="tl" rotWithShape="0">
              <a:prstClr val="black">
                <a:alpha val="40000"/>
              </a:prstClr>
            </a:outerShdw>
          </a:effectLst>
        </p:spPr>
        <p:txBody>
          <a:bodyPr/>
          <a:lstStyle>
            <a:lvl1pPr>
              <a:defRPr sz="2400"/>
            </a:lvl1pPr>
          </a:lstStyle>
          <a:p>
            <a:fld id="{42503F20-67DD-4948-B6DE-4DDC1702207D}" type="slidenum">
              <a:rPr lang="en-US" smtClean="0"/>
              <a:pPr/>
              <a:t>‹#›</a:t>
            </a:fld>
            <a:endParaRPr lang="en-US" dirty="0"/>
          </a:p>
        </p:txBody>
      </p:sp>
    </p:spTree>
    <p:extLst>
      <p:ext uri="{BB962C8B-B14F-4D97-AF65-F5344CB8AC3E}">
        <p14:creationId xmlns:p14="http://schemas.microsoft.com/office/powerpoint/2010/main" val="2592504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F816E-8C77-B24D-BF22-7A9B4D2F8E10}"/>
              </a:ext>
            </a:extLst>
          </p:cNvPr>
          <p:cNvSpPr>
            <a:spLocks noGrp="1"/>
          </p:cNvSpPr>
          <p:nvPr>
            <p:ph type="title"/>
          </p:nvPr>
        </p:nvSpPr>
        <p:spPr>
          <a:xfrm>
            <a:off x="267631" y="2999509"/>
            <a:ext cx="17747165" cy="4279106"/>
          </a:xfrm>
        </p:spPr>
        <p:txBody>
          <a:bodyPr anchor="ctr" anchorCtr="0"/>
          <a:lstStyle>
            <a:lvl1pPr algn="ctr">
              <a:defRPr sz="7500">
                <a:solidFill>
                  <a:schemeClr val="bg1"/>
                </a:solidFill>
              </a:defRPr>
            </a:lvl1pPr>
          </a:lstStyle>
          <a:p>
            <a:r>
              <a:rPr lang="en-US"/>
              <a:t>Click to edit Master title style</a:t>
            </a:r>
          </a:p>
        </p:txBody>
      </p:sp>
    </p:spTree>
    <p:extLst>
      <p:ext uri="{BB962C8B-B14F-4D97-AF65-F5344CB8AC3E}">
        <p14:creationId xmlns:p14="http://schemas.microsoft.com/office/powerpoint/2010/main" val="3870104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27C12-B38E-AB43-8960-D33ECDB6C2AB}"/>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F246434-536A-5047-B21E-B81EB018C762}"/>
              </a:ext>
            </a:extLst>
          </p:cNvPr>
          <p:cNvSpPr>
            <a:spLocks noGrp="1"/>
          </p:cNvSpPr>
          <p:nvPr>
            <p:ph sz="half" idx="1"/>
          </p:nvPr>
        </p:nvSpPr>
        <p:spPr>
          <a:xfrm>
            <a:off x="96013" y="1481328"/>
            <a:ext cx="8933039" cy="80650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9771B662-A844-0B4F-A26E-D3B6F11636B5}"/>
              </a:ext>
            </a:extLst>
          </p:cNvPr>
          <p:cNvSpPr>
            <a:spLocks noGrp="1"/>
          </p:cNvSpPr>
          <p:nvPr>
            <p:ph type="ftr" sz="quarter" idx="11"/>
          </p:nvPr>
        </p:nvSpPr>
        <p:spPr>
          <a:xfrm>
            <a:off x="7125965" y="9889236"/>
            <a:ext cx="4005072" cy="342900"/>
          </a:xfrm>
        </p:spPr>
        <p:txBody>
          <a:bodyPr/>
          <a:lstStyle/>
          <a:p>
            <a:r>
              <a:rPr lang="en-US"/>
              <a:t>© 2022 School Services of California Inc.</a:t>
            </a:r>
          </a:p>
        </p:txBody>
      </p:sp>
      <p:sp>
        <p:nvSpPr>
          <p:cNvPr id="4" name="Content Placeholder 3">
            <a:extLst>
              <a:ext uri="{FF2B5EF4-FFF2-40B4-BE49-F238E27FC236}">
                <a16:creationId xmlns:a16="http://schemas.microsoft.com/office/drawing/2014/main" id="{8DB10E5C-6174-5042-A14F-70CE6C074D1B}"/>
              </a:ext>
            </a:extLst>
          </p:cNvPr>
          <p:cNvSpPr>
            <a:spLocks noGrp="1"/>
          </p:cNvSpPr>
          <p:nvPr>
            <p:ph sz="half" idx="2"/>
          </p:nvPr>
        </p:nvSpPr>
        <p:spPr>
          <a:xfrm>
            <a:off x="9258297" y="1481328"/>
            <a:ext cx="8929116" cy="8065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07CFF11-39BC-D946-8FCB-15924D015E8F}"/>
              </a:ext>
            </a:extLst>
          </p:cNvPr>
          <p:cNvSpPr>
            <a:spLocks noGrp="1"/>
          </p:cNvSpPr>
          <p:nvPr>
            <p:ph type="sldNum" sz="quarter" idx="12"/>
          </p:nvPr>
        </p:nvSpPr>
        <p:spPr/>
        <p:txBody>
          <a:bodyPr/>
          <a:lstStyle/>
          <a:p>
            <a:fld id="{42503F20-67DD-4948-B6DE-4DDC1702207D}" type="slidenum">
              <a:rPr lang="en-US" smtClean="0"/>
              <a:t>‹#›</a:t>
            </a:fld>
            <a:endParaRPr lang="en-US"/>
          </a:p>
        </p:txBody>
      </p:sp>
    </p:spTree>
    <p:extLst>
      <p:ext uri="{BB962C8B-B14F-4D97-AF65-F5344CB8AC3E}">
        <p14:creationId xmlns:p14="http://schemas.microsoft.com/office/powerpoint/2010/main" val="839611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E9A55-239D-174D-98A6-6EF25FD6DA24}"/>
              </a:ext>
            </a:extLst>
          </p:cNvPr>
          <p:cNvSpPr>
            <a:spLocks noGrp="1"/>
          </p:cNvSpPr>
          <p:nvPr>
            <p:ph type="title"/>
          </p:nvPr>
        </p:nvSpPr>
        <p:spPr>
          <a:xfrm>
            <a:off x="112739" y="27432"/>
            <a:ext cx="18036540" cy="12618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F9E0CA-65DA-A84D-9904-406994B38C1D}"/>
              </a:ext>
            </a:extLst>
          </p:cNvPr>
          <p:cNvSpPr>
            <a:spLocks noGrp="1"/>
          </p:cNvSpPr>
          <p:nvPr>
            <p:ph type="body" idx="1"/>
          </p:nvPr>
        </p:nvSpPr>
        <p:spPr>
          <a:xfrm>
            <a:off x="148749" y="1481328"/>
            <a:ext cx="8874252" cy="766338"/>
          </a:xfrm>
        </p:spPr>
        <p:txBody>
          <a:bodyPr anchor="ctr" anchorCtr="0"/>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EDF9932-F162-DE4B-933B-FCB9CF924E96}"/>
              </a:ext>
            </a:extLst>
          </p:cNvPr>
          <p:cNvSpPr>
            <a:spLocks noGrp="1"/>
          </p:cNvSpPr>
          <p:nvPr>
            <p:ph sz="half" idx="2"/>
          </p:nvPr>
        </p:nvSpPr>
        <p:spPr>
          <a:xfrm>
            <a:off x="148749" y="2298818"/>
            <a:ext cx="8874252" cy="7347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6549DB-00FD-BC43-A649-3B6D29ED37DA}"/>
              </a:ext>
            </a:extLst>
          </p:cNvPr>
          <p:cNvSpPr>
            <a:spLocks noGrp="1"/>
          </p:cNvSpPr>
          <p:nvPr>
            <p:ph type="body" sz="quarter" idx="3"/>
          </p:nvPr>
        </p:nvSpPr>
        <p:spPr>
          <a:xfrm>
            <a:off x="9258299" y="1481328"/>
            <a:ext cx="8874254" cy="766338"/>
          </a:xfrm>
        </p:spPr>
        <p:txBody>
          <a:bodyPr anchor="ctr" anchorCtr="0"/>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FA36A89-8892-4747-9006-64FC6025E2E8}"/>
              </a:ext>
            </a:extLst>
          </p:cNvPr>
          <p:cNvSpPr>
            <a:spLocks noGrp="1"/>
          </p:cNvSpPr>
          <p:nvPr>
            <p:ph sz="quarter" idx="4"/>
          </p:nvPr>
        </p:nvSpPr>
        <p:spPr>
          <a:xfrm>
            <a:off x="9258299" y="2298822"/>
            <a:ext cx="8874254" cy="7347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4EB4A65A-91D0-0748-9C7D-D7930F4279CB}"/>
              </a:ext>
            </a:extLst>
          </p:cNvPr>
          <p:cNvSpPr>
            <a:spLocks noGrp="1"/>
          </p:cNvSpPr>
          <p:nvPr>
            <p:ph type="ftr" sz="quarter" idx="11"/>
          </p:nvPr>
        </p:nvSpPr>
        <p:spPr/>
        <p:txBody>
          <a:bodyPr/>
          <a:lstStyle/>
          <a:p>
            <a:r>
              <a:rPr lang="en-US"/>
              <a:t>© 2022 School Services of California Inc.</a:t>
            </a:r>
          </a:p>
        </p:txBody>
      </p:sp>
      <p:sp>
        <p:nvSpPr>
          <p:cNvPr id="9" name="Slide Number Placeholder 8">
            <a:extLst>
              <a:ext uri="{FF2B5EF4-FFF2-40B4-BE49-F238E27FC236}">
                <a16:creationId xmlns:a16="http://schemas.microsoft.com/office/drawing/2014/main" id="{0EDB6A93-9583-BB49-8A49-BF2C819B5196}"/>
              </a:ext>
            </a:extLst>
          </p:cNvPr>
          <p:cNvSpPr>
            <a:spLocks noGrp="1"/>
          </p:cNvSpPr>
          <p:nvPr>
            <p:ph type="sldNum" sz="quarter" idx="12"/>
          </p:nvPr>
        </p:nvSpPr>
        <p:spPr/>
        <p:txBody>
          <a:bodyPr/>
          <a:lstStyle/>
          <a:p>
            <a:fld id="{42503F20-67DD-4948-B6DE-4DDC1702207D}" type="slidenum">
              <a:rPr lang="en-US" smtClean="0"/>
              <a:t>‹#›</a:t>
            </a:fld>
            <a:endParaRPr lang="en-US"/>
          </a:p>
        </p:txBody>
      </p:sp>
    </p:spTree>
    <p:extLst>
      <p:ext uri="{BB962C8B-B14F-4D97-AF65-F5344CB8AC3E}">
        <p14:creationId xmlns:p14="http://schemas.microsoft.com/office/powerpoint/2010/main" val="1441234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224AF-09E6-2346-8DCC-726123C681BE}"/>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704EFFB3-AACC-A445-B75B-A323F92E733E}"/>
              </a:ext>
            </a:extLst>
          </p:cNvPr>
          <p:cNvSpPr>
            <a:spLocks noGrp="1"/>
          </p:cNvSpPr>
          <p:nvPr>
            <p:ph type="ftr" sz="quarter" idx="11"/>
          </p:nvPr>
        </p:nvSpPr>
        <p:spPr/>
        <p:txBody>
          <a:bodyPr/>
          <a:lstStyle/>
          <a:p>
            <a:r>
              <a:rPr lang="en-US"/>
              <a:t>© 2022 School Services of California Inc.</a:t>
            </a:r>
          </a:p>
        </p:txBody>
      </p:sp>
      <p:sp>
        <p:nvSpPr>
          <p:cNvPr id="5" name="Slide Number Placeholder 4">
            <a:extLst>
              <a:ext uri="{FF2B5EF4-FFF2-40B4-BE49-F238E27FC236}">
                <a16:creationId xmlns:a16="http://schemas.microsoft.com/office/drawing/2014/main" id="{EA60594F-9FCC-024C-8867-A2740F14E91A}"/>
              </a:ext>
            </a:extLst>
          </p:cNvPr>
          <p:cNvSpPr>
            <a:spLocks noGrp="1"/>
          </p:cNvSpPr>
          <p:nvPr>
            <p:ph type="sldNum" sz="quarter" idx="12"/>
          </p:nvPr>
        </p:nvSpPr>
        <p:spPr/>
        <p:txBody>
          <a:bodyPr/>
          <a:lstStyle/>
          <a:p>
            <a:fld id="{42503F20-67DD-4948-B6DE-4DDC1702207D}" type="slidenum">
              <a:rPr lang="en-US" smtClean="0"/>
              <a:t>‹#›</a:t>
            </a:fld>
            <a:endParaRPr lang="en-US"/>
          </a:p>
        </p:txBody>
      </p:sp>
    </p:spTree>
    <p:extLst>
      <p:ext uri="{BB962C8B-B14F-4D97-AF65-F5344CB8AC3E}">
        <p14:creationId xmlns:p14="http://schemas.microsoft.com/office/powerpoint/2010/main" val="2827729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90E74-EDC1-F44D-8467-5B925C018E63}"/>
              </a:ext>
            </a:extLst>
          </p:cNvPr>
          <p:cNvSpPr>
            <a:spLocks noGrp="1"/>
          </p:cNvSpPr>
          <p:nvPr>
            <p:ph type="title"/>
          </p:nvPr>
        </p:nvSpPr>
        <p:spPr>
          <a:xfrm>
            <a:off x="96012" y="27432"/>
            <a:ext cx="18036540" cy="1261872"/>
          </a:xfrm>
        </p:spPr>
        <p:txBody>
          <a:bodyPr/>
          <a:lstStyle/>
          <a:p>
            <a:r>
              <a:rPr lang="en-US" dirty="0"/>
              <a:t>Click to edit Master title style</a:t>
            </a:r>
          </a:p>
        </p:txBody>
      </p:sp>
      <p:graphicFrame>
        <p:nvGraphicFramePr>
          <p:cNvPr id="5" name="Table 5">
            <a:extLst>
              <a:ext uri="{FF2B5EF4-FFF2-40B4-BE49-F238E27FC236}">
                <a16:creationId xmlns:a16="http://schemas.microsoft.com/office/drawing/2014/main" id="{676D1D23-ABB1-7D46-98CC-C55FD3B6114C}"/>
              </a:ext>
            </a:extLst>
          </p:cNvPr>
          <p:cNvGraphicFramePr>
            <a:graphicFrameLocks noGrp="1"/>
          </p:cNvGraphicFramePr>
          <p:nvPr userDrawn="1">
            <p:extLst/>
          </p:nvPr>
        </p:nvGraphicFramePr>
        <p:xfrm>
          <a:off x="187890" y="1421781"/>
          <a:ext cx="17924745" cy="8660436"/>
        </p:xfrm>
        <a:graphic>
          <a:graphicData uri="http://schemas.openxmlformats.org/drawingml/2006/table">
            <a:tbl>
              <a:tblPr firstRow="1" bandRow="1"/>
              <a:tblGrid>
                <a:gridCol w="17924745">
                  <a:extLst>
                    <a:ext uri="{9D8B030D-6E8A-4147-A177-3AD203B41FA5}">
                      <a16:colId xmlns:a16="http://schemas.microsoft.com/office/drawing/2014/main" val="3634730535"/>
                    </a:ext>
                  </a:extLst>
                </a:gridCol>
              </a:tblGrid>
              <a:tr h="1082555">
                <a:tc>
                  <a:txBody>
                    <a:bodyPr/>
                    <a:lstStyle/>
                    <a:p>
                      <a:endParaRPr lang="en-US" sz="4100"/>
                    </a:p>
                  </a:txBody>
                  <a:tcPr marL="137160" marR="137160" marT="68580" marB="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271691668"/>
                  </a:ext>
                </a:extLst>
              </a:tr>
              <a:tr h="1082555">
                <a:tc>
                  <a:txBody>
                    <a:bodyPr/>
                    <a:lstStyle/>
                    <a:p>
                      <a:endParaRPr lang="en-US" sz="4100"/>
                    </a:p>
                  </a:txBody>
                  <a:tcPr marL="137160" marR="137160" marT="68580" marB="68580">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183235207"/>
                  </a:ext>
                </a:extLst>
              </a:tr>
              <a:tr h="1082555">
                <a:tc>
                  <a:txBody>
                    <a:bodyPr/>
                    <a:lstStyle/>
                    <a:p>
                      <a:endParaRPr lang="en-US" sz="4100"/>
                    </a:p>
                  </a:txBody>
                  <a:tcPr marL="137160" marR="137160" marT="68580" marB="68580">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872638592"/>
                  </a:ext>
                </a:extLst>
              </a:tr>
              <a:tr h="1082555">
                <a:tc>
                  <a:txBody>
                    <a:bodyPr/>
                    <a:lstStyle/>
                    <a:p>
                      <a:endParaRPr lang="en-US" sz="4100"/>
                    </a:p>
                  </a:txBody>
                  <a:tcPr marL="137160" marR="137160" marT="68580" marB="68580">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27059472"/>
                  </a:ext>
                </a:extLst>
              </a:tr>
              <a:tr h="1082555">
                <a:tc>
                  <a:txBody>
                    <a:bodyPr/>
                    <a:lstStyle/>
                    <a:p>
                      <a:endParaRPr lang="en-US" sz="4100"/>
                    </a:p>
                  </a:txBody>
                  <a:tcPr marL="137160" marR="137160" marT="68580" marB="68580">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40182694"/>
                  </a:ext>
                </a:extLst>
              </a:tr>
              <a:tr h="1082555">
                <a:tc>
                  <a:txBody>
                    <a:bodyPr/>
                    <a:lstStyle/>
                    <a:p>
                      <a:endParaRPr lang="en-US" sz="4100"/>
                    </a:p>
                  </a:txBody>
                  <a:tcPr marL="137160" marR="137160" marT="68580" marB="68580">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305971070"/>
                  </a:ext>
                </a:extLst>
              </a:tr>
              <a:tr h="1082555">
                <a:tc>
                  <a:txBody>
                    <a:bodyPr/>
                    <a:lstStyle/>
                    <a:p>
                      <a:endParaRPr lang="en-US" sz="4100"/>
                    </a:p>
                  </a:txBody>
                  <a:tcPr marL="137160" marR="137160" marT="68580" marB="68580">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843337974"/>
                  </a:ext>
                </a:extLst>
              </a:tr>
              <a:tr h="1082555">
                <a:tc>
                  <a:txBody>
                    <a:bodyPr/>
                    <a:lstStyle/>
                    <a:p>
                      <a:endParaRPr lang="en-US" sz="4100" dirty="0"/>
                    </a:p>
                  </a:txBody>
                  <a:tcPr marL="137160" marR="137160" marT="68580" marB="6858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2838260168"/>
                  </a:ext>
                </a:extLst>
              </a:tr>
            </a:tbl>
          </a:graphicData>
        </a:graphic>
      </p:graphicFrame>
    </p:spTree>
    <p:extLst>
      <p:ext uri="{BB962C8B-B14F-4D97-AF65-F5344CB8AC3E}">
        <p14:creationId xmlns:p14="http://schemas.microsoft.com/office/powerpoint/2010/main" val="3336396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Cartoon">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145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15"/>
        <p:cNvGrpSpPr/>
        <p:nvPr/>
      </p:nvGrpSpPr>
      <p:grpSpPr>
        <a:xfrm>
          <a:off x="0" y="0"/>
          <a:ext cx="0" cy="0"/>
          <a:chOff x="0" y="0"/>
          <a:chExt cx="0" cy="0"/>
        </a:xfrm>
      </p:grpSpPr>
      <p:sp>
        <p:nvSpPr>
          <p:cNvPr id="16" name="Google Shape;16;p14"/>
          <p:cNvSpPr txBox="1">
            <a:spLocks noGrp="1"/>
          </p:cNvSpPr>
          <p:nvPr>
            <p:ph type="body" idx="1"/>
          </p:nvPr>
        </p:nvSpPr>
        <p:spPr>
          <a:xfrm>
            <a:off x="812800" y="342900"/>
            <a:ext cx="16459200" cy="874395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7" name="Google Shape;17;p14"/>
          <p:cNvSpPr txBox="1">
            <a:spLocks noGrp="1"/>
          </p:cNvSpPr>
          <p:nvPr>
            <p:ph type="dt" idx="10"/>
          </p:nvPr>
        </p:nvSpPr>
        <p:spPr>
          <a:xfrm>
            <a:off x="863600" y="9344025"/>
            <a:ext cx="3810000" cy="685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6248400" y="9344025"/>
            <a:ext cx="5791200" cy="685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13462000" y="9344025"/>
            <a:ext cx="3810000" cy="6858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pe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1823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24_Title Slide">
    <p:spTree>
      <p:nvGrpSpPr>
        <p:cNvPr id="1" name=""/>
        <p:cNvGrpSpPr/>
        <p:nvPr/>
      </p:nvGrpSpPr>
      <p:grpSpPr>
        <a:xfrm>
          <a:off x="0" y="0"/>
          <a:ext cx="0" cy="0"/>
          <a:chOff x="0" y="0"/>
          <a:chExt cx="0" cy="0"/>
        </a:xfrm>
      </p:grpSpPr>
      <p:sp>
        <p:nvSpPr>
          <p:cNvPr id="14" name="Title 13"/>
          <p:cNvSpPr>
            <a:spLocks noGrp="1"/>
          </p:cNvSpPr>
          <p:nvPr>
            <p:ph type="title"/>
          </p:nvPr>
        </p:nvSpPr>
        <p:spPr>
          <a:xfrm>
            <a:off x="866939" y="963812"/>
            <a:ext cx="10680020" cy="1157388"/>
          </a:xfrm>
          <a:prstGeom prst="rect">
            <a:avLst/>
          </a:prstGeom>
        </p:spPr>
        <p:txBody>
          <a:bodyPr/>
          <a:lstStyle>
            <a:lvl1pPr>
              <a:lnSpc>
                <a:spcPct val="75000"/>
              </a:lnSpc>
              <a:defRPr sz="7200" b="1" i="0">
                <a:solidFill>
                  <a:schemeClr val="tx1"/>
                </a:solidFill>
                <a:latin typeface="Bebas Neue" charset="0"/>
                <a:ea typeface="Bebas Neue" charset="0"/>
                <a:cs typeface="Bebas Neue" charset="0"/>
              </a:defRPr>
            </a:lvl1pPr>
          </a:lstStyle>
          <a:p>
            <a:r>
              <a:rPr lang="en-US" dirty="0"/>
              <a:t>Click to edit Master title style</a:t>
            </a:r>
          </a:p>
        </p:txBody>
      </p:sp>
    </p:spTree>
    <p:extLst>
      <p:ext uri="{BB962C8B-B14F-4D97-AF65-F5344CB8AC3E}">
        <p14:creationId xmlns:p14="http://schemas.microsoft.com/office/powerpoint/2010/main" val="694935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4381500" y="400051"/>
            <a:ext cx="9525000" cy="838265"/>
          </a:xfrm>
          <a:prstGeom prst="rect">
            <a:avLst/>
          </a:prstGeom>
        </p:spPr>
        <p:txBody>
          <a:bodyPr wrap="none" lIns="0" tIns="0" rIns="0" bIns="0" anchor="ctr">
            <a:noAutofit/>
          </a:bodyPr>
          <a:lstStyle>
            <a:lvl1pPr algn="ctr">
              <a:defRPr sz="56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6543677" y="1255859"/>
            <a:ext cx="5200650" cy="401492"/>
          </a:xfrm>
          <a:prstGeom prst="rect">
            <a:avLst/>
          </a:prstGeom>
        </p:spPr>
        <p:txBody>
          <a:bodyPr wrap="square" lIns="0" tIns="0" rIns="0" bIns="0" anchor="ctr">
            <a:noAutofit/>
          </a:bodyPr>
          <a:lstStyle>
            <a:lvl1pPr marL="0" indent="0" algn="ctr">
              <a:buNone/>
              <a:defRPr sz="3200" b="1" i="0" baseline="0">
                <a:solidFill>
                  <a:schemeClr val="tx1">
                    <a:lumMod val="50000"/>
                    <a:lumOff val="50000"/>
                  </a:schemeClr>
                </a:solidFill>
                <a:latin typeface="+mn-lt"/>
              </a:defRPr>
            </a:lvl1pPr>
            <a:lvl2pPr marL="914378" indent="0">
              <a:buNone/>
              <a:defRPr sz="2400"/>
            </a:lvl2pPr>
            <a:lvl3pPr marL="1828755" indent="0">
              <a:buNone/>
              <a:defRPr sz="2000"/>
            </a:lvl3pPr>
            <a:lvl4pPr marL="2743131" indent="0">
              <a:buNone/>
              <a:defRPr sz="1800"/>
            </a:lvl4pPr>
            <a:lvl5pPr marL="3657509" indent="0">
              <a:buNone/>
              <a:defRPr sz="1800"/>
            </a:lvl5pPr>
            <a:lvl6pPr marL="4571886" indent="0">
              <a:buNone/>
              <a:defRPr sz="1800"/>
            </a:lvl6pPr>
            <a:lvl7pPr marL="5486264" indent="0">
              <a:buNone/>
              <a:defRPr sz="1800"/>
            </a:lvl7pPr>
            <a:lvl8pPr marL="6400640" indent="0">
              <a:buNone/>
              <a:defRPr sz="1800"/>
            </a:lvl8pPr>
            <a:lvl9pPr marL="7315017" indent="0">
              <a:buNone/>
              <a:defRPr sz="1800"/>
            </a:lvl9pPr>
          </a:lstStyle>
          <a:p>
            <a:pPr lvl="0"/>
            <a:r>
              <a:rPr lang="en-US" dirty="0"/>
              <a:t>Subtext Goes Here</a:t>
            </a:r>
          </a:p>
        </p:txBody>
      </p:sp>
    </p:spTree>
    <p:extLst>
      <p:ext uri="{BB962C8B-B14F-4D97-AF65-F5344CB8AC3E}">
        <p14:creationId xmlns:p14="http://schemas.microsoft.com/office/powerpoint/2010/main" val="828132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6" name="Google Shape;56;p3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7" name="Google Shape;57;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
        <p:cNvGrpSpPr/>
        <p:nvPr/>
      </p:nvGrpSpPr>
      <p:grpSpPr>
        <a:xfrm>
          <a:off x="0" y="0"/>
          <a:ext cx="0" cy="0"/>
          <a:chOff x="0" y="0"/>
          <a:chExt cx="0" cy="0"/>
        </a:xfrm>
      </p:grpSpPr>
      <p:sp>
        <p:nvSpPr>
          <p:cNvPr id="61" name="Google Shape;61;p3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4"/>
          <p:cNvSpPr>
            <a:spLocks noGrp="1"/>
          </p:cNvSpPr>
          <p:nvPr>
            <p:ph type="pic" idx="2"/>
          </p:nvPr>
        </p:nvSpPr>
        <p:spPr>
          <a:xfrm>
            <a:off x="1792288" y="612775"/>
            <a:ext cx="5486400" cy="4114800"/>
          </a:xfrm>
          <a:prstGeom prst="rect">
            <a:avLst/>
          </a:prstGeom>
          <a:noFill/>
          <a:ln>
            <a:noFill/>
          </a:ln>
        </p:spPr>
      </p:sp>
      <p:sp>
        <p:nvSpPr>
          <p:cNvPr id="63" name="Google Shape;63;p3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4" name="Google Shape;64;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3727F5-8352-E14F-B743-26A532CADBD0}"/>
              </a:ext>
            </a:extLst>
          </p:cNvPr>
          <p:cNvSpPr>
            <a:spLocks noGrp="1"/>
          </p:cNvSpPr>
          <p:nvPr>
            <p:ph type="title"/>
          </p:nvPr>
        </p:nvSpPr>
        <p:spPr>
          <a:xfrm>
            <a:off x="116073" y="27432"/>
            <a:ext cx="18036540" cy="126187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775E9BD7-F174-3240-81F7-E706D8E7D919}"/>
              </a:ext>
            </a:extLst>
          </p:cNvPr>
          <p:cNvSpPr>
            <a:spLocks noGrp="1"/>
          </p:cNvSpPr>
          <p:nvPr>
            <p:ph type="body" idx="1"/>
          </p:nvPr>
        </p:nvSpPr>
        <p:spPr>
          <a:xfrm>
            <a:off x="96012" y="1486553"/>
            <a:ext cx="18063972" cy="806500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08CF7C1-EC5E-4E46-9F57-AC300D145FFB}"/>
              </a:ext>
            </a:extLst>
          </p:cNvPr>
          <p:cNvSpPr>
            <a:spLocks noGrp="1"/>
          </p:cNvSpPr>
          <p:nvPr>
            <p:ph type="ftr" sz="quarter" idx="3"/>
          </p:nvPr>
        </p:nvSpPr>
        <p:spPr>
          <a:xfrm>
            <a:off x="7125965" y="9889236"/>
            <a:ext cx="4005072" cy="342900"/>
          </a:xfrm>
          <a:prstGeom prst="rect">
            <a:avLst/>
          </a:prstGeom>
        </p:spPr>
        <p:txBody>
          <a:bodyPr vert="horz" lIns="91440" tIns="45720" rIns="91440" bIns="45720" rtlCol="0" anchor="ctr">
            <a:noAutofit/>
          </a:bodyPr>
          <a:lstStyle>
            <a:lvl1pPr algn="l">
              <a:defRPr sz="1800" b="1" i="0">
                <a:solidFill>
                  <a:schemeClr val="bg1"/>
                </a:solidFill>
                <a:latin typeface="Arial Narrow" panose="020B0604020202020204" pitchFamily="34" charset="0"/>
                <a:cs typeface="Arial Narrow" panose="020B0604020202020204" pitchFamily="34" charset="0"/>
              </a:defRPr>
            </a:lvl1pPr>
          </a:lstStyle>
          <a:p>
            <a:r>
              <a:rPr lang="en-US"/>
              <a:t>© 2022 School Services of California Inc.</a:t>
            </a:r>
            <a:endParaRPr lang="en-US" dirty="0"/>
          </a:p>
        </p:txBody>
      </p:sp>
      <p:sp>
        <p:nvSpPr>
          <p:cNvPr id="6" name="Slide Number Placeholder 5">
            <a:extLst>
              <a:ext uri="{FF2B5EF4-FFF2-40B4-BE49-F238E27FC236}">
                <a16:creationId xmlns:a16="http://schemas.microsoft.com/office/drawing/2014/main" id="{9E5DC584-D229-094A-A5E9-A5F031B1497F}"/>
              </a:ext>
            </a:extLst>
          </p:cNvPr>
          <p:cNvSpPr>
            <a:spLocks noGrp="1"/>
          </p:cNvSpPr>
          <p:nvPr>
            <p:ph type="sldNum" sz="quarter" idx="4"/>
          </p:nvPr>
        </p:nvSpPr>
        <p:spPr>
          <a:xfrm>
            <a:off x="17161331" y="9812627"/>
            <a:ext cx="1018974" cy="482543"/>
          </a:xfrm>
          <a:prstGeom prst="rect">
            <a:avLst/>
          </a:prstGeom>
        </p:spPr>
        <p:txBody>
          <a:bodyPr vert="horz" lIns="91440" tIns="45720" rIns="91440" bIns="45720" rtlCol="0" anchor="ctr">
            <a:noAutofit/>
          </a:bodyPr>
          <a:lstStyle>
            <a:lvl1pPr algn="r">
              <a:defRPr sz="2400" b="1" i="0">
                <a:solidFill>
                  <a:schemeClr val="bg1"/>
                </a:solidFill>
                <a:effectLst>
                  <a:outerShdw blurRad="50800" dist="38100" dir="2700000" algn="tl" rotWithShape="0">
                    <a:prstClr val="black">
                      <a:alpha val="40000"/>
                    </a:prstClr>
                  </a:outerShdw>
                </a:effectLst>
                <a:latin typeface="Arial Narrow" panose="020B0604020202020204" pitchFamily="34" charset="0"/>
                <a:cs typeface="Arial Narrow" panose="020B0604020202020204" pitchFamily="34" charset="0"/>
              </a:defRPr>
            </a:lvl1pPr>
          </a:lstStyle>
          <a:p>
            <a:fld id="{42503F20-67DD-4948-B6DE-4DDC1702207D}" type="slidenum">
              <a:rPr lang="en-US" smtClean="0"/>
              <a:pPr/>
              <a:t>‹#›</a:t>
            </a:fld>
            <a:endParaRPr lang="en-US"/>
          </a:p>
        </p:txBody>
      </p:sp>
    </p:spTree>
    <p:extLst>
      <p:ext uri="{BB962C8B-B14F-4D97-AF65-F5344CB8AC3E}">
        <p14:creationId xmlns:p14="http://schemas.microsoft.com/office/powerpoint/2010/main" val="12403599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1371600" rtl="0" eaLnBrk="1" latinLnBrk="0" hangingPunct="1">
        <a:lnSpc>
          <a:spcPct val="95000"/>
        </a:lnSpc>
        <a:spcBef>
          <a:spcPct val="0"/>
        </a:spcBef>
        <a:buNone/>
        <a:defRPr sz="4500" b="1" i="0" kern="1200">
          <a:solidFill>
            <a:schemeClr val="tx1"/>
          </a:solidFill>
          <a:latin typeface="Arial Narrow" panose="020B0604020202020204" pitchFamily="34" charset="0"/>
          <a:ea typeface="+mj-ea"/>
          <a:cs typeface="Arial Narrow" panose="020B0604020202020204" pitchFamily="34" charset="0"/>
        </a:defRPr>
      </a:lvl1pPr>
    </p:titleStyle>
    <p:bodyStyle>
      <a:lvl1pPr marL="433388" indent="-433388" algn="l" defTabSz="1371600" rtl="0" eaLnBrk="1" latinLnBrk="0" hangingPunct="1">
        <a:lnSpc>
          <a:spcPct val="100000"/>
        </a:lnSpc>
        <a:spcBef>
          <a:spcPts val="0"/>
        </a:spcBef>
        <a:buSzPct val="90000"/>
        <a:buFontTx/>
        <a:buBlip>
          <a:blip r:embed="rId14"/>
        </a:buBlip>
        <a:tabLst/>
        <a:defRPr sz="3600" b="1" i="0" kern="1200">
          <a:solidFill>
            <a:schemeClr val="tx1"/>
          </a:solidFill>
          <a:latin typeface="Arial Narrow" panose="020B0604020202020204" pitchFamily="34" charset="0"/>
          <a:ea typeface="+mn-ea"/>
          <a:cs typeface="Arial Narrow" panose="020B0604020202020204" pitchFamily="34" charset="0"/>
        </a:defRPr>
      </a:lvl1pPr>
      <a:lvl2pPr marL="952500" indent="-502445" algn="l" defTabSz="1371600" rtl="0" eaLnBrk="1" latinLnBrk="0" hangingPunct="1">
        <a:lnSpc>
          <a:spcPct val="100000"/>
        </a:lnSpc>
        <a:spcBef>
          <a:spcPts val="0"/>
        </a:spcBef>
        <a:buSzPct val="90000"/>
        <a:buFontTx/>
        <a:buBlip>
          <a:blip r:embed="rId15"/>
        </a:buBlip>
        <a:tabLst/>
        <a:defRPr sz="3600" b="1" i="0" kern="1200">
          <a:solidFill>
            <a:schemeClr val="tx1"/>
          </a:solidFill>
          <a:latin typeface="Arial Narrow" panose="020B0604020202020204" pitchFamily="34" charset="0"/>
          <a:ea typeface="+mn-ea"/>
          <a:cs typeface="Arial Narrow" panose="020B0604020202020204" pitchFamily="34" charset="0"/>
        </a:defRPr>
      </a:lvl2pPr>
      <a:lvl3pPr marL="1469232" indent="-500063" algn="l" defTabSz="1371600" rtl="0" eaLnBrk="1" latinLnBrk="0" hangingPunct="1">
        <a:lnSpc>
          <a:spcPct val="100000"/>
        </a:lnSpc>
        <a:spcBef>
          <a:spcPts val="0"/>
        </a:spcBef>
        <a:buSzPct val="90000"/>
        <a:buFontTx/>
        <a:buBlip>
          <a:blip r:embed="rId14"/>
        </a:buBlip>
        <a:tabLst/>
        <a:defRPr sz="3600" b="1" i="0" kern="1200">
          <a:solidFill>
            <a:schemeClr val="tx1"/>
          </a:solidFill>
          <a:latin typeface="Arial Narrow" panose="020B0604020202020204" pitchFamily="34" charset="0"/>
          <a:ea typeface="+mn-ea"/>
          <a:cs typeface="Arial Narrow" panose="020B0604020202020204" pitchFamily="34" charset="0"/>
        </a:defRPr>
      </a:lvl3pPr>
      <a:lvl4pPr marL="1971675" indent="-502445" algn="l" defTabSz="1371600" rtl="0" eaLnBrk="1" latinLnBrk="0" hangingPunct="1">
        <a:lnSpc>
          <a:spcPct val="100000"/>
        </a:lnSpc>
        <a:spcBef>
          <a:spcPts val="0"/>
        </a:spcBef>
        <a:buSzPct val="90000"/>
        <a:buFontTx/>
        <a:buBlip>
          <a:blip r:embed="rId15"/>
        </a:buBlip>
        <a:tabLst/>
        <a:defRPr sz="3600" b="1" i="0" kern="1200">
          <a:solidFill>
            <a:schemeClr val="tx1"/>
          </a:solidFill>
          <a:latin typeface="Arial Narrow" panose="020B0604020202020204" pitchFamily="34" charset="0"/>
          <a:ea typeface="+mn-ea"/>
          <a:cs typeface="Arial Narrow" panose="020B0604020202020204" pitchFamily="34" charset="0"/>
        </a:defRPr>
      </a:lvl4pPr>
      <a:lvl5pPr marL="2488407" indent="-516732" algn="l" defTabSz="1371600" rtl="0" eaLnBrk="1" latinLnBrk="0" hangingPunct="1">
        <a:lnSpc>
          <a:spcPct val="100000"/>
        </a:lnSpc>
        <a:spcBef>
          <a:spcPts val="0"/>
        </a:spcBef>
        <a:buSzPct val="90000"/>
        <a:buFontTx/>
        <a:buBlip>
          <a:blip r:embed="rId14"/>
        </a:buBlip>
        <a:tabLst/>
        <a:defRPr sz="3600" b="1" i="0" kern="1200">
          <a:solidFill>
            <a:schemeClr val="tx1"/>
          </a:solidFill>
          <a:latin typeface="Arial Narrow" panose="020B0604020202020204" pitchFamily="34" charset="0"/>
          <a:ea typeface="+mn-ea"/>
          <a:cs typeface="Arial Narrow" panose="020B0604020202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1.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3.jpg"/><Relationship Id="rId4" Type="http://schemas.openxmlformats.org/officeDocument/2006/relationships/image" Target="../media/image11.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4.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5.emf"/><Relationship Id="rId5" Type="http://schemas.openxmlformats.org/officeDocument/2006/relationships/image" Target="../media/image13.jp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6.emf"/><Relationship Id="rId5" Type="http://schemas.openxmlformats.org/officeDocument/2006/relationships/image" Target="../media/image13.jp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13.jp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image" Target="../media/image13.jp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2"/>
          <p:cNvSpPr/>
          <p:nvPr/>
        </p:nvSpPr>
        <p:spPr>
          <a:xfrm>
            <a:off x="-42481" y="5143500"/>
            <a:ext cx="2567556" cy="5143500"/>
          </a:xfrm>
          <a:custGeom>
            <a:avLst/>
            <a:gdLst/>
            <a:ahLst/>
            <a:cxnLst/>
            <a:rect l="l" t="t" r="r" b="b"/>
            <a:pathLst>
              <a:path w="1288505" h="2581218" extrusionOk="0">
                <a:moveTo>
                  <a:pt x="0" y="0"/>
                </a:moveTo>
                <a:lnTo>
                  <a:pt x="1288505" y="0"/>
                </a:lnTo>
                <a:lnTo>
                  <a:pt x="1288505" y="2581218"/>
                </a:lnTo>
                <a:lnTo>
                  <a:pt x="0" y="2581218"/>
                </a:lnTo>
                <a:close/>
              </a:path>
            </a:pathLst>
          </a:custGeom>
          <a:solidFill>
            <a:srgbClr val="92B48A"/>
          </a:solidFill>
          <a:ln>
            <a:noFill/>
          </a:ln>
        </p:spPr>
      </p:sp>
      <p:pic>
        <p:nvPicPr>
          <p:cNvPr id="84" name="Google Shape;84;p2"/>
          <p:cNvPicPr preferRelativeResize="0"/>
          <p:nvPr/>
        </p:nvPicPr>
        <p:blipFill rotWithShape="1">
          <a:blip r:embed="rId3">
            <a:alphaModFix/>
          </a:blip>
          <a:srcRect l="934" r="933"/>
          <a:stretch/>
        </p:blipFill>
        <p:spPr>
          <a:xfrm>
            <a:off x="572963" y="2513087"/>
            <a:ext cx="3247605" cy="3954769"/>
          </a:xfrm>
          <a:prstGeom prst="rect">
            <a:avLst/>
          </a:prstGeom>
          <a:noFill/>
          <a:ln>
            <a:noFill/>
          </a:ln>
        </p:spPr>
      </p:pic>
      <p:grpSp>
        <p:nvGrpSpPr>
          <p:cNvPr id="85" name="Google Shape;85;p2"/>
          <p:cNvGrpSpPr/>
          <p:nvPr/>
        </p:nvGrpSpPr>
        <p:grpSpPr>
          <a:xfrm>
            <a:off x="5116050" y="2844425"/>
            <a:ext cx="11987550" cy="6034409"/>
            <a:chOff x="0" y="0"/>
            <a:chExt cx="15983399" cy="8854598"/>
          </a:xfrm>
        </p:grpSpPr>
        <p:sp>
          <p:nvSpPr>
            <p:cNvPr id="86" name="Google Shape;86;p2"/>
            <p:cNvSpPr txBox="1"/>
            <p:nvPr/>
          </p:nvSpPr>
          <p:spPr>
            <a:xfrm>
              <a:off x="0" y="0"/>
              <a:ext cx="15983399" cy="5581978"/>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19989"/>
                </a:lnSpc>
                <a:spcBef>
                  <a:spcPts val="0"/>
                </a:spcBef>
                <a:spcAft>
                  <a:spcPts val="0"/>
                </a:spcAft>
                <a:buClr>
                  <a:srgbClr val="000000"/>
                </a:buClr>
                <a:buSzPts val="9600"/>
                <a:buFont typeface="Arial"/>
                <a:buNone/>
              </a:pPr>
              <a:r>
                <a:rPr lang="en-US" sz="9600" b="0" i="0" u="none" strike="noStrike" cap="none" dirty="0">
                  <a:solidFill>
                    <a:srgbClr val="1F6566"/>
                  </a:solidFill>
                  <a:latin typeface="Roboto Black"/>
                  <a:ea typeface="Roboto Black"/>
                  <a:cs typeface="Roboto Black"/>
                  <a:sym typeface="Roboto Black"/>
                </a:rPr>
                <a:t>2021-22                First Interim Report </a:t>
              </a:r>
              <a:endParaRPr sz="1400" b="0" i="0" u="none" strike="noStrike" cap="none" dirty="0">
                <a:solidFill>
                  <a:srgbClr val="1F6566"/>
                </a:solidFill>
                <a:latin typeface="Arial"/>
                <a:ea typeface="Arial"/>
                <a:cs typeface="Arial"/>
                <a:sym typeface="Arial"/>
              </a:endParaRPr>
            </a:p>
          </p:txBody>
        </p:sp>
        <p:sp>
          <p:nvSpPr>
            <p:cNvPr id="87" name="Google Shape;87;p2"/>
            <p:cNvSpPr txBox="1"/>
            <p:nvPr/>
          </p:nvSpPr>
          <p:spPr>
            <a:xfrm>
              <a:off x="0" y="6199094"/>
              <a:ext cx="11647801" cy="265550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900"/>
                <a:buFont typeface="Arial"/>
                <a:buNone/>
              </a:pPr>
              <a:r>
                <a:rPr lang="en-US" sz="2800" b="1" i="0" u="none" strike="noStrike" cap="none" dirty="0">
                  <a:solidFill>
                    <a:srgbClr val="000000"/>
                  </a:solidFill>
                  <a:latin typeface="Source Sans Pro"/>
                  <a:ea typeface="Source Sans Pro"/>
                  <a:cs typeface="Source Sans Pro"/>
                  <a:sym typeface="Source Sans Pro"/>
                </a:rPr>
                <a:t>COTATI-ROHNERT PARK UNIFIED SCHOOL DISTRICT</a:t>
              </a:r>
              <a:endParaRPr sz="2800" b="1" i="0" u="none" strike="noStrike" cap="none" dirty="0">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900"/>
                <a:buFont typeface="Arial"/>
                <a:buNone/>
              </a:pPr>
              <a:r>
                <a:rPr lang="en-US" sz="2800" b="1" i="0" u="none" strike="noStrike" cap="none" dirty="0">
                  <a:solidFill>
                    <a:srgbClr val="000000"/>
                  </a:solidFill>
                  <a:latin typeface="Source Sans Pro"/>
                  <a:ea typeface="Source Sans Pro"/>
                  <a:cs typeface="Source Sans Pro"/>
                  <a:sym typeface="Source Sans Pro"/>
                </a:rPr>
                <a:t>SCHOOL BOARD PRESENTATION</a:t>
              </a:r>
              <a:endParaRPr sz="2800" b="1" i="0" u="none" strike="noStrike" cap="none" dirty="0">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900"/>
                <a:buFont typeface="Arial"/>
                <a:buNone/>
              </a:pPr>
              <a:r>
                <a:rPr lang="en-US" sz="2800" b="1" i="0" u="none" strike="noStrike" cap="none" dirty="0">
                  <a:solidFill>
                    <a:srgbClr val="000000"/>
                  </a:solidFill>
                  <a:latin typeface="Source Sans Pro"/>
                  <a:ea typeface="Source Sans Pro"/>
                  <a:cs typeface="Source Sans Pro"/>
                  <a:sym typeface="Source Sans Pro"/>
                </a:rPr>
                <a:t>DATE 12/14/21</a:t>
              </a:r>
              <a:endParaRPr sz="2800" b="1" i="0" u="none" strike="noStrike" cap="none" dirty="0">
                <a:solidFill>
                  <a:srgbClr val="000000"/>
                </a:solidFill>
                <a:latin typeface="Arial"/>
                <a:ea typeface="Arial"/>
                <a:cs typeface="Arial"/>
                <a:sym typeface="Arial"/>
              </a:endParaRPr>
            </a:p>
          </p:txBody>
        </p:sp>
      </p:grpSp>
      <p:pic>
        <p:nvPicPr>
          <p:cNvPr id="88" name="Google Shape;88;p2"/>
          <p:cNvPicPr preferRelativeResize="0"/>
          <p:nvPr/>
        </p:nvPicPr>
        <p:blipFill rotWithShape="1">
          <a:blip r:embed="rId4">
            <a:alphaModFix/>
          </a:blip>
          <a:srcRect/>
          <a:stretch/>
        </p:blipFill>
        <p:spPr>
          <a:xfrm>
            <a:off x="2525078" y="7715250"/>
            <a:ext cx="2590981" cy="2590981"/>
          </a:xfrm>
          <a:prstGeom prst="rect">
            <a:avLst/>
          </a:prstGeom>
          <a:noFill/>
          <a:ln>
            <a:noFill/>
          </a:ln>
        </p:spPr>
      </p:pic>
      <p:pic>
        <p:nvPicPr>
          <p:cNvPr id="89" name="Google Shape;89;p2"/>
          <p:cNvPicPr preferRelativeResize="0"/>
          <p:nvPr/>
        </p:nvPicPr>
        <p:blipFill rotWithShape="1">
          <a:blip r:embed="rId5">
            <a:alphaModFix/>
          </a:blip>
          <a:srcRect t="50785" b="2400"/>
          <a:stretch/>
        </p:blipFill>
        <p:spPr>
          <a:xfrm>
            <a:off x="13244425" y="336027"/>
            <a:ext cx="4761601" cy="1136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0"/>
          <p:cNvSpPr txBox="1">
            <a:spLocks noGrp="1"/>
          </p:cNvSpPr>
          <p:nvPr>
            <p:ph type="title"/>
          </p:nvPr>
        </p:nvSpPr>
        <p:spPr>
          <a:xfrm>
            <a:off x="0" y="262891"/>
            <a:ext cx="14326688" cy="135387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7200">
                <a:solidFill>
                  <a:srgbClr val="1F6566"/>
                </a:solidFill>
                <a:latin typeface="Roboto Black"/>
                <a:ea typeface="Roboto Black"/>
                <a:cs typeface="Roboto Black"/>
                <a:sym typeface="Roboto Black"/>
              </a:rPr>
              <a:t>General Fund Expenditures</a:t>
            </a:r>
            <a:endParaRPr sz="7200">
              <a:latin typeface="Roboto Black"/>
              <a:ea typeface="Roboto Black"/>
              <a:cs typeface="Roboto Black"/>
              <a:sym typeface="Roboto Black"/>
            </a:endParaRPr>
          </a:p>
        </p:txBody>
      </p:sp>
      <p:sp>
        <p:nvSpPr>
          <p:cNvPr id="160" name="Google Shape;160;p10"/>
          <p:cNvSpPr txBox="1">
            <a:spLocks noGrp="1"/>
          </p:cNvSpPr>
          <p:nvPr>
            <p:ph type="sldNum" idx="12"/>
          </p:nvPr>
        </p:nvSpPr>
        <p:spPr>
          <a:xfrm>
            <a:off x="15814116" y="9755332"/>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pic>
        <p:nvPicPr>
          <p:cNvPr id="161" name="Google Shape;161;p10"/>
          <p:cNvPicPr preferRelativeResize="0"/>
          <p:nvPr/>
        </p:nvPicPr>
        <p:blipFill rotWithShape="1">
          <a:blip r:embed="rId3">
            <a:alphaModFix/>
          </a:blip>
          <a:srcRect/>
          <a:stretch/>
        </p:blipFill>
        <p:spPr>
          <a:xfrm>
            <a:off x="0" y="7433825"/>
            <a:ext cx="5169856" cy="2853175"/>
          </a:xfrm>
          <a:prstGeom prst="rect">
            <a:avLst/>
          </a:prstGeom>
          <a:noFill/>
          <a:ln>
            <a:noFill/>
          </a:ln>
        </p:spPr>
      </p:pic>
      <p:pic>
        <p:nvPicPr>
          <p:cNvPr id="162" name="Google Shape;162;p10"/>
          <p:cNvPicPr preferRelativeResize="0"/>
          <p:nvPr/>
        </p:nvPicPr>
        <p:blipFill rotWithShape="1">
          <a:blip r:embed="rId4">
            <a:alphaModFix/>
          </a:blip>
          <a:srcRect/>
          <a:stretch/>
        </p:blipFill>
        <p:spPr>
          <a:xfrm rot="5400000">
            <a:off x="5170489" y="7433970"/>
            <a:ext cx="2853018" cy="2853018"/>
          </a:xfrm>
          <a:prstGeom prst="rect">
            <a:avLst/>
          </a:prstGeom>
          <a:noFill/>
          <a:ln>
            <a:noFill/>
          </a:ln>
        </p:spPr>
      </p:pic>
      <p:pic>
        <p:nvPicPr>
          <p:cNvPr id="163" name="Google Shape;163;p10"/>
          <p:cNvPicPr preferRelativeResize="0"/>
          <p:nvPr/>
        </p:nvPicPr>
        <p:blipFill rotWithShape="1">
          <a:blip r:embed="rId5">
            <a:alphaModFix/>
          </a:blip>
          <a:srcRect/>
          <a:stretch/>
        </p:blipFill>
        <p:spPr>
          <a:xfrm>
            <a:off x="652394" y="8206379"/>
            <a:ext cx="1094731" cy="1308204"/>
          </a:xfrm>
          <a:prstGeom prst="rect">
            <a:avLst/>
          </a:prstGeom>
          <a:noFill/>
          <a:ln>
            <a:noFill/>
          </a:ln>
        </p:spPr>
      </p:pic>
      <p:pic>
        <p:nvPicPr>
          <p:cNvPr id="164" name="Google Shape;164;p10"/>
          <p:cNvPicPr preferRelativeResize="0"/>
          <p:nvPr/>
        </p:nvPicPr>
        <p:blipFill rotWithShape="1">
          <a:blip r:embed="rId6">
            <a:alphaModFix/>
          </a:blip>
          <a:srcRect/>
          <a:stretch/>
        </p:blipFill>
        <p:spPr>
          <a:xfrm rot="-5400000">
            <a:off x="15814116" y="0"/>
            <a:ext cx="2473885" cy="2473885"/>
          </a:xfrm>
          <a:prstGeom prst="rect">
            <a:avLst/>
          </a:prstGeom>
          <a:noFill/>
          <a:ln>
            <a:noFill/>
          </a:ln>
        </p:spPr>
      </p:pic>
      <p:pic>
        <p:nvPicPr>
          <p:cNvPr id="165" name="Google Shape;165;p10"/>
          <p:cNvPicPr preferRelativeResize="0"/>
          <p:nvPr/>
        </p:nvPicPr>
        <p:blipFill rotWithShape="1">
          <a:blip r:embed="rId7">
            <a:alphaModFix/>
          </a:blip>
          <a:srcRect/>
          <a:stretch/>
        </p:blipFill>
        <p:spPr>
          <a:xfrm>
            <a:off x="15879872" y="575275"/>
            <a:ext cx="2408129" cy="792549"/>
          </a:xfrm>
          <a:prstGeom prst="rect">
            <a:avLst/>
          </a:prstGeom>
          <a:noFill/>
          <a:ln>
            <a:noFill/>
          </a:ln>
        </p:spPr>
      </p:pic>
      <p:pic>
        <p:nvPicPr>
          <p:cNvPr id="2" name="Picture 1"/>
          <p:cNvPicPr>
            <a:picLocks noChangeAspect="1"/>
          </p:cNvPicPr>
          <p:nvPr/>
        </p:nvPicPr>
        <p:blipFill>
          <a:blip r:embed="rId8"/>
          <a:stretch>
            <a:fillRect/>
          </a:stretch>
        </p:blipFill>
        <p:spPr>
          <a:xfrm>
            <a:off x="757382" y="2555551"/>
            <a:ext cx="7610763" cy="4741175"/>
          </a:xfrm>
          <a:prstGeom prst="rect">
            <a:avLst/>
          </a:prstGeom>
        </p:spPr>
      </p:pic>
      <p:pic>
        <p:nvPicPr>
          <p:cNvPr id="3" name="Picture 2"/>
          <p:cNvPicPr>
            <a:picLocks noChangeAspect="1"/>
          </p:cNvPicPr>
          <p:nvPr/>
        </p:nvPicPr>
        <p:blipFill>
          <a:blip r:embed="rId9"/>
          <a:stretch>
            <a:fillRect/>
          </a:stretch>
        </p:blipFill>
        <p:spPr>
          <a:xfrm>
            <a:off x="8765309" y="4066313"/>
            <a:ext cx="8460509" cy="5059214"/>
          </a:xfrm>
          <a:prstGeom prst="rect">
            <a:avLst/>
          </a:prstGeom>
        </p:spPr>
      </p:pic>
      <p:sp>
        <p:nvSpPr>
          <p:cNvPr id="13" name="Google Shape;173;p11"/>
          <p:cNvSpPr txBox="1">
            <a:spLocks/>
          </p:cNvSpPr>
          <p:nvPr/>
        </p:nvSpPr>
        <p:spPr>
          <a:xfrm>
            <a:off x="1622708" y="1444853"/>
            <a:ext cx="12801600" cy="1282611"/>
          </a:xfrm>
          <a:prstGeom prst="rect">
            <a:avLst/>
          </a:prstGeom>
          <a:noFill/>
          <a:ln>
            <a:noFill/>
          </a:ln>
        </p:spPr>
        <p:txBody>
          <a:bodyPr spcFirstLastPara="1" wrap="square" lIns="91425" tIns="45700" rIns="91425" bIns="45700" anchor="t" anchorCtr="0">
            <a:normAutofit fontScale="77500" lnSpcReduction="20000"/>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a:lnSpc>
                <a:spcPct val="120000"/>
              </a:lnSpc>
              <a:buSzPct val="64516"/>
            </a:pPr>
            <a:r>
              <a:rPr lang="en-US" sz="3600" dirty="0"/>
              <a:t>Reflects General Fund only (no Cafeteria, Bonds, Capital Facilities)</a:t>
            </a:r>
            <a:endParaRPr lang="en-US" dirty="0"/>
          </a:p>
          <a:p>
            <a:pPr>
              <a:lnSpc>
                <a:spcPct val="120000"/>
              </a:lnSpc>
              <a:buSzPct val="64516"/>
            </a:pPr>
            <a:r>
              <a:rPr lang="en-US" sz="3600" dirty="0"/>
              <a:t>Employee costs comprise approximately 87% of the Districts unrestricted budget</a:t>
            </a:r>
            <a:endParaRPr lang="en-US" dirty="0"/>
          </a:p>
          <a:p>
            <a:pPr indent="-228600">
              <a:buSzPct val="64516"/>
              <a:buFont typeface="Arial"/>
              <a:buNone/>
            </a:pPr>
            <a:endParaRPr lang="en-US" sz="3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5"/>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sp>
        <p:nvSpPr>
          <p:cNvPr id="186" name="Google Shape;186;p5"/>
          <p:cNvSpPr txBox="1"/>
          <p:nvPr/>
        </p:nvSpPr>
        <p:spPr>
          <a:xfrm>
            <a:off x="767442" y="488212"/>
            <a:ext cx="15537300" cy="243143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199"/>
              <a:buFont typeface="Arial"/>
              <a:buNone/>
            </a:pPr>
            <a:r>
              <a:rPr lang="en-US" sz="7200" b="0" i="0" u="none" strike="noStrike" cap="none" dirty="0">
                <a:solidFill>
                  <a:srgbClr val="1F6566"/>
                </a:solidFill>
                <a:latin typeface="Roboto Black"/>
                <a:ea typeface="Roboto Black"/>
                <a:cs typeface="Roboto Black"/>
                <a:sym typeface="Roboto Black"/>
              </a:rPr>
              <a:t>Change in Fund Balance since </a:t>
            </a:r>
          </a:p>
          <a:p>
            <a:pPr marL="0" marR="0" lvl="0" indent="0" algn="l" rtl="0">
              <a:lnSpc>
                <a:spcPct val="100000"/>
              </a:lnSpc>
              <a:spcBef>
                <a:spcPts val="0"/>
              </a:spcBef>
              <a:spcAft>
                <a:spcPts val="0"/>
              </a:spcAft>
              <a:buClr>
                <a:srgbClr val="000000"/>
              </a:buClr>
              <a:buSzPts val="5199"/>
              <a:buFont typeface="Arial"/>
              <a:buNone/>
            </a:pPr>
            <a:r>
              <a:rPr lang="en-US" sz="7200" dirty="0">
                <a:solidFill>
                  <a:srgbClr val="1F6566"/>
                </a:solidFill>
                <a:latin typeface="Roboto Black"/>
                <a:ea typeface="Roboto Black"/>
                <a:cs typeface="Roboto Black"/>
                <a:sym typeface="Roboto Black"/>
              </a:rPr>
              <a:t>Budget Adoption</a:t>
            </a:r>
          </a:p>
          <a:p>
            <a:pPr marL="0" marR="0" lvl="0" indent="0" algn="l" rtl="0">
              <a:lnSpc>
                <a:spcPct val="100000"/>
              </a:lnSpc>
              <a:spcBef>
                <a:spcPts val="0"/>
              </a:spcBef>
              <a:spcAft>
                <a:spcPts val="0"/>
              </a:spcAft>
              <a:buClr>
                <a:srgbClr val="000000"/>
              </a:buClr>
              <a:buSzPts val="5199"/>
              <a:buFont typeface="Arial"/>
              <a:buNone/>
            </a:pPr>
            <a:endParaRPr sz="1400" b="0" i="0" u="none" strike="noStrike" cap="none" dirty="0">
              <a:solidFill>
                <a:srgbClr val="000000"/>
              </a:solidFill>
              <a:latin typeface="Arial"/>
              <a:ea typeface="Arial"/>
              <a:cs typeface="Arial"/>
              <a:sym typeface="Arial"/>
            </a:endParaRPr>
          </a:p>
        </p:txBody>
      </p:sp>
      <p:grpSp>
        <p:nvGrpSpPr>
          <p:cNvPr id="187" name="Google Shape;187;p5"/>
          <p:cNvGrpSpPr/>
          <p:nvPr/>
        </p:nvGrpSpPr>
        <p:grpSpPr>
          <a:xfrm>
            <a:off x="15881375" y="842763"/>
            <a:ext cx="2406625" cy="788359"/>
            <a:chOff x="0" y="0"/>
            <a:chExt cx="3208834" cy="1051145"/>
          </a:xfrm>
        </p:grpSpPr>
        <p:pic>
          <p:nvPicPr>
            <p:cNvPr id="188" name="Google Shape;188;p5"/>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189" name="Google Shape;189;p5"/>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190" name="Google Shape;190;p5"/>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sp>
        <p:nvSpPr>
          <p:cNvPr id="191" name="Google Shape;191;p5"/>
          <p:cNvSpPr txBox="1"/>
          <p:nvPr/>
        </p:nvSpPr>
        <p:spPr>
          <a:xfrm>
            <a:off x="579644" y="3058754"/>
            <a:ext cx="16505100" cy="538800"/>
          </a:xfrm>
          <a:prstGeom prst="rect">
            <a:avLst/>
          </a:prstGeom>
          <a:noFill/>
          <a:ln>
            <a:noFill/>
          </a:ln>
        </p:spPr>
        <p:txBody>
          <a:bodyPr spcFirstLastPara="1" wrap="square" lIns="0" tIns="0" rIns="0" bIns="0" anchor="t" anchorCtr="0">
            <a:spAutoFit/>
          </a:bodyPr>
          <a:lstStyle/>
          <a:p>
            <a:pPr marL="0" marR="0" lvl="0" indent="0" algn="l" rtl="0">
              <a:lnSpc>
                <a:spcPct val="139979"/>
              </a:lnSpc>
              <a:spcBef>
                <a:spcPts val="0"/>
              </a:spcBef>
              <a:spcAft>
                <a:spcPts val="0"/>
              </a:spcAft>
              <a:buClr>
                <a:srgbClr val="000000"/>
              </a:buClr>
              <a:buSzPts val="3500"/>
              <a:buFont typeface="Arial"/>
              <a:buNone/>
            </a:pPr>
            <a:endParaRPr sz="3500" b="1" i="0" u="none" strike="noStrike" cap="none">
              <a:solidFill>
                <a:srgbClr val="000000"/>
              </a:solidFill>
              <a:latin typeface="Roboto"/>
              <a:ea typeface="Roboto"/>
              <a:cs typeface="Roboto"/>
              <a:sym typeface="Roboto"/>
            </a:endParaRPr>
          </a:p>
        </p:txBody>
      </p:sp>
      <p:pic>
        <p:nvPicPr>
          <p:cNvPr id="192" name="Google Shape;192;p5"/>
          <p:cNvPicPr preferRelativeResize="0"/>
          <p:nvPr/>
        </p:nvPicPr>
        <p:blipFill rotWithShape="1">
          <a:blip r:embed="rId5">
            <a:alphaModFix/>
          </a:blip>
          <a:srcRect/>
          <a:stretch/>
        </p:blipFill>
        <p:spPr>
          <a:xfrm>
            <a:off x="652394" y="8206379"/>
            <a:ext cx="1094731" cy="1308204"/>
          </a:xfrm>
          <a:prstGeom prst="rect">
            <a:avLst/>
          </a:prstGeom>
          <a:noFill/>
          <a:ln>
            <a:noFill/>
          </a:ln>
        </p:spPr>
      </p:pic>
      <p:pic>
        <p:nvPicPr>
          <p:cNvPr id="193" name="Google Shape;193;p5" descr="page9image427904"/>
          <p:cNvPicPr preferRelativeResize="0"/>
          <p:nvPr/>
        </p:nvPicPr>
        <p:blipFill rotWithShape="1">
          <a:blip r:embed="rId6">
            <a:alphaModFix/>
          </a:blip>
          <a:srcRect/>
          <a:stretch/>
        </p:blipFill>
        <p:spPr>
          <a:xfrm>
            <a:off x="0" y="0"/>
            <a:ext cx="8521700" cy="609600"/>
          </a:xfrm>
          <a:prstGeom prst="rect">
            <a:avLst/>
          </a:prstGeom>
          <a:noFill/>
          <a:ln>
            <a:noFill/>
          </a:ln>
        </p:spPr>
      </p:pic>
      <p:pic>
        <p:nvPicPr>
          <p:cNvPr id="3" name="Picture 2"/>
          <p:cNvPicPr>
            <a:picLocks noChangeAspect="1"/>
          </p:cNvPicPr>
          <p:nvPr/>
        </p:nvPicPr>
        <p:blipFill>
          <a:blip r:embed="rId7"/>
          <a:stretch>
            <a:fillRect/>
          </a:stretch>
        </p:blipFill>
        <p:spPr>
          <a:xfrm>
            <a:off x="2225964" y="2919646"/>
            <a:ext cx="13143345" cy="648297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4"/>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sp>
        <p:nvSpPr>
          <p:cNvPr id="122" name="Google Shape;122;p4"/>
          <p:cNvSpPr txBox="1"/>
          <p:nvPr/>
        </p:nvSpPr>
        <p:spPr>
          <a:xfrm>
            <a:off x="845264" y="329312"/>
            <a:ext cx="15537300" cy="1587999"/>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Clr>
                <a:srgbClr val="000000"/>
              </a:buClr>
              <a:buSzPts val="7199"/>
              <a:buFont typeface="Arial"/>
              <a:buNone/>
            </a:pPr>
            <a:r>
              <a:rPr lang="en-US" sz="7199" b="0" i="0" u="none" strike="noStrike" cap="none" dirty="0">
                <a:solidFill>
                  <a:srgbClr val="1F6566"/>
                </a:solidFill>
                <a:latin typeface="Roboto Black"/>
                <a:ea typeface="Roboto Black"/>
                <a:cs typeface="Roboto Black"/>
                <a:sym typeface="Roboto Black"/>
              </a:rPr>
              <a:t>First Interim General Fund Summary</a:t>
            </a:r>
            <a:endParaRPr dirty="0"/>
          </a:p>
          <a:p>
            <a:pPr marL="0" marR="0" lvl="0" indent="0" algn="l" rtl="0">
              <a:lnSpc>
                <a:spcPct val="120002"/>
              </a:lnSpc>
              <a:spcBef>
                <a:spcPts val="0"/>
              </a:spcBef>
              <a:spcAft>
                <a:spcPts val="0"/>
              </a:spcAft>
              <a:buClr>
                <a:srgbClr val="000000"/>
              </a:buClr>
              <a:buSzPts val="7199"/>
              <a:buFont typeface="Arial"/>
              <a:buNone/>
            </a:pPr>
            <a:endParaRPr sz="1400" b="0" i="0" u="none" strike="noStrike" cap="none" dirty="0">
              <a:solidFill>
                <a:srgbClr val="000000"/>
              </a:solidFill>
              <a:latin typeface="Arial"/>
              <a:ea typeface="Arial"/>
              <a:cs typeface="Arial"/>
              <a:sym typeface="Arial"/>
            </a:endParaRPr>
          </a:p>
        </p:txBody>
      </p:sp>
      <p:grpSp>
        <p:nvGrpSpPr>
          <p:cNvPr id="123" name="Google Shape;123;p4"/>
          <p:cNvGrpSpPr/>
          <p:nvPr/>
        </p:nvGrpSpPr>
        <p:grpSpPr>
          <a:xfrm>
            <a:off x="15881375" y="842763"/>
            <a:ext cx="2406625" cy="788359"/>
            <a:chOff x="0" y="0"/>
            <a:chExt cx="3208834" cy="1051145"/>
          </a:xfrm>
        </p:grpSpPr>
        <p:pic>
          <p:nvPicPr>
            <p:cNvPr id="124" name="Google Shape;124;p4"/>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125" name="Google Shape;125;p4"/>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126" name="Google Shape;126;p4"/>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sp>
        <p:nvSpPr>
          <p:cNvPr id="127" name="Google Shape;127;p4"/>
          <p:cNvSpPr txBox="1"/>
          <p:nvPr/>
        </p:nvSpPr>
        <p:spPr>
          <a:xfrm>
            <a:off x="2200325" y="2708100"/>
            <a:ext cx="13681200" cy="5684400"/>
          </a:xfrm>
          <a:prstGeom prst="rect">
            <a:avLst/>
          </a:prstGeom>
          <a:noFill/>
          <a:ln>
            <a:noFill/>
          </a:ln>
        </p:spPr>
        <p:txBody>
          <a:bodyPr spcFirstLastPara="1" wrap="square" lIns="0" tIns="0" rIns="0" bIns="0" anchor="t" anchorCtr="0">
            <a:spAutoFit/>
          </a:bodyPr>
          <a:lstStyle/>
          <a:p>
            <a:pPr marL="0" marR="0" lvl="0" indent="0" algn="l" rtl="0">
              <a:lnSpc>
                <a:spcPct val="122500"/>
              </a:lnSpc>
              <a:spcBef>
                <a:spcPts val="0"/>
              </a:spcBef>
              <a:spcAft>
                <a:spcPts val="0"/>
              </a:spcAft>
              <a:buClr>
                <a:srgbClr val="000000"/>
              </a:buClr>
              <a:buSzPts val="4800"/>
              <a:buFont typeface="Arial"/>
              <a:buNone/>
            </a:pPr>
            <a:endParaRPr sz="4800" b="1" i="0" u="none" strike="noStrike" cap="none">
              <a:solidFill>
                <a:srgbClr val="000000"/>
              </a:solidFill>
              <a:latin typeface="Open Sans"/>
              <a:ea typeface="Open Sans"/>
              <a:cs typeface="Open Sans"/>
              <a:sym typeface="Open Sans"/>
            </a:endParaRPr>
          </a:p>
        </p:txBody>
      </p:sp>
      <p:pic>
        <p:nvPicPr>
          <p:cNvPr id="128" name="Google Shape;128;p4"/>
          <p:cNvPicPr preferRelativeResize="0"/>
          <p:nvPr/>
        </p:nvPicPr>
        <p:blipFill rotWithShape="1">
          <a:blip r:embed="rId5">
            <a:alphaModFix/>
          </a:blip>
          <a:srcRect/>
          <a:stretch/>
        </p:blipFill>
        <p:spPr>
          <a:xfrm>
            <a:off x="200069" y="8701554"/>
            <a:ext cx="1094731" cy="1308204"/>
          </a:xfrm>
          <a:prstGeom prst="rect">
            <a:avLst/>
          </a:prstGeom>
          <a:noFill/>
          <a:ln>
            <a:noFill/>
          </a:ln>
        </p:spPr>
      </p:pic>
      <p:pic>
        <p:nvPicPr>
          <p:cNvPr id="2" name="Picture 1"/>
          <p:cNvPicPr>
            <a:picLocks noChangeAspect="1"/>
          </p:cNvPicPr>
          <p:nvPr/>
        </p:nvPicPr>
        <p:blipFill>
          <a:blip r:embed="rId6"/>
          <a:stretch>
            <a:fillRect/>
          </a:stretch>
        </p:blipFill>
        <p:spPr>
          <a:xfrm>
            <a:off x="2200325" y="2509369"/>
            <a:ext cx="13187457" cy="634830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2" name="Google Shape;202;p12"/>
          <p:cNvSpPr/>
          <p:nvPr/>
        </p:nvSpPr>
        <p:spPr>
          <a:xfrm>
            <a:off x="980662" y="23382"/>
            <a:ext cx="13940093" cy="30777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800" dirty="0">
                <a:solidFill>
                  <a:srgbClr val="1F6566"/>
                </a:solidFill>
                <a:latin typeface="Roboto Black"/>
                <a:ea typeface="Roboto Black"/>
                <a:sym typeface="Roboto Black"/>
              </a:rPr>
              <a:t>Summary Multi-Year Projection (MYP)</a:t>
            </a:r>
            <a:endParaRPr dirty="0"/>
          </a:p>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p:txBody>
      </p:sp>
      <p:pic>
        <p:nvPicPr>
          <p:cNvPr id="203" name="Google Shape;203;p12"/>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grpSp>
        <p:nvGrpSpPr>
          <p:cNvPr id="204" name="Google Shape;204;p12"/>
          <p:cNvGrpSpPr/>
          <p:nvPr/>
        </p:nvGrpSpPr>
        <p:grpSpPr>
          <a:xfrm>
            <a:off x="15881375" y="842763"/>
            <a:ext cx="2406625" cy="788359"/>
            <a:chOff x="0" y="0"/>
            <a:chExt cx="3208834" cy="1051145"/>
          </a:xfrm>
        </p:grpSpPr>
        <p:pic>
          <p:nvPicPr>
            <p:cNvPr id="205" name="Google Shape;205;p12"/>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206" name="Google Shape;206;p12"/>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207" name="Google Shape;207;p12"/>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pic>
        <p:nvPicPr>
          <p:cNvPr id="208" name="Google Shape;208;p12"/>
          <p:cNvPicPr preferRelativeResize="0"/>
          <p:nvPr/>
        </p:nvPicPr>
        <p:blipFill rotWithShape="1">
          <a:blip r:embed="rId5">
            <a:alphaModFix/>
          </a:blip>
          <a:srcRect/>
          <a:stretch/>
        </p:blipFill>
        <p:spPr>
          <a:xfrm>
            <a:off x="652394" y="8206379"/>
            <a:ext cx="1094731" cy="1308204"/>
          </a:xfrm>
          <a:prstGeom prst="rect">
            <a:avLst/>
          </a:prstGeom>
          <a:noFill/>
          <a:ln>
            <a:noFill/>
          </a:ln>
        </p:spPr>
      </p:pic>
      <p:pic>
        <p:nvPicPr>
          <p:cNvPr id="3" name="Picture 2"/>
          <p:cNvPicPr>
            <a:picLocks noChangeAspect="1"/>
          </p:cNvPicPr>
          <p:nvPr/>
        </p:nvPicPr>
        <p:blipFill>
          <a:blip r:embed="rId6"/>
          <a:stretch>
            <a:fillRect/>
          </a:stretch>
        </p:blipFill>
        <p:spPr>
          <a:xfrm>
            <a:off x="2752437" y="2964873"/>
            <a:ext cx="11868727" cy="620683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6" name="Google Shape;216;p13"/>
          <p:cNvSpPr/>
          <p:nvPr/>
        </p:nvSpPr>
        <p:spPr>
          <a:xfrm>
            <a:off x="999134" y="375188"/>
            <a:ext cx="13940093" cy="17235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800" dirty="0">
                <a:solidFill>
                  <a:srgbClr val="1F6566"/>
                </a:solidFill>
                <a:latin typeface="Roboto Black"/>
                <a:ea typeface="Roboto Black"/>
                <a:sym typeface="Roboto Black"/>
              </a:rPr>
              <a:t>Cash Flow</a:t>
            </a:r>
            <a:endParaRPr dirty="0"/>
          </a:p>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p:txBody>
      </p:sp>
      <p:pic>
        <p:nvPicPr>
          <p:cNvPr id="217" name="Google Shape;217;p13"/>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grpSp>
        <p:nvGrpSpPr>
          <p:cNvPr id="218" name="Google Shape;218;p13"/>
          <p:cNvGrpSpPr/>
          <p:nvPr/>
        </p:nvGrpSpPr>
        <p:grpSpPr>
          <a:xfrm>
            <a:off x="15881375" y="842763"/>
            <a:ext cx="2406625" cy="788359"/>
            <a:chOff x="0" y="0"/>
            <a:chExt cx="3208834" cy="1051145"/>
          </a:xfrm>
        </p:grpSpPr>
        <p:pic>
          <p:nvPicPr>
            <p:cNvPr id="219" name="Google Shape;219;p13"/>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220" name="Google Shape;220;p13"/>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221" name="Google Shape;221;p13"/>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pic>
        <p:nvPicPr>
          <p:cNvPr id="222" name="Google Shape;222;p13"/>
          <p:cNvPicPr preferRelativeResize="0"/>
          <p:nvPr/>
        </p:nvPicPr>
        <p:blipFill rotWithShape="1">
          <a:blip r:embed="rId5">
            <a:alphaModFix/>
          </a:blip>
          <a:srcRect/>
          <a:stretch/>
        </p:blipFill>
        <p:spPr>
          <a:xfrm>
            <a:off x="652394" y="8206379"/>
            <a:ext cx="1094731" cy="1308204"/>
          </a:xfrm>
          <a:prstGeom prst="rect">
            <a:avLst/>
          </a:prstGeom>
          <a:noFill/>
          <a:ln>
            <a:noFill/>
          </a:ln>
        </p:spPr>
      </p:pic>
      <p:sp>
        <p:nvSpPr>
          <p:cNvPr id="12" name="Content Placeholder 3"/>
          <p:cNvSpPr txBox="1">
            <a:spLocks/>
          </p:cNvSpPr>
          <p:nvPr/>
        </p:nvSpPr>
        <p:spPr>
          <a:xfrm>
            <a:off x="919658" y="2101902"/>
            <a:ext cx="14447778" cy="675857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r>
              <a:rPr lang="en-US" sz="3600" dirty="0">
                <a:latin typeface="Roboto" panose="020B0604020202020204" charset="0"/>
                <a:ea typeface="Roboto" panose="020B0604020202020204" charset="0"/>
              </a:rPr>
              <a:t>There will be months where the general fund reflects negative cash balances (districts pay their bills faster than property taxes come in)</a:t>
            </a:r>
          </a:p>
          <a:p>
            <a:pPr lvl="1"/>
            <a:r>
              <a:rPr lang="en-US" sz="3600" dirty="0">
                <a:latin typeface="Roboto" panose="020B0604020202020204" charset="0"/>
                <a:ea typeface="Roboto" panose="020B0604020202020204" charset="0"/>
              </a:rPr>
              <a:t>This is why districts, especially those that are deficit spending, must maintain larger fund balances than the meager state 3% minimum.  Larger reserves lead to larger cash balances.</a:t>
            </a:r>
          </a:p>
          <a:p>
            <a:r>
              <a:rPr lang="en-US" sz="3600" dirty="0">
                <a:latin typeface="Roboto" panose="020B0604020202020204" charset="0"/>
                <a:ea typeface="Roboto" panose="020B0604020202020204" charset="0"/>
              </a:rPr>
              <a:t>The June 30, 2021 cash balance is projected to be positive for the district, however, the “dry period” of October through December, before property taxes are received, indicates cash shortfalls</a:t>
            </a:r>
          </a:p>
          <a:p>
            <a:pPr lvl="1"/>
            <a:r>
              <a:rPr lang="en-US" sz="3600" dirty="0">
                <a:latin typeface="Roboto" panose="020B0604020202020204" charset="0"/>
                <a:ea typeface="Roboto" panose="020B0604020202020204" charset="0"/>
              </a:rPr>
              <a:t>The District has prepared to cover short-term borrowing from County Office of Ed funds for the current year (a Tax Anticipation Note)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6" name="Google Shape;216;p13"/>
          <p:cNvSpPr/>
          <p:nvPr/>
        </p:nvSpPr>
        <p:spPr>
          <a:xfrm>
            <a:off x="999134" y="375188"/>
            <a:ext cx="13940093" cy="25852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200" dirty="0">
                <a:solidFill>
                  <a:srgbClr val="1F6566"/>
                </a:solidFill>
                <a:latin typeface="Roboto Black" panose="020B0604020202020204" charset="0"/>
                <a:ea typeface="Roboto Black" panose="020B0604020202020204" charset="0"/>
                <a:sym typeface="Roboto Black"/>
              </a:rPr>
              <a:t>Uncertainties and Prudence</a:t>
            </a:r>
          </a:p>
          <a:p>
            <a:pPr marL="0" marR="0" lvl="0" indent="0" algn="l" rtl="0">
              <a:lnSpc>
                <a:spcPct val="100000"/>
              </a:lnSpc>
              <a:spcBef>
                <a:spcPts val="0"/>
              </a:spcBef>
              <a:spcAft>
                <a:spcPts val="0"/>
              </a:spcAft>
              <a:buNone/>
            </a:pPr>
            <a:endParaRPr sz="7200" dirty="0">
              <a:latin typeface="Roboto Black" panose="020B0604020202020204" charset="0"/>
              <a:ea typeface="Roboto Black" panose="020B0604020202020204" charset="0"/>
            </a:endParaRPr>
          </a:p>
          <a:p>
            <a:pPr marL="0" marR="0" lvl="0" indent="0" algn="l" rtl="0">
              <a:lnSpc>
                <a:spcPct val="100000"/>
              </a:lnSpc>
              <a:spcBef>
                <a:spcPts val="0"/>
              </a:spcBef>
              <a:spcAft>
                <a:spcPts val="0"/>
              </a:spcAft>
              <a:buNone/>
            </a:pPr>
            <a:endParaRPr sz="1800" b="0" i="0" u="none" strike="noStrike" cap="none" dirty="0">
              <a:solidFill>
                <a:srgbClr val="000000"/>
              </a:solidFill>
              <a:latin typeface="Roboto Black" panose="020B0604020202020204" charset="0"/>
              <a:ea typeface="Roboto Black" panose="020B0604020202020204" charset="0"/>
              <a:sym typeface="Arial"/>
            </a:endParaRPr>
          </a:p>
        </p:txBody>
      </p:sp>
      <p:pic>
        <p:nvPicPr>
          <p:cNvPr id="217" name="Google Shape;217;p13"/>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grpSp>
        <p:nvGrpSpPr>
          <p:cNvPr id="218" name="Google Shape;218;p13"/>
          <p:cNvGrpSpPr/>
          <p:nvPr/>
        </p:nvGrpSpPr>
        <p:grpSpPr>
          <a:xfrm>
            <a:off x="15881375" y="842763"/>
            <a:ext cx="2406625" cy="788359"/>
            <a:chOff x="0" y="0"/>
            <a:chExt cx="3208834" cy="1051145"/>
          </a:xfrm>
        </p:grpSpPr>
        <p:pic>
          <p:nvPicPr>
            <p:cNvPr id="219" name="Google Shape;219;p13"/>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220" name="Google Shape;220;p13"/>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221" name="Google Shape;221;p13"/>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pic>
        <p:nvPicPr>
          <p:cNvPr id="222" name="Google Shape;222;p13"/>
          <p:cNvPicPr preferRelativeResize="0"/>
          <p:nvPr/>
        </p:nvPicPr>
        <p:blipFill rotWithShape="1">
          <a:blip r:embed="rId5">
            <a:alphaModFix/>
          </a:blip>
          <a:srcRect/>
          <a:stretch/>
        </p:blipFill>
        <p:spPr>
          <a:xfrm>
            <a:off x="652394" y="8206379"/>
            <a:ext cx="1094731" cy="1308204"/>
          </a:xfrm>
          <a:prstGeom prst="rect">
            <a:avLst/>
          </a:prstGeom>
          <a:noFill/>
          <a:ln>
            <a:noFill/>
          </a:ln>
        </p:spPr>
      </p:pic>
      <p:sp>
        <p:nvSpPr>
          <p:cNvPr id="10" name="Content Placeholder 2"/>
          <p:cNvSpPr txBox="1">
            <a:spLocks/>
          </p:cNvSpPr>
          <p:nvPr/>
        </p:nvSpPr>
        <p:spPr>
          <a:xfrm>
            <a:off x="1874982" y="2270508"/>
            <a:ext cx="13939133" cy="532409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r>
              <a:rPr lang="en-US" sz="3600" dirty="0">
                <a:latin typeface="Roboto" panose="020B0604020202020204" charset="0"/>
                <a:ea typeface="Roboto" panose="020B0604020202020204" charset="0"/>
              </a:rPr>
              <a:t>Enrollment increased significantly this year. Can we keep the students from leaving in the future?</a:t>
            </a:r>
          </a:p>
          <a:p>
            <a:r>
              <a:rPr lang="en-US" sz="3600" dirty="0">
                <a:latin typeface="Roboto" panose="020B0604020202020204" charset="0"/>
                <a:ea typeface="Roboto" panose="020B0604020202020204" charset="0"/>
              </a:rPr>
              <a:t>Pension reform continues to escalate in out years of MYP</a:t>
            </a:r>
          </a:p>
          <a:p>
            <a:r>
              <a:rPr lang="en-US" sz="3600" dirty="0">
                <a:latin typeface="Roboto" panose="020B0604020202020204" charset="0"/>
                <a:ea typeface="Roboto" panose="020B0604020202020204" charset="0"/>
              </a:rPr>
              <a:t>Good news coming down from the State. How will that affect Education Funding? </a:t>
            </a:r>
          </a:p>
          <a:p>
            <a:r>
              <a:rPr lang="en-US" sz="3600" dirty="0">
                <a:latin typeface="Roboto" panose="020B0604020202020204" charset="0"/>
                <a:ea typeface="Roboto" panose="020B0604020202020204" charset="0"/>
              </a:rPr>
              <a:t>Special Education costs continue to escalate</a:t>
            </a:r>
          </a:p>
          <a:p>
            <a:r>
              <a:rPr lang="en-US" sz="3600" dirty="0">
                <a:latin typeface="Roboto" panose="020B0604020202020204" charset="0"/>
                <a:ea typeface="Roboto" panose="020B0604020202020204" charset="0"/>
              </a:rPr>
              <a:t>Collective Bargaining</a:t>
            </a:r>
          </a:p>
        </p:txBody>
      </p:sp>
    </p:spTree>
    <p:extLst>
      <p:ext uri="{BB962C8B-B14F-4D97-AF65-F5344CB8AC3E}">
        <p14:creationId xmlns:p14="http://schemas.microsoft.com/office/powerpoint/2010/main" val="2221319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6" name="Google Shape;216;p13"/>
          <p:cNvSpPr/>
          <p:nvPr/>
        </p:nvSpPr>
        <p:spPr>
          <a:xfrm>
            <a:off x="999134" y="375188"/>
            <a:ext cx="13940093" cy="25852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200" dirty="0">
                <a:solidFill>
                  <a:srgbClr val="1F6566"/>
                </a:solidFill>
                <a:latin typeface="Roboto Black" panose="020B0604020202020204" charset="0"/>
                <a:ea typeface="Roboto Black" panose="020B0604020202020204" charset="0"/>
                <a:sym typeface="Roboto Black"/>
              </a:rPr>
              <a:t>First Interim Certification</a:t>
            </a:r>
          </a:p>
          <a:p>
            <a:pPr marL="0" marR="0" lvl="0" indent="0" algn="l" rtl="0">
              <a:lnSpc>
                <a:spcPct val="100000"/>
              </a:lnSpc>
              <a:spcBef>
                <a:spcPts val="0"/>
              </a:spcBef>
              <a:spcAft>
                <a:spcPts val="0"/>
              </a:spcAft>
              <a:buNone/>
            </a:pPr>
            <a:endParaRPr sz="7200" dirty="0">
              <a:latin typeface="Roboto Black" panose="020B0604020202020204" charset="0"/>
              <a:ea typeface="Roboto Black" panose="020B0604020202020204" charset="0"/>
            </a:endParaRPr>
          </a:p>
          <a:p>
            <a:pPr marL="0" marR="0" lvl="0" indent="0" algn="l" rtl="0">
              <a:lnSpc>
                <a:spcPct val="100000"/>
              </a:lnSpc>
              <a:spcBef>
                <a:spcPts val="0"/>
              </a:spcBef>
              <a:spcAft>
                <a:spcPts val="0"/>
              </a:spcAft>
              <a:buNone/>
            </a:pPr>
            <a:endParaRPr sz="1800" b="0" i="0" u="none" strike="noStrike" cap="none" dirty="0">
              <a:solidFill>
                <a:srgbClr val="000000"/>
              </a:solidFill>
              <a:latin typeface="Roboto Black" panose="020B0604020202020204" charset="0"/>
              <a:ea typeface="Roboto Black" panose="020B0604020202020204" charset="0"/>
              <a:sym typeface="Arial"/>
            </a:endParaRPr>
          </a:p>
        </p:txBody>
      </p:sp>
      <p:pic>
        <p:nvPicPr>
          <p:cNvPr id="217" name="Google Shape;217;p13"/>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grpSp>
        <p:nvGrpSpPr>
          <p:cNvPr id="218" name="Google Shape;218;p13"/>
          <p:cNvGrpSpPr/>
          <p:nvPr/>
        </p:nvGrpSpPr>
        <p:grpSpPr>
          <a:xfrm>
            <a:off x="15881375" y="842763"/>
            <a:ext cx="2406625" cy="788359"/>
            <a:chOff x="0" y="0"/>
            <a:chExt cx="3208834" cy="1051145"/>
          </a:xfrm>
        </p:grpSpPr>
        <p:pic>
          <p:nvPicPr>
            <p:cNvPr id="219" name="Google Shape;219;p13"/>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220" name="Google Shape;220;p13"/>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221" name="Google Shape;221;p13"/>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pic>
        <p:nvPicPr>
          <p:cNvPr id="222" name="Google Shape;222;p13"/>
          <p:cNvPicPr preferRelativeResize="0"/>
          <p:nvPr/>
        </p:nvPicPr>
        <p:blipFill rotWithShape="1">
          <a:blip r:embed="rId5">
            <a:alphaModFix/>
          </a:blip>
          <a:srcRect/>
          <a:stretch/>
        </p:blipFill>
        <p:spPr>
          <a:xfrm>
            <a:off x="652394" y="8206379"/>
            <a:ext cx="1094731" cy="1308204"/>
          </a:xfrm>
          <a:prstGeom prst="rect">
            <a:avLst/>
          </a:prstGeom>
          <a:noFill/>
          <a:ln>
            <a:noFill/>
          </a:ln>
        </p:spPr>
      </p:pic>
      <p:sp>
        <p:nvSpPr>
          <p:cNvPr id="11" name="Content Placeholder 2" descr="Rectangle: Click to edit Master text styles&#10;Second level&#10;Third level&#10;Fourth level&#10;Fifth level"/>
          <p:cNvSpPr txBox="1">
            <a:spLocks/>
          </p:cNvSpPr>
          <p:nvPr/>
        </p:nvSpPr>
        <p:spPr>
          <a:xfrm>
            <a:off x="1840344" y="2179782"/>
            <a:ext cx="14120091" cy="586509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r>
              <a:rPr lang="en-US" sz="3600" dirty="0">
                <a:latin typeface="Roboto" panose="020B0604020202020204" charset="0"/>
                <a:ea typeface="Roboto" panose="020B0604020202020204" charset="0"/>
              </a:rPr>
              <a:t>Per AB 1200</a:t>
            </a:r>
          </a:p>
          <a:p>
            <a:r>
              <a:rPr lang="en-US" sz="3600" i="1" dirty="0">
                <a:latin typeface="Roboto" panose="020B0604020202020204" charset="0"/>
                <a:ea typeface="Roboto" panose="020B0604020202020204" charset="0"/>
              </a:rPr>
              <a:t>The First Interim projection indicates that, as defined in AB 1200, “the Cotati Rohnert Park Unified School District </a:t>
            </a:r>
            <a:r>
              <a:rPr lang="en-US" sz="3600" b="1" i="1" dirty="0">
                <a:latin typeface="Roboto" panose="020B0604020202020204" charset="0"/>
                <a:ea typeface="Roboto" panose="020B0604020202020204" charset="0"/>
              </a:rPr>
              <a:t>will </a:t>
            </a:r>
            <a:r>
              <a:rPr lang="en-US" sz="3600" i="1" dirty="0">
                <a:latin typeface="Roboto" panose="020B0604020202020204" charset="0"/>
                <a:ea typeface="Roboto" panose="020B0604020202020204" charset="0"/>
              </a:rPr>
              <a:t>be able to meet its financial obligations for the current fiscal year and subsequent two years.”</a:t>
            </a:r>
            <a:r>
              <a:rPr lang="en-US" sz="3600" dirty="0">
                <a:latin typeface="Roboto" panose="020B0604020202020204" charset="0"/>
                <a:ea typeface="Roboto" panose="020B0604020202020204" charset="0"/>
              </a:rPr>
              <a:t> </a:t>
            </a:r>
          </a:p>
          <a:p>
            <a:pPr>
              <a:lnSpc>
                <a:spcPct val="50000"/>
              </a:lnSpc>
            </a:pPr>
            <a:endParaRPr lang="en-US" sz="3600" dirty="0">
              <a:latin typeface="Roboto" panose="020B0604020202020204" charset="0"/>
              <a:ea typeface="Roboto" panose="020B0604020202020204" charset="0"/>
            </a:endParaRPr>
          </a:p>
          <a:p>
            <a:pPr>
              <a:buClr>
                <a:schemeClr val="tx2"/>
              </a:buClr>
              <a:buSzPct val="200000"/>
              <a:buFont typeface="Wingdings 2" pitchFamily="18" charset="2"/>
              <a:buChar char="P"/>
            </a:pPr>
            <a:r>
              <a:rPr lang="en-US" sz="3600" dirty="0">
                <a:latin typeface="Roboto" panose="020B0604020202020204" charset="0"/>
                <a:ea typeface="Roboto" panose="020B0604020202020204" charset="0"/>
              </a:rPr>
              <a:t>T</a:t>
            </a:r>
            <a:r>
              <a:rPr lang="en-US" sz="3600" b="1" i="1" dirty="0">
                <a:latin typeface="Roboto" panose="020B0604020202020204" charset="0"/>
                <a:ea typeface="Roboto" panose="020B0604020202020204" charset="0"/>
              </a:rPr>
              <a:t>he Cotati Rohnert Park Unified School District is self-certifying as “Positive”</a:t>
            </a:r>
          </a:p>
          <a:p>
            <a:pPr>
              <a:buClr>
                <a:schemeClr val="tx2"/>
              </a:buClr>
              <a:buSzPct val="200000"/>
              <a:buFont typeface="Wingdings 2" pitchFamily="18" charset="2"/>
              <a:buChar char="P"/>
            </a:pPr>
            <a:endParaRPr lang="en-US" b="1" i="1" dirty="0"/>
          </a:p>
          <a:p>
            <a:pPr>
              <a:buClr>
                <a:schemeClr val="tx2"/>
              </a:buClr>
              <a:buSzPct val="200000"/>
              <a:buFont typeface="Wingdings 2" pitchFamily="18" charset="2"/>
              <a:buChar char="P"/>
            </a:pPr>
            <a:endParaRPr lang="en-US" b="1" i="1" dirty="0"/>
          </a:p>
          <a:p>
            <a:endParaRPr lang="en-US" dirty="0"/>
          </a:p>
        </p:txBody>
      </p:sp>
    </p:spTree>
    <p:extLst>
      <p:ext uri="{BB962C8B-B14F-4D97-AF65-F5344CB8AC3E}">
        <p14:creationId xmlns:p14="http://schemas.microsoft.com/office/powerpoint/2010/main" val="1621303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ebf3c16ea3_0_6"/>
          <p:cNvSpPr txBox="1"/>
          <p:nvPr/>
        </p:nvSpPr>
        <p:spPr>
          <a:xfrm>
            <a:off x="928502" y="514350"/>
            <a:ext cx="16680900" cy="1028700"/>
          </a:xfrm>
          <a:prstGeom prst="rect">
            <a:avLst/>
          </a:prstGeom>
          <a:noFill/>
          <a:ln>
            <a:noFill/>
          </a:ln>
        </p:spPr>
        <p:txBody>
          <a:bodyPr spcFirstLastPara="1" wrap="square" lIns="0" tIns="0" rIns="0" bIns="0" anchor="t" anchorCtr="0">
            <a:noAutofit/>
          </a:bodyPr>
          <a:lstStyle/>
          <a:p>
            <a:pPr marL="0" marR="0" lvl="0" indent="0" algn="l" rtl="0">
              <a:lnSpc>
                <a:spcPct val="119985"/>
              </a:lnSpc>
              <a:spcBef>
                <a:spcPts val="0"/>
              </a:spcBef>
              <a:spcAft>
                <a:spcPts val="0"/>
              </a:spcAft>
              <a:buClr>
                <a:srgbClr val="000000"/>
              </a:buClr>
              <a:buSzPts val="6800"/>
              <a:buFont typeface="Arial"/>
              <a:buNone/>
            </a:pPr>
            <a:r>
              <a:rPr lang="en-US" sz="7200" b="0" i="0" u="none" strike="noStrike" cap="none">
                <a:solidFill>
                  <a:srgbClr val="1F6566"/>
                </a:solidFill>
                <a:latin typeface="Roboto Black"/>
                <a:ea typeface="Roboto Black"/>
                <a:cs typeface="Roboto Black"/>
                <a:sym typeface="Roboto Black"/>
              </a:rPr>
              <a:t>Questions?</a:t>
            </a:r>
            <a:endParaRPr sz="7200" b="0" i="0" u="none" strike="noStrike" cap="none">
              <a:solidFill>
                <a:srgbClr val="1F6566"/>
              </a:solidFill>
              <a:latin typeface="Roboto Black"/>
              <a:ea typeface="Roboto Black"/>
              <a:cs typeface="Roboto Black"/>
              <a:sym typeface="Roboto Black"/>
            </a:endParaRPr>
          </a:p>
        </p:txBody>
      </p:sp>
      <p:pic>
        <p:nvPicPr>
          <p:cNvPr id="237" name="Google Shape;237;gebf3c16ea3_0_6"/>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grpSp>
        <p:nvGrpSpPr>
          <p:cNvPr id="238" name="Google Shape;238;gebf3c16ea3_0_6"/>
          <p:cNvGrpSpPr/>
          <p:nvPr/>
        </p:nvGrpSpPr>
        <p:grpSpPr>
          <a:xfrm>
            <a:off x="15881375" y="842763"/>
            <a:ext cx="2406626" cy="788359"/>
            <a:chOff x="0" y="0"/>
            <a:chExt cx="3208834" cy="1051145"/>
          </a:xfrm>
        </p:grpSpPr>
        <p:pic>
          <p:nvPicPr>
            <p:cNvPr id="239" name="Google Shape;239;gebf3c16ea3_0_6"/>
            <p:cNvPicPr preferRelativeResize="0"/>
            <p:nvPr/>
          </p:nvPicPr>
          <p:blipFill rotWithShape="1">
            <a:blip r:embed="rId4">
              <a:alphaModFix/>
            </a:blip>
            <a:srcRect r="44099"/>
            <a:stretch/>
          </p:blipFill>
          <p:spPr>
            <a:xfrm>
              <a:off x="0" y="0"/>
              <a:ext cx="3208834" cy="203200"/>
            </a:xfrm>
            <a:prstGeom prst="rect">
              <a:avLst/>
            </a:prstGeom>
            <a:noFill/>
            <a:ln>
              <a:noFill/>
            </a:ln>
          </p:spPr>
        </p:pic>
        <p:pic>
          <p:nvPicPr>
            <p:cNvPr id="240" name="Google Shape;240;gebf3c16ea3_0_6"/>
            <p:cNvPicPr preferRelativeResize="0"/>
            <p:nvPr/>
          </p:nvPicPr>
          <p:blipFill rotWithShape="1">
            <a:blip r:embed="rId4">
              <a:alphaModFix/>
            </a:blip>
            <a:srcRect r="44099"/>
            <a:stretch/>
          </p:blipFill>
          <p:spPr>
            <a:xfrm>
              <a:off x="0" y="431800"/>
              <a:ext cx="3208834" cy="203200"/>
            </a:xfrm>
            <a:prstGeom prst="rect">
              <a:avLst/>
            </a:prstGeom>
            <a:noFill/>
            <a:ln>
              <a:noFill/>
            </a:ln>
          </p:spPr>
        </p:pic>
        <p:pic>
          <p:nvPicPr>
            <p:cNvPr id="241" name="Google Shape;241;gebf3c16ea3_0_6"/>
            <p:cNvPicPr preferRelativeResize="0"/>
            <p:nvPr/>
          </p:nvPicPr>
          <p:blipFill rotWithShape="1">
            <a:blip r:embed="rId4">
              <a:alphaModFix/>
            </a:blip>
            <a:srcRect r="44099"/>
            <a:stretch/>
          </p:blipFill>
          <p:spPr>
            <a:xfrm>
              <a:off x="0" y="847945"/>
              <a:ext cx="3208834" cy="203200"/>
            </a:xfrm>
            <a:prstGeom prst="rect">
              <a:avLst/>
            </a:prstGeom>
            <a:noFill/>
            <a:ln>
              <a:noFill/>
            </a:ln>
          </p:spPr>
        </p:pic>
      </p:grpSp>
      <p:sp>
        <p:nvSpPr>
          <p:cNvPr id="242" name="Google Shape;242;gebf3c16ea3_0_6"/>
          <p:cNvSpPr txBox="1"/>
          <p:nvPr/>
        </p:nvSpPr>
        <p:spPr>
          <a:xfrm>
            <a:off x="2463687" y="1837926"/>
            <a:ext cx="14490000" cy="6919500"/>
          </a:xfrm>
          <a:prstGeom prst="rect">
            <a:avLst/>
          </a:prstGeom>
          <a:noFill/>
          <a:ln>
            <a:noFill/>
          </a:ln>
        </p:spPr>
        <p:txBody>
          <a:bodyPr spcFirstLastPara="1" wrap="square" lIns="0" tIns="0" rIns="0" bIns="0" anchor="t" anchorCtr="0">
            <a:noAutofit/>
          </a:bodyPr>
          <a:lstStyle/>
          <a:p>
            <a:pPr marL="0" marR="0" lvl="0" indent="0" algn="l" rtl="0">
              <a:lnSpc>
                <a:spcPct val="139982"/>
              </a:lnSpc>
              <a:spcBef>
                <a:spcPts val="0"/>
              </a:spcBef>
              <a:spcAft>
                <a:spcPts val="0"/>
              </a:spcAft>
              <a:buClr>
                <a:srgbClr val="000000"/>
              </a:buClr>
              <a:buSzPts val="4200"/>
              <a:buFont typeface="Arial"/>
              <a:buNone/>
            </a:pPr>
            <a:endParaRPr sz="4000" b="1" i="0" u="none" strike="noStrike" cap="none">
              <a:solidFill>
                <a:srgbClr val="316462"/>
              </a:solidFill>
              <a:latin typeface="Roboto"/>
              <a:ea typeface="Roboto"/>
              <a:cs typeface="Roboto"/>
              <a:sym typeface="Roboto"/>
            </a:endParaRPr>
          </a:p>
        </p:txBody>
      </p:sp>
      <p:pic>
        <p:nvPicPr>
          <p:cNvPr id="243" name="Google Shape;243;gebf3c16ea3_0_6"/>
          <p:cNvPicPr preferRelativeResize="0"/>
          <p:nvPr/>
        </p:nvPicPr>
        <p:blipFill rotWithShape="1">
          <a:blip r:embed="rId5">
            <a:alphaModFix/>
          </a:blip>
          <a:srcRect/>
          <a:stretch/>
        </p:blipFill>
        <p:spPr>
          <a:xfrm>
            <a:off x="229269" y="8701554"/>
            <a:ext cx="1094731" cy="1308204"/>
          </a:xfrm>
          <a:prstGeom prst="rect">
            <a:avLst/>
          </a:prstGeom>
          <a:noFill/>
          <a:ln>
            <a:noFill/>
          </a:ln>
        </p:spPr>
      </p:pic>
      <p:pic>
        <p:nvPicPr>
          <p:cNvPr id="244" name="Google Shape;244;gebf3c16ea3_0_6"/>
          <p:cNvPicPr preferRelativeResize="0"/>
          <p:nvPr/>
        </p:nvPicPr>
        <p:blipFill rotWithShape="1">
          <a:blip r:embed="rId6">
            <a:alphaModFix/>
          </a:blip>
          <a:srcRect/>
          <a:stretch/>
        </p:blipFill>
        <p:spPr>
          <a:xfrm>
            <a:off x="6513476" y="3970125"/>
            <a:ext cx="4512325" cy="3782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CB0B4"/>
        </a:solidFill>
        <a:effectLst/>
      </p:bgPr>
    </p:bg>
    <p:spTree>
      <p:nvGrpSpPr>
        <p:cNvPr id="1" name="Shape 248"/>
        <p:cNvGrpSpPr/>
        <p:nvPr/>
      </p:nvGrpSpPr>
      <p:grpSpPr>
        <a:xfrm>
          <a:off x="0" y="0"/>
          <a:ext cx="0" cy="0"/>
          <a:chOff x="0" y="0"/>
          <a:chExt cx="0" cy="0"/>
        </a:xfrm>
      </p:grpSpPr>
      <p:pic>
        <p:nvPicPr>
          <p:cNvPr id="249" name="Google Shape;249;p24"/>
          <p:cNvPicPr preferRelativeResize="0"/>
          <p:nvPr/>
        </p:nvPicPr>
        <p:blipFill rotWithShape="1">
          <a:blip r:embed="rId3">
            <a:alphaModFix/>
          </a:blip>
          <a:srcRect/>
          <a:stretch/>
        </p:blipFill>
        <p:spPr>
          <a:xfrm>
            <a:off x="4569750" y="152400"/>
            <a:ext cx="9148506" cy="99822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orange&#10;&#10;Description automatically generated">
            <a:extLst>
              <a:ext uri="{FF2B5EF4-FFF2-40B4-BE49-F238E27FC236}">
                <a16:creationId xmlns:a16="http://schemas.microsoft.com/office/drawing/2014/main" id="{2B3B0228-8C0E-F14C-B2B6-71FE6ADB6D8C}"/>
              </a:ext>
            </a:extLst>
          </p:cNvPr>
          <p:cNvPicPr>
            <a:picLocks noChangeAspect="1"/>
          </p:cNvPicPr>
          <p:nvPr/>
        </p:nvPicPr>
        <p:blipFill>
          <a:blip r:embed="rId2"/>
          <a:stretch>
            <a:fillRect/>
          </a:stretch>
        </p:blipFill>
        <p:spPr>
          <a:xfrm>
            <a:off x="9801921" y="1604204"/>
            <a:ext cx="8376423" cy="7930089"/>
          </a:xfrm>
          <a:prstGeom prst="rect">
            <a:avLst/>
          </a:prstGeom>
        </p:spPr>
      </p:pic>
      <p:sp>
        <p:nvSpPr>
          <p:cNvPr id="2" name="Title 1">
            <a:extLst>
              <a:ext uri="{FF2B5EF4-FFF2-40B4-BE49-F238E27FC236}">
                <a16:creationId xmlns:a16="http://schemas.microsoft.com/office/drawing/2014/main" id="{FD7354B9-F2C5-9D4B-B061-27DD56C2D0DB}"/>
              </a:ext>
            </a:extLst>
          </p:cNvPr>
          <p:cNvSpPr>
            <a:spLocks noGrp="1"/>
          </p:cNvSpPr>
          <p:nvPr>
            <p:ph type="title"/>
          </p:nvPr>
        </p:nvSpPr>
        <p:spPr>
          <a:xfrm>
            <a:off x="116073" y="27432"/>
            <a:ext cx="18036540" cy="1261872"/>
          </a:xfrm>
        </p:spPr>
        <p:txBody>
          <a:bodyPr/>
          <a:lstStyle/>
          <a:p>
            <a:r>
              <a:rPr lang="en-US" dirty="0"/>
              <a:t>Proposition 98 and the Education Budget</a:t>
            </a:r>
          </a:p>
        </p:txBody>
      </p:sp>
      <p:sp>
        <p:nvSpPr>
          <p:cNvPr id="9" name="Content Placeholder 8">
            <a:extLst>
              <a:ext uri="{FF2B5EF4-FFF2-40B4-BE49-F238E27FC236}">
                <a16:creationId xmlns:a16="http://schemas.microsoft.com/office/drawing/2014/main" id="{FDF15CEC-955A-4095-B0BB-6428A3AFE554}"/>
              </a:ext>
            </a:extLst>
          </p:cNvPr>
          <p:cNvSpPr>
            <a:spLocks noGrp="1"/>
          </p:cNvSpPr>
          <p:nvPr>
            <p:ph idx="1"/>
          </p:nvPr>
        </p:nvSpPr>
        <p:spPr>
          <a:xfrm>
            <a:off x="116681" y="1310258"/>
            <a:ext cx="9685241" cy="3554237"/>
          </a:xfrm>
        </p:spPr>
        <p:txBody>
          <a:bodyPr/>
          <a:lstStyle/>
          <a:p>
            <a:pPr>
              <a:spcAft>
                <a:spcPts val="1800"/>
              </a:spcAft>
            </a:pPr>
            <a:r>
              <a:rPr lang="en-US" dirty="0"/>
              <a:t>Proposition 98 in the 2022-23 Governor’s Budget reaches an all-time high</a:t>
            </a:r>
          </a:p>
          <a:p>
            <a:pPr lvl="1">
              <a:spcAft>
                <a:spcPts val="1800"/>
              </a:spcAft>
            </a:pPr>
            <a:r>
              <a:rPr lang="en-US" dirty="0"/>
              <a:t>Provides $16.1 billion in new revenues for K-14 education</a:t>
            </a:r>
          </a:p>
          <a:p>
            <a:pPr lvl="1">
              <a:spcAft>
                <a:spcPts val="1800"/>
              </a:spcAft>
            </a:pPr>
            <a:r>
              <a:rPr lang="en-US" dirty="0"/>
              <a:t>But there are strings</a:t>
            </a:r>
          </a:p>
          <a:p>
            <a:pPr lvl="2">
              <a:spcAft>
                <a:spcPts val="1800"/>
              </a:spcAft>
            </a:pPr>
            <a:r>
              <a:rPr lang="en-US" dirty="0"/>
              <a:t>For the first time, most school districts will be required to spend down their reserves</a:t>
            </a:r>
          </a:p>
          <a:p>
            <a:pPr lvl="2">
              <a:spcAft>
                <a:spcPts val="1800"/>
              </a:spcAft>
            </a:pPr>
            <a:r>
              <a:rPr lang="en-US" dirty="0"/>
              <a:t>A sizeable share of new funding is proposed for restricted purposes, leaving few resources to address increased costs associated with soaring inflation and rising pension obligations</a:t>
            </a:r>
          </a:p>
        </p:txBody>
      </p:sp>
      <p:sp>
        <p:nvSpPr>
          <p:cNvPr id="4" name="Footer Placeholder 3">
            <a:extLst>
              <a:ext uri="{FF2B5EF4-FFF2-40B4-BE49-F238E27FC236}">
                <a16:creationId xmlns:a16="http://schemas.microsoft.com/office/drawing/2014/main" id="{5E2B43FA-A00F-C842-A72A-2DC8D7A92CF1}"/>
              </a:ext>
            </a:extLst>
          </p:cNvPr>
          <p:cNvSpPr>
            <a:spLocks noGrp="1"/>
          </p:cNvSpPr>
          <p:nvPr>
            <p:ph type="ftr" sz="quarter" idx="11"/>
          </p:nvPr>
        </p:nvSpPr>
        <p:spPr>
          <a:xfrm>
            <a:off x="7131347" y="9891564"/>
            <a:ext cx="4004882" cy="344859"/>
          </a:xfrm>
        </p:spPr>
        <p:txBody>
          <a:bodyPr/>
          <a:lstStyle/>
          <a:p>
            <a:pPr defTabSz="1371600">
              <a:buClrTx/>
            </a:pPr>
            <a:r>
              <a:rPr lang="en-US" kern="1200" dirty="0">
                <a:solidFill>
                  <a:srgbClr val="FFFFFF"/>
                </a:solidFill>
                <a:ea typeface="+mn-ea"/>
              </a:rPr>
              <a:t>© 2022 School Services of California Inc.</a:t>
            </a:r>
          </a:p>
        </p:txBody>
      </p:sp>
      <p:sp>
        <p:nvSpPr>
          <p:cNvPr id="5" name="Slide Number Placeholder 4">
            <a:extLst>
              <a:ext uri="{FF2B5EF4-FFF2-40B4-BE49-F238E27FC236}">
                <a16:creationId xmlns:a16="http://schemas.microsoft.com/office/drawing/2014/main" id="{5B1312E2-8D03-704F-A2E8-22CBB0FC1A8F}"/>
              </a:ext>
            </a:extLst>
          </p:cNvPr>
          <p:cNvSpPr>
            <a:spLocks noGrp="1"/>
          </p:cNvSpPr>
          <p:nvPr>
            <p:ph type="sldNum" sz="quarter" idx="12"/>
          </p:nvPr>
        </p:nvSpPr>
        <p:spPr>
          <a:xfrm>
            <a:off x="17158716" y="9806939"/>
            <a:ext cx="1014984" cy="480060"/>
          </a:xfrm>
        </p:spPr>
        <p:txBody>
          <a:bodyPr/>
          <a:lstStyle/>
          <a:p>
            <a:pPr defTabSz="1371600">
              <a:buClrTx/>
            </a:pPr>
            <a:fld id="{42503F20-67DD-4948-B6DE-4DDC1702207D}" type="slidenum">
              <a:rPr lang="en-US" kern="1200">
                <a:solidFill>
                  <a:srgbClr val="FFFFFF"/>
                </a:solidFill>
                <a:ea typeface="+mn-ea"/>
              </a:rPr>
              <a:pPr defTabSz="1371600">
                <a:buClrTx/>
              </a:pPr>
              <a:t>19</a:t>
            </a:fld>
            <a:endParaRPr lang="en-US" kern="1200" dirty="0">
              <a:solidFill>
                <a:srgbClr val="FFFFFF"/>
              </a:solidFill>
              <a:ea typeface="+mn-ea"/>
            </a:endParaRPr>
          </a:p>
        </p:txBody>
      </p:sp>
    </p:spTree>
    <p:extLst>
      <p:ext uri="{BB962C8B-B14F-4D97-AF65-F5344CB8AC3E}">
        <p14:creationId xmlns:p14="http://schemas.microsoft.com/office/powerpoint/2010/main" val="3555443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3"/>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pic>
        <p:nvPicPr>
          <p:cNvPr id="95" name="Google Shape;95;p3"/>
          <p:cNvPicPr preferRelativeResize="0"/>
          <p:nvPr/>
        </p:nvPicPr>
        <p:blipFill rotWithShape="1">
          <a:blip r:embed="rId4">
            <a:alphaModFix/>
          </a:blip>
          <a:srcRect/>
          <a:stretch/>
        </p:blipFill>
        <p:spPr>
          <a:xfrm rot="5400000">
            <a:off x="5170489" y="7433970"/>
            <a:ext cx="2853018" cy="2853018"/>
          </a:xfrm>
          <a:prstGeom prst="rect">
            <a:avLst/>
          </a:prstGeom>
          <a:noFill/>
          <a:ln>
            <a:noFill/>
          </a:ln>
        </p:spPr>
      </p:pic>
      <p:sp>
        <p:nvSpPr>
          <p:cNvPr id="96" name="Google Shape;96;p3"/>
          <p:cNvSpPr/>
          <p:nvPr/>
        </p:nvSpPr>
        <p:spPr>
          <a:xfrm>
            <a:off x="6" y="7433982"/>
            <a:ext cx="5170500" cy="2853000"/>
          </a:xfrm>
          <a:prstGeom prst="rect">
            <a:avLst/>
          </a:prstGeom>
          <a:solidFill>
            <a:srgbClr val="8CB0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3"/>
          <p:cNvSpPr txBox="1"/>
          <p:nvPr/>
        </p:nvSpPr>
        <p:spPr>
          <a:xfrm>
            <a:off x="926324" y="488212"/>
            <a:ext cx="15378417" cy="110799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199"/>
              <a:buFont typeface="Arial"/>
              <a:buNone/>
            </a:pPr>
            <a:r>
              <a:rPr lang="en-US" sz="7200" dirty="0">
                <a:solidFill>
                  <a:srgbClr val="1F6566"/>
                </a:solidFill>
                <a:latin typeface="Roboto Black"/>
                <a:ea typeface="Roboto Black"/>
                <a:sym typeface="Roboto Black"/>
              </a:rPr>
              <a:t>2021-22 1</a:t>
            </a:r>
            <a:r>
              <a:rPr lang="en-US" sz="7200" baseline="30000" dirty="0">
                <a:solidFill>
                  <a:srgbClr val="1F6566"/>
                </a:solidFill>
                <a:latin typeface="Roboto Black"/>
                <a:ea typeface="Roboto Black"/>
                <a:sym typeface="Roboto Black"/>
              </a:rPr>
              <a:t>st</a:t>
            </a:r>
            <a:r>
              <a:rPr lang="en-US" sz="7200" dirty="0">
                <a:solidFill>
                  <a:srgbClr val="1F6566"/>
                </a:solidFill>
                <a:latin typeface="Roboto Black"/>
                <a:ea typeface="Roboto Black"/>
                <a:sym typeface="Roboto Black"/>
              </a:rPr>
              <a:t> Interim State Report</a:t>
            </a:r>
            <a:endParaRPr sz="1400" b="0" i="0" u="none" strike="noStrike" cap="none" dirty="0">
              <a:solidFill>
                <a:srgbClr val="000000"/>
              </a:solidFill>
              <a:latin typeface="Arial"/>
              <a:ea typeface="Arial"/>
              <a:cs typeface="Arial"/>
              <a:sym typeface="Arial"/>
            </a:endParaRPr>
          </a:p>
        </p:txBody>
      </p:sp>
      <p:grpSp>
        <p:nvGrpSpPr>
          <p:cNvPr id="98" name="Google Shape;98;p3"/>
          <p:cNvGrpSpPr/>
          <p:nvPr/>
        </p:nvGrpSpPr>
        <p:grpSpPr>
          <a:xfrm>
            <a:off x="15881375" y="842763"/>
            <a:ext cx="2406625" cy="788359"/>
            <a:chOff x="0" y="0"/>
            <a:chExt cx="3208834" cy="1051145"/>
          </a:xfrm>
        </p:grpSpPr>
        <p:pic>
          <p:nvPicPr>
            <p:cNvPr id="99" name="Google Shape;99;p3"/>
            <p:cNvPicPr preferRelativeResize="0"/>
            <p:nvPr/>
          </p:nvPicPr>
          <p:blipFill rotWithShape="1">
            <a:blip r:embed="rId5">
              <a:alphaModFix/>
            </a:blip>
            <a:srcRect r="44100"/>
            <a:stretch/>
          </p:blipFill>
          <p:spPr>
            <a:xfrm>
              <a:off x="0" y="0"/>
              <a:ext cx="3208834" cy="203200"/>
            </a:xfrm>
            <a:prstGeom prst="rect">
              <a:avLst/>
            </a:prstGeom>
            <a:noFill/>
            <a:ln>
              <a:noFill/>
            </a:ln>
          </p:spPr>
        </p:pic>
        <p:pic>
          <p:nvPicPr>
            <p:cNvPr id="100" name="Google Shape;100;p3"/>
            <p:cNvPicPr preferRelativeResize="0"/>
            <p:nvPr/>
          </p:nvPicPr>
          <p:blipFill rotWithShape="1">
            <a:blip r:embed="rId5">
              <a:alphaModFix/>
            </a:blip>
            <a:srcRect r="44100"/>
            <a:stretch/>
          </p:blipFill>
          <p:spPr>
            <a:xfrm>
              <a:off x="0" y="431800"/>
              <a:ext cx="3208834" cy="203200"/>
            </a:xfrm>
            <a:prstGeom prst="rect">
              <a:avLst/>
            </a:prstGeom>
            <a:noFill/>
            <a:ln>
              <a:noFill/>
            </a:ln>
          </p:spPr>
        </p:pic>
        <p:pic>
          <p:nvPicPr>
            <p:cNvPr id="101" name="Google Shape;101;p3"/>
            <p:cNvPicPr preferRelativeResize="0"/>
            <p:nvPr/>
          </p:nvPicPr>
          <p:blipFill rotWithShape="1">
            <a:blip r:embed="rId5">
              <a:alphaModFix/>
            </a:blip>
            <a:srcRect r="44100"/>
            <a:stretch/>
          </p:blipFill>
          <p:spPr>
            <a:xfrm>
              <a:off x="0" y="847945"/>
              <a:ext cx="3208834" cy="203200"/>
            </a:xfrm>
            <a:prstGeom prst="rect">
              <a:avLst/>
            </a:prstGeom>
            <a:noFill/>
            <a:ln>
              <a:noFill/>
            </a:ln>
          </p:spPr>
        </p:pic>
      </p:grpSp>
      <p:sp>
        <p:nvSpPr>
          <p:cNvPr id="102" name="Google Shape;102;p3"/>
          <p:cNvSpPr txBox="1"/>
          <p:nvPr/>
        </p:nvSpPr>
        <p:spPr>
          <a:xfrm>
            <a:off x="926325" y="2473875"/>
            <a:ext cx="15117239" cy="5037276"/>
          </a:xfrm>
          <a:prstGeom prst="rect">
            <a:avLst/>
          </a:prstGeom>
          <a:noFill/>
          <a:ln>
            <a:noFill/>
          </a:ln>
        </p:spPr>
        <p:txBody>
          <a:bodyPr spcFirstLastPara="1" wrap="square" lIns="0" tIns="0" rIns="0" bIns="0" anchor="t" anchorCtr="0">
            <a:spAutoFit/>
          </a:bodyPr>
          <a:lstStyle/>
          <a:p>
            <a:pPr marL="457200" marR="0" lvl="0" indent="-450850" algn="l" rtl="0">
              <a:spcBef>
                <a:spcPts val="1000"/>
              </a:spcBef>
              <a:spcAft>
                <a:spcPts val="0"/>
              </a:spcAft>
              <a:buClr>
                <a:srgbClr val="000000"/>
              </a:buClr>
              <a:buSzPts val="3500"/>
              <a:buFont typeface="Roboto"/>
              <a:buChar char="●"/>
            </a:pPr>
            <a:r>
              <a:rPr lang="en-US" sz="3500" b="0" i="0" u="none" strike="noStrike" cap="none" dirty="0">
                <a:solidFill>
                  <a:srgbClr val="000000"/>
                </a:solidFill>
                <a:latin typeface="Roboto"/>
                <a:ea typeface="Roboto"/>
                <a:cs typeface="Roboto"/>
                <a:sym typeface="Roboto"/>
              </a:rPr>
              <a:t>California Education Code 42130 requires the Superintendent to prepare and submit two interim financial reports to the Board each fiscal year</a:t>
            </a:r>
          </a:p>
          <a:p>
            <a:pPr marL="6350" marR="0" lvl="0" algn="l" rtl="0">
              <a:spcBef>
                <a:spcPts val="1000"/>
              </a:spcBef>
              <a:spcAft>
                <a:spcPts val="0"/>
              </a:spcAft>
              <a:buClr>
                <a:srgbClr val="000000"/>
              </a:buClr>
              <a:buSzPts val="3500"/>
            </a:pPr>
            <a:endParaRPr sz="3500" b="0" i="0" u="none" strike="noStrike" cap="none" dirty="0">
              <a:solidFill>
                <a:srgbClr val="000000"/>
              </a:solidFill>
              <a:latin typeface="Roboto"/>
              <a:ea typeface="Roboto"/>
              <a:cs typeface="Roboto"/>
              <a:sym typeface="Roboto"/>
            </a:endParaRPr>
          </a:p>
          <a:p>
            <a:pPr marL="457200" marR="0" lvl="0" indent="-450850" algn="l" rtl="0">
              <a:spcBef>
                <a:spcPts val="1000"/>
              </a:spcBef>
              <a:spcAft>
                <a:spcPts val="0"/>
              </a:spcAft>
              <a:buClr>
                <a:srgbClr val="000000"/>
              </a:buClr>
              <a:buSzPts val="3500"/>
              <a:buFont typeface="Roboto"/>
              <a:buChar char="●"/>
            </a:pPr>
            <a:r>
              <a:rPr lang="en-US" sz="3500" dirty="0">
                <a:latin typeface="Roboto"/>
                <a:ea typeface="Roboto"/>
                <a:cs typeface="Roboto"/>
                <a:sym typeface="Roboto"/>
              </a:rPr>
              <a:t>After reviewing the report, California Education Code 42131requires the Board to certify the district’s ability to meet its financial obligations for the remainder of the current fiscal year as well as the following two fiscal years</a:t>
            </a:r>
            <a:endParaRPr sz="3500" b="0" i="0" u="none" strike="noStrike" cap="none" dirty="0">
              <a:solidFill>
                <a:srgbClr val="000000"/>
              </a:solidFill>
              <a:latin typeface="Roboto"/>
              <a:ea typeface="Roboto"/>
              <a:cs typeface="Roboto"/>
              <a:sym typeface="Roboto"/>
            </a:endParaRPr>
          </a:p>
          <a:p>
            <a:pPr marL="0" marR="0" lvl="0" indent="0" algn="l" rtl="0">
              <a:lnSpc>
                <a:spcPct val="139979"/>
              </a:lnSpc>
              <a:spcBef>
                <a:spcPts val="1000"/>
              </a:spcBef>
              <a:spcAft>
                <a:spcPts val="0"/>
              </a:spcAft>
              <a:buClr>
                <a:srgbClr val="000000"/>
              </a:buClr>
              <a:buSzPts val="3500"/>
              <a:buFont typeface="Arial"/>
              <a:buNone/>
            </a:pPr>
            <a:endParaRPr sz="3500" b="1" i="0" u="none" strike="noStrike" cap="none" dirty="0">
              <a:solidFill>
                <a:srgbClr val="000000"/>
              </a:solidFill>
              <a:latin typeface="Roboto"/>
              <a:ea typeface="Roboto"/>
              <a:cs typeface="Roboto"/>
              <a:sym typeface="Roboto"/>
            </a:endParaRPr>
          </a:p>
        </p:txBody>
      </p:sp>
      <p:pic>
        <p:nvPicPr>
          <p:cNvPr id="103" name="Google Shape;103;p3"/>
          <p:cNvPicPr preferRelativeResize="0"/>
          <p:nvPr/>
        </p:nvPicPr>
        <p:blipFill rotWithShape="1">
          <a:blip r:embed="rId6">
            <a:alphaModFix/>
          </a:blip>
          <a:srcRect/>
          <a:stretch/>
        </p:blipFill>
        <p:spPr>
          <a:xfrm>
            <a:off x="652394" y="8206379"/>
            <a:ext cx="1094731" cy="1308204"/>
          </a:xfrm>
          <a:prstGeom prst="rect">
            <a:avLst/>
          </a:prstGeom>
          <a:noFill/>
          <a:ln>
            <a:noFill/>
          </a:ln>
        </p:spPr>
      </p:pic>
      <p:pic>
        <p:nvPicPr>
          <p:cNvPr id="104" name="Google Shape;104;p3" descr="page9image427904"/>
          <p:cNvPicPr preferRelativeResize="0"/>
          <p:nvPr/>
        </p:nvPicPr>
        <p:blipFill rotWithShape="1">
          <a:blip r:embed="rId7">
            <a:alphaModFix/>
          </a:blip>
          <a:srcRect/>
          <a:stretch/>
        </p:blipFill>
        <p:spPr>
          <a:xfrm>
            <a:off x="0" y="0"/>
            <a:ext cx="8521700" cy="609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354B9-F2C5-9D4B-B061-27DD56C2D0DB}"/>
              </a:ext>
            </a:extLst>
          </p:cNvPr>
          <p:cNvSpPr>
            <a:spLocks noGrp="1"/>
          </p:cNvSpPr>
          <p:nvPr>
            <p:ph type="title"/>
          </p:nvPr>
        </p:nvSpPr>
        <p:spPr>
          <a:xfrm>
            <a:off x="116073" y="27432"/>
            <a:ext cx="18036540" cy="1261872"/>
          </a:xfrm>
        </p:spPr>
        <p:txBody>
          <a:bodyPr/>
          <a:lstStyle/>
          <a:p>
            <a:r>
              <a:rPr lang="en-US" dirty="0"/>
              <a:t>Budget Surplus</a:t>
            </a:r>
          </a:p>
        </p:txBody>
      </p:sp>
      <p:sp>
        <p:nvSpPr>
          <p:cNvPr id="9" name="Content Placeholder 8">
            <a:extLst>
              <a:ext uri="{FF2B5EF4-FFF2-40B4-BE49-F238E27FC236}">
                <a16:creationId xmlns:a16="http://schemas.microsoft.com/office/drawing/2014/main" id="{FDF15CEC-955A-4095-B0BB-6428A3AFE554}"/>
              </a:ext>
            </a:extLst>
          </p:cNvPr>
          <p:cNvSpPr>
            <a:spLocks noGrp="1"/>
          </p:cNvSpPr>
          <p:nvPr>
            <p:ph idx="1"/>
          </p:nvPr>
        </p:nvSpPr>
        <p:spPr>
          <a:xfrm>
            <a:off x="116682" y="1310258"/>
            <a:ext cx="18062001" cy="3885560"/>
          </a:xfrm>
        </p:spPr>
        <p:txBody>
          <a:bodyPr/>
          <a:lstStyle/>
          <a:p>
            <a:pPr>
              <a:spcAft>
                <a:spcPts val="1800"/>
              </a:spcAft>
            </a:pPr>
            <a:r>
              <a:rPr lang="en-US" dirty="0"/>
              <a:t>Just a little over a year-and-a-half ago, California enacted a budget to address a daunting</a:t>
            </a:r>
            <a:br>
              <a:rPr lang="en-US" dirty="0"/>
            </a:br>
            <a:r>
              <a:rPr lang="en-US" dirty="0"/>
              <a:t>$54 billion deficit as a result of the stultifying impact of COVID-19 on our economy</a:t>
            </a:r>
          </a:p>
          <a:p>
            <a:pPr lvl="1">
              <a:spcAft>
                <a:spcPts val="1800"/>
              </a:spcAft>
            </a:pPr>
            <a:r>
              <a:rPr lang="en-US" dirty="0"/>
              <a:t>We withstood the imposition of tens of billions of dollars in deferred education payments and suspended cost of living adjustments</a:t>
            </a:r>
          </a:p>
          <a:p>
            <a:pPr>
              <a:spcAft>
                <a:spcPts val="1800"/>
              </a:spcAft>
            </a:pPr>
            <a:r>
              <a:rPr lang="en-US" dirty="0"/>
              <a:t>The Governor’s 2022-23 Budget is built on the solid foundation of an estimated $45.7 billion budget surplus and proposals that leave California on sound fiscal footing through 2025-26</a:t>
            </a:r>
          </a:p>
        </p:txBody>
      </p:sp>
      <p:sp>
        <p:nvSpPr>
          <p:cNvPr id="4" name="Footer Placeholder 3">
            <a:extLst>
              <a:ext uri="{FF2B5EF4-FFF2-40B4-BE49-F238E27FC236}">
                <a16:creationId xmlns:a16="http://schemas.microsoft.com/office/drawing/2014/main" id="{5E2B43FA-A00F-C842-A72A-2DC8D7A92CF1}"/>
              </a:ext>
            </a:extLst>
          </p:cNvPr>
          <p:cNvSpPr>
            <a:spLocks noGrp="1"/>
          </p:cNvSpPr>
          <p:nvPr>
            <p:ph type="ftr" sz="quarter" idx="11"/>
          </p:nvPr>
        </p:nvSpPr>
        <p:spPr>
          <a:xfrm>
            <a:off x="7131347" y="9891564"/>
            <a:ext cx="4004882" cy="344859"/>
          </a:xfrm>
        </p:spPr>
        <p:txBody>
          <a:bodyPr/>
          <a:lstStyle/>
          <a:p>
            <a:pPr defTabSz="1371600">
              <a:buClrTx/>
            </a:pPr>
            <a:r>
              <a:rPr lang="en-US" kern="1200">
                <a:solidFill>
                  <a:srgbClr val="FFFFFF"/>
                </a:solidFill>
                <a:ea typeface="+mn-ea"/>
              </a:rPr>
              <a:t>© 2022 School Services of California Inc.</a:t>
            </a:r>
            <a:endParaRPr lang="en-US" kern="1200" dirty="0">
              <a:solidFill>
                <a:srgbClr val="FFFFFF"/>
              </a:solidFill>
              <a:ea typeface="+mn-ea"/>
            </a:endParaRPr>
          </a:p>
        </p:txBody>
      </p:sp>
      <p:sp>
        <p:nvSpPr>
          <p:cNvPr id="5" name="Slide Number Placeholder 4">
            <a:extLst>
              <a:ext uri="{FF2B5EF4-FFF2-40B4-BE49-F238E27FC236}">
                <a16:creationId xmlns:a16="http://schemas.microsoft.com/office/drawing/2014/main" id="{5B1312E2-8D03-704F-A2E8-22CBB0FC1A8F}"/>
              </a:ext>
            </a:extLst>
          </p:cNvPr>
          <p:cNvSpPr>
            <a:spLocks noGrp="1"/>
          </p:cNvSpPr>
          <p:nvPr>
            <p:ph type="sldNum" sz="quarter" idx="12"/>
          </p:nvPr>
        </p:nvSpPr>
        <p:spPr>
          <a:xfrm>
            <a:off x="17158716" y="9806939"/>
            <a:ext cx="1014984" cy="480060"/>
          </a:xfrm>
        </p:spPr>
        <p:txBody>
          <a:bodyPr/>
          <a:lstStyle/>
          <a:p>
            <a:pPr defTabSz="1371600">
              <a:buClrTx/>
            </a:pPr>
            <a:fld id="{42503F20-67DD-4948-B6DE-4DDC1702207D}" type="slidenum">
              <a:rPr lang="en-US" kern="1200">
                <a:solidFill>
                  <a:srgbClr val="FFFFFF"/>
                </a:solidFill>
                <a:ea typeface="+mn-ea"/>
              </a:rPr>
              <a:pPr defTabSz="1371600">
                <a:buClrTx/>
              </a:pPr>
              <a:t>20</a:t>
            </a:fld>
            <a:endParaRPr lang="en-US" kern="1200" dirty="0">
              <a:solidFill>
                <a:srgbClr val="FFFFFF"/>
              </a:solidFill>
              <a:ea typeface="+mn-ea"/>
            </a:endParaRPr>
          </a:p>
        </p:txBody>
      </p:sp>
      <p:grpSp>
        <p:nvGrpSpPr>
          <p:cNvPr id="18" name="Group 17">
            <a:extLst>
              <a:ext uri="{FF2B5EF4-FFF2-40B4-BE49-F238E27FC236}">
                <a16:creationId xmlns:a16="http://schemas.microsoft.com/office/drawing/2014/main" id="{649CE6ED-DFBB-4E6C-828B-CD9F0F692F2B}"/>
              </a:ext>
            </a:extLst>
          </p:cNvPr>
          <p:cNvGrpSpPr/>
          <p:nvPr/>
        </p:nvGrpSpPr>
        <p:grpSpPr>
          <a:xfrm>
            <a:off x="843407" y="5537309"/>
            <a:ext cx="16785767" cy="3892599"/>
            <a:chOff x="454361" y="3274917"/>
            <a:chExt cx="11190511" cy="2595066"/>
          </a:xfrm>
        </p:grpSpPr>
        <p:sp>
          <p:nvSpPr>
            <p:cNvPr id="10" name="Rectangle 9">
              <a:extLst>
                <a:ext uri="{FF2B5EF4-FFF2-40B4-BE49-F238E27FC236}">
                  <a16:creationId xmlns:a16="http://schemas.microsoft.com/office/drawing/2014/main" id="{E9A81E84-D0CF-4910-BA5E-C4340EC0C107}"/>
                </a:ext>
              </a:extLst>
            </p:cNvPr>
            <p:cNvSpPr/>
            <p:nvPr/>
          </p:nvSpPr>
          <p:spPr>
            <a:xfrm>
              <a:off x="477079" y="3869628"/>
              <a:ext cx="3538331" cy="1577016"/>
            </a:xfrm>
            <a:prstGeom prst="rect">
              <a:avLst/>
            </a:prstGeom>
            <a:ln w="38100" cmpd="dbl">
              <a:solidFill>
                <a:schemeClr val="accent1">
                  <a:lumMod val="75000"/>
                </a:schemeClr>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defTabSz="1371600">
                <a:buClrTx/>
              </a:pPr>
              <a:r>
                <a:rPr lang="en-US" sz="4200" b="1" kern="1200" dirty="0">
                  <a:solidFill>
                    <a:srgbClr val="000000"/>
                  </a:solidFill>
                  <a:latin typeface="Arial Narrow" panose="020B0606020202030204" pitchFamily="34" charset="0"/>
                </a:rPr>
                <a:t>$20.6 billion </a:t>
              </a:r>
            </a:p>
          </p:txBody>
        </p:sp>
        <p:sp>
          <p:nvSpPr>
            <p:cNvPr id="11" name="Rectangle 10">
              <a:extLst>
                <a:ext uri="{FF2B5EF4-FFF2-40B4-BE49-F238E27FC236}">
                  <a16:creationId xmlns:a16="http://schemas.microsoft.com/office/drawing/2014/main" id="{66D96D85-D78C-4540-92B8-1FCCB38C47A2}"/>
                </a:ext>
              </a:extLst>
            </p:cNvPr>
            <p:cNvSpPr/>
            <p:nvPr/>
          </p:nvSpPr>
          <p:spPr>
            <a:xfrm>
              <a:off x="4280451" y="3869628"/>
              <a:ext cx="3538331" cy="1577016"/>
            </a:xfrm>
            <a:prstGeom prst="rect">
              <a:avLst/>
            </a:prstGeom>
            <a:ln w="38100" cmpd="dbl">
              <a:solidFill>
                <a:schemeClr val="accent1">
                  <a:lumMod val="75000"/>
                </a:schemeClr>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defTabSz="1371600">
                <a:buClrTx/>
              </a:pPr>
              <a:r>
                <a:rPr lang="en-US" sz="4200" b="1" kern="1200" dirty="0">
                  <a:solidFill>
                    <a:srgbClr val="000000"/>
                  </a:solidFill>
                  <a:latin typeface="Arial Narrow" panose="020B0606020202030204" pitchFamily="34" charset="0"/>
                </a:rPr>
                <a:t>$16.1 billion</a:t>
              </a:r>
            </a:p>
          </p:txBody>
        </p:sp>
        <p:sp>
          <p:nvSpPr>
            <p:cNvPr id="12" name="Rectangle 11">
              <a:extLst>
                <a:ext uri="{FF2B5EF4-FFF2-40B4-BE49-F238E27FC236}">
                  <a16:creationId xmlns:a16="http://schemas.microsoft.com/office/drawing/2014/main" id="{954FE2D2-861E-4FBF-B5AC-65A89BB97086}"/>
                </a:ext>
              </a:extLst>
            </p:cNvPr>
            <p:cNvSpPr/>
            <p:nvPr/>
          </p:nvSpPr>
          <p:spPr>
            <a:xfrm>
              <a:off x="8040281" y="3869627"/>
              <a:ext cx="3538331" cy="1577016"/>
            </a:xfrm>
            <a:prstGeom prst="rect">
              <a:avLst/>
            </a:prstGeom>
            <a:ln w="38100" cmpd="dbl">
              <a:solidFill>
                <a:schemeClr val="accent1">
                  <a:lumMod val="75000"/>
                </a:schemeClr>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defTabSz="1371600">
                <a:buClrTx/>
              </a:pPr>
              <a:r>
                <a:rPr lang="en-US" sz="4200" b="1" kern="1200" dirty="0">
                  <a:solidFill>
                    <a:srgbClr val="000000"/>
                  </a:solidFill>
                  <a:latin typeface="Arial Narrow" panose="020B0606020202030204" pitchFamily="34" charset="0"/>
                </a:rPr>
                <a:t>$9.0 billion</a:t>
              </a:r>
            </a:p>
          </p:txBody>
        </p:sp>
        <p:sp>
          <p:nvSpPr>
            <p:cNvPr id="13" name="Rectangle 12">
              <a:extLst>
                <a:ext uri="{FF2B5EF4-FFF2-40B4-BE49-F238E27FC236}">
                  <a16:creationId xmlns:a16="http://schemas.microsoft.com/office/drawing/2014/main" id="{CBB041C4-2743-4664-9029-846EAA9489F6}"/>
                </a:ext>
              </a:extLst>
            </p:cNvPr>
            <p:cNvSpPr/>
            <p:nvPr/>
          </p:nvSpPr>
          <p:spPr>
            <a:xfrm>
              <a:off x="460038" y="3274917"/>
              <a:ext cx="11135614" cy="482757"/>
            </a:xfrm>
            <a:prstGeom prst="rect">
              <a:avLst/>
            </a:prstGeom>
            <a:solidFill>
              <a:schemeClr val="accent1">
                <a:lumMod val="75000"/>
              </a:schemeClr>
            </a:solidFill>
            <a:ln cmpd="dbl">
              <a:solidFill>
                <a:schemeClr val="accent1">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defTabSz="1371600">
                <a:buClrTx/>
              </a:pPr>
              <a:r>
                <a:rPr lang="en-US" sz="3600" b="1" kern="1200" dirty="0">
                  <a:solidFill>
                    <a:srgbClr val="FFFFFF"/>
                  </a:solidFill>
                  <a:latin typeface="Arial Narrow" panose="020B0606020202030204" pitchFamily="34" charset="0"/>
                </a:rPr>
                <a:t>Surplus Spending Plan</a:t>
              </a:r>
            </a:p>
          </p:txBody>
        </p:sp>
        <p:sp>
          <p:nvSpPr>
            <p:cNvPr id="15" name="TextBox 14">
              <a:extLst>
                <a:ext uri="{FF2B5EF4-FFF2-40B4-BE49-F238E27FC236}">
                  <a16:creationId xmlns:a16="http://schemas.microsoft.com/office/drawing/2014/main" id="{E4FC6731-38AE-4CB1-A72B-DD085BBB9B24}"/>
                </a:ext>
              </a:extLst>
            </p:cNvPr>
            <p:cNvSpPr txBox="1"/>
            <p:nvPr/>
          </p:nvSpPr>
          <p:spPr>
            <a:xfrm>
              <a:off x="454361" y="5531429"/>
              <a:ext cx="3604591" cy="338554"/>
            </a:xfrm>
            <a:prstGeom prst="rect">
              <a:avLst/>
            </a:prstGeom>
            <a:solidFill>
              <a:schemeClr val="accent4"/>
            </a:solidFill>
            <a:ln>
              <a:noFill/>
            </a:ln>
            <a:effectLst>
              <a:outerShdw blurRad="50800" dist="38100" dir="8100000" algn="tr" rotWithShape="0">
                <a:prstClr val="black">
                  <a:alpha val="40000"/>
                </a:prstClr>
              </a:outerShdw>
            </a:effectLst>
          </p:spPr>
          <p:txBody>
            <a:bodyPr wrap="square">
              <a:spAutoFit/>
            </a:bodyPr>
            <a:lstStyle/>
            <a:p>
              <a:pPr algn="ctr" defTabSz="1371600">
                <a:buClrTx/>
              </a:pPr>
              <a:r>
                <a:rPr lang="en-US" sz="2700" b="1" kern="1200" dirty="0">
                  <a:solidFill>
                    <a:srgbClr val="FFFFFF"/>
                  </a:solidFill>
                  <a:latin typeface="Arial Narrow" panose="020B0606020202030204" pitchFamily="34" charset="0"/>
                  <a:ea typeface="+mn-ea"/>
                  <a:cs typeface="+mn-cs"/>
                </a:rPr>
                <a:t>Discretionary</a:t>
              </a:r>
            </a:p>
          </p:txBody>
        </p:sp>
        <p:sp>
          <p:nvSpPr>
            <p:cNvPr id="16" name="TextBox 15">
              <a:extLst>
                <a:ext uri="{FF2B5EF4-FFF2-40B4-BE49-F238E27FC236}">
                  <a16:creationId xmlns:a16="http://schemas.microsoft.com/office/drawing/2014/main" id="{193CFFE7-6563-4B11-B4D4-ACB4ED93EAE7}"/>
                </a:ext>
              </a:extLst>
            </p:cNvPr>
            <p:cNvSpPr txBox="1"/>
            <p:nvPr/>
          </p:nvSpPr>
          <p:spPr>
            <a:xfrm>
              <a:off x="4247321" y="5531429"/>
              <a:ext cx="3604591" cy="338554"/>
            </a:xfrm>
            <a:prstGeom prst="rect">
              <a:avLst/>
            </a:prstGeom>
            <a:solidFill>
              <a:schemeClr val="accent4"/>
            </a:solidFill>
            <a:ln>
              <a:noFill/>
            </a:ln>
            <a:effectLst>
              <a:outerShdw blurRad="50800" dist="38100" dir="8100000" algn="tr" rotWithShape="0">
                <a:prstClr val="black">
                  <a:alpha val="40000"/>
                </a:prstClr>
              </a:outerShdw>
            </a:effectLst>
          </p:spPr>
          <p:txBody>
            <a:bodyPr wrap="square">
              <a:spAutoFit/>
            </a:bodyPr>
            <a:lstStyle>
              <a:defPPr>
                <a:defRPr lang="en-US"/>
              </a:defPPr>
              <a:lvl1pPr algn="ctr">
                <a:defRPr b="1">
                  <a:solidFill>
                    <a:schemeClr val="bg1"/>
                  </a:solidFill>
                  <a:latin typeface="Arial Narrow" panose="020B0606020202030204" pitchFamily="34" charset="0"/>
                </a:defRPr>
              </a:lvl1pPr>
            </a:lstStyle>
            <a:p>
              <a:pPr defTabSz="1371600">
                <a:buClrTx/>
              </a:pPr>
              <a:r>
                <a:rPr lang="en-US" sz="2700" kern="1200" dirty="0">
                  <a:solidFill>
                    <a:srgbClr val="FFFFFF"/>
                  </a:solidFill>
                  <a:ea typeface="+mn-ea"/>
                  <a:cs typeface="+mn-cs"/>
                </a:rPr>
                <a:t>Public Education</a:t>
              </a:r>
            </a:p>
          </p:txBody>
        </p:sp>
        <p:sp>
          <p:nvSpPr>
            <p:cNvPr id="17" name="TextBox 16">
              <a:extLst>
                <a:ext uri="{FF2B5EF4-FFF2-40B4-BE49-F238E27FC236}">
                  <a16:creationId xmlns:a16="http://schemas.microsoft.com/office/drawing/2014/main" id="{5E35ED87-CEB8-481D-9FED-C81312323525}"/>
                </a:ext>
              </a:extLst>
            </p:cNvPr>
            <p:cNvSpPr txBox="1"/>
            <p:nvPr/>
          </p:nvSpPr>
          <p:spPr>
            <a:xfrm>
              <a:off x="8040281" y="5531429"/>
              <a:ext cx="3604591" cy="338554"/>
            </a:xfrm>
            <a:prstGeom prst="rect">
              <a:avLst/>
            </a:prstGeom>
            <a:solidFill>
              <a:schemeClr val="accent4"/>
            </a:solidFill>
            <a:ln>
              <a:noFill/>
            </a:ln>
            <a:effectLst>
              <a:outerShdw blurRad="50800" dist="38100" dir="8100000" algn="tr" rotWithShape="0">
                <a:prstClr val="black">
                  <a:alpha val="40000"/>
                </a:prstClr>
              </a:outerShdw>
            </a:effectLst>
          </p:spPr>
          <p:txBody>
            <a:bodyPr wrap="square">
              <a:spAutoFit/>
            </a:bodyPr>
            <a:lstStyle>
              <a:defPPr>
                <a:defRPr lang="en-US"/>
              </a:defPPr>
              <a:lvl1pPr algn="ctr">
                <a:defRPr b="1">
                  <a:solidFill>
                    <a:schemeClr val="bg1"/>
                  </a:solidFill>
                  <a:latin typeface="Arial Narrow" panose="020B0606020202030204" pitchFamily="34" charset="0"/>
                </a:defRPr>
              </a:lvl1pPr>
            </a:lstStyle>
            <a:p>
              <a:pPr defTabSz="1371600">
                <a:buClrTx/>
              </a:pPr>
              <a:r>
                <a:rPr lang="en-US" sz="2700" kern="1200" dirty="0">
                  <a:solidFill>
                    <a:srgbClr val="FFFFFF"/>
                  </a:solidFill>
                  <a:ea typeface="+mn-ea"/>
                  <a:cs typeface="+mn-cs"/>
                </a:rPr>
                <a:t>Reserves and Debt Reduction</a:t>
              </a:r>
            </a:p>
          </p:txBody>
        </p:sp>
      </p:grpSp>
    </p:spTree>
    <p:extLst>
      <p:ext uri="{BB962C8B-B14F-4D97-AF65-F5344CB8AC3E}">
        <p14:creationId xmlns:p14="http://schemas.microsoft.com/office/powerpoint/2010/main" val="2977572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354B9-F2C5-9D4B-B061-27DD56C2D0DB}"/>
              </a:ext>
            </a:extLst>
          </p:cNvPr>
          <p:cNvSpPr>
            <a:spLocks noGrp="1"/>
          </p:cNvSpPr>
          <p:nvPr>
            <p:ph type="title"/>
          </p:nvPr>
        </p:nvSpPr>
        <p:spPr>
          <a:xfrm>
            <a:off x="116073" y="27432"/>
            <a:ext cx="18036540" cy="1261872"/>
          </a:xfrm>
        </p:spPr>
        <p:txBody>
          <a:bodyPr/>
          <a:lstStyle/>
          <a:p>
            <a:r>
              <a:rPr lang="en-US" dirty="0"/>
              <a:t>Proposition 98</a:t>
            </a:r>
          </a:p>
        </p:txBody>
      </p:sp>
      <p:sp>
        <p:nvSpPr>
          <p:cNvPr id="9" name="Content Placeholder 8">
            <a:extLst>
              <a:ext uri="{FF2B5EF4-FFF2-40B4-BE49-F238E27FC236}">
                <a16:creationId xmlns:a16="http://schemas.microsoft.com/office/drawing/2014/main" id="{0E8E603B-693B-4014-B9FC-30256B2E7C6B}"/>
              </a:ext>
            </a:extLst>
          </p:cNvPr>
          <p:cNvSpPr>
            <a:spLocks noGrp="1"/>
          </p:cNvSpPr>
          <p:nvPr>
            <p:ph idx="1"/>
          </p:nvPr>
        </p:nvSpPr>
        <p:spPr>
          <a:xfrm>
            <a:off x="96662" y="1485900"/>
            <a:ext cx="18036540" cy="1514475"/>
          </a:xfrm>
        </p:spPr>
        <p:txBody>
          <a:bodyPr anchor="t"/>
          <a:lstStyle/>
          <a:p>
            <a:pPr>
              <a:spcAft>
                <a:spcPts val="900"/>
              </a:spcAft>
            </a:pPr>
            <a:r>
              <a:rPr lang="en-US" dirty="0"/>
              <a:t>The Governor’s spending of new Proposition 98 revenues relies heavily on one-time investments</a:t>
            </a:r>
          </a:p>
          <a:p>
            <a:pPr lvl="1">
              <a:spcAft>
                <a:spcPts val="900"/>
              </a:spcAft>
            </a:pPr>
            <a:r>
              <a:rPr lang="en-US" dirty="0"/>
              <a:t>General apportionment formulas for K-12 and community colleges are increasing by COLA only, or 5.33%</a:t>
            </a:r>
          </a:p>
        </p:txBody>
      </p:sp>
      <p:sp>
        <p:nvSpPr>
          <p:cNvPr id="4" name="Footer Placeholder 3">
            <a:extLst>
              <a:ext uri="{FF2B5EF4-FFF2-40B4-BE49-F238E27FC236}">
                <a16:creationId xmlns:a16="http://schemas.microsoft.com/office/drawing/2014/main" id="{5E2B43FA-A00F-C842-A72A-2DC8D7A92CF1}"/>
              </a:ext>
            </a:extLst>
          </p:cNvPr>
          <p:cNvSpPr>
            <a:spLocks noGrp="1"/>
          </p:cNvSpPr>
          <p:nvPr>
            <p:ph type="ftr" sz="quarter" idx="11"/>
          </p:nvPr>
        </p:nvSpPr>
        <p:spPr>
          <a:xfrm>
            <a:off x="7131347" y="9891564"/>
            <a:ext cx="4004882" cy="344859"/>
          </a:xfrm>
        </p:spPr>
        <p:txBody>
          <a:bodyPr/>
          <a:lstStyle/>
          <a:p>
            <a:pPr defTabSz="1371600">
              <a:buClrTx/>
            </a:pPr>
            <a:r>
              <a:rPr lang="en-US" kern="1200">
                <a:solidFill>
                  <a:srgbClr val="FFFFFF"/>
                </a:solidFill>
                <a:ea typeface="+mn-ea"/>
              </a:rPr>
              <a:t>© 2022 School Services of California Inc.</a:t>
            </a:r>
            <a:endParaRPr lang="en-US" kern="1200" dirty="0">
              <a:solidFill>
                <a:srgbClr val="FFFFFF"/>
              </a:solidFill>
              <a:ea typeface="+mn-ea"/>
            </a:endParaRPr>
          </a:p>
        </p:txBody>
      </p:sp>
      <p:sp>
        <p:nvSpPr>
          <p:cNvPr id="5" name="Slide Number Placeholder 4">
            <a:extLst>
              <a:ext uri="{FF2B5EF4-FFF2-40B4-BE49-F238E27FC236}">
                <a16:creationId xmlns:a16="http://schemas.microsoft.com/office/drawing/2014/main" id="{5B1312E2-8D03-704F-A2E8-22CBB0FC1A8F}"/>
              </a:ext>
            </a:extLst>
          </p:cNvPr>
          <p:cNvSpPr>
            <a:spLocks noGrp="1"/>
          </p:cNvSpPr>
          <p:nvPr>
            <p:ph type="sldNum" sz="quarter" idx="12"/>
          </p:nvPr>
        </p:nvSpPr>
        <p:spPr>
          <a:xfrm>
            <a:off x="17158716" y="9806939"/>
            <a:ext cx="1014984" cy="480060"/>
          </a:xfrm>
        </p:spPr>
        <p:txBody>
          <a:bodyPr/>
          <a:lstStyle/>
          <a:p>
            <a:pPr defTabSz="1371600">
              <a:buClrTx/>
            </a:pPr>
            <a:fld id="{42503F20-67DD-4948-B6DE-4DDC1702207D}" type="slidenum">
              <a:rPr lang="en-US" kern="1200">
                <a:solidFill>
                  <a:srgbClr val="FFFFFF"/>
                </a:solidFill>
                <a:ea typeface="+mn-ea"/>
              </a:rPr>
              <a:pPr defTabSz="1371600">
                <a:buClrTx/>
              </a:pPr>
              <a:t>21</a:t>
            </a:fld>
            <a:endParaRPr lang="en-US" kern="1200" dirty="0">
              <a:solidFill>
                <a:srgbClr val="FFFFFF"/>
              </a:solidFill>
              <a:ea typeface="+mn-ea"/>
            </a:endParaRPr>
          </a:p>
        </p:txBody>
      </p:sp>
      <p:graphicFrame>
        <p:nvGraphicFramePr>
          <p:cNvPr id="11" name="Chart 10">
            <a:extLst>
              <a:ext uri="{FF2B5EF4-FFF2-40B4-BE49-F238E27FC236}">
                <a16:creationId xmlns:a16="http://schemas.microsoft.com/office/drawing/2014/main" id="{CC4CC14A-4A85-4AAA-B4DF-9D63B4367146}"/>
              </a:ext>
            </a:extLst>
          </p:cNvPr>
          <p:cNvGraphicFramePr>
            <a:graphicFrameLocks/>
          </p:cNvGraphicFramePr>
          <p:nvPr/>
        </p:nvGraphicFramePr>
        <p:xfrm>
          <a:off x="512957" y="3512634"/>
          <a:ext cx="17262087" cy="60885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0375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354B9-F2C5-9D4B-B061-27DD56C2D0DB}"/>
              </a:ext>
            </a:extLst>
          </p:cNvPr>
          <p:cNvSpPr>
            <a:spLocks noGrp="1"/>
          </p:cNvSpPr>
          <p:nvPr>
            <p:ph type="title"/>
          </p:nvPr>
        </p:nvSpPr>
        <p:spPr>
          <a:xfrm>
            <a:off x="116073" y="27432"/>
            <a:ext cx="18036540" cy="1261872"/>
          </a:xfrm>
        </p:spPr>
        <p:txBody>
          <a:bodyPr/>
          <a:lstStyle/>
          <a:p>
            <a:r>
              <a:rPr lang="en-US" dirty="0"/>
              <a:t>Proposition 98</a:t>
            </a:r>
          </a:p>
        </p:txBody>
      </p:sp>
      <p:sp>
        <p:nvSpPr>
          <p:cNvPr id="9" name="Content Placeholder 8">
            <a:extLst>
              <a:ext uri="{FF2B5EF4-FFF2-40B4-BE49-F238E27FC236}">
                <a16:creationId xmlns:a16="http://schemas.microsoft.com/office/drawing/2014/main" id="{0E8E603B-693B-4014-B9FC-30256B2E7C6B}"/>
              </a:ext>
            </a:extLst>
          </p:cNvPr>
          <p:cNvSpPr>
            <a:spLocks noGrp="1"/>
          </p:cNvSpPr>
          <p:nvPr>
            <p:ph idx="1"/>
          </p:nvPr>
        </p:nvSpPr>
        <p:spPr>
          <a:xfrm>
            <a:off x="96662" y="1485900"/>
            <a:ext cx="18036540" cy="1514475"/>
          </a:xfrm>
        </p:spPr>
        <p:txBody>
          <a:bodyPr anchor="t"/>
          <a:lstStyle/>
          <a:p>
            <a:pPr>
              <a:spcAft>
                <a:spcPts val="900"/>
              </a:spcAft>
            </a:pPr>
            <a:r>
              <a:rPr lang="en-US" dirty="0"/>
              <a:t>Most of the new Proposition 98 revenues for K-12 and community colleges are earmarked for specific categorical programs or services</a:t>
            </a:r>
          </a:p>
          <a:p>
            <a:pPr lvl="1">
              <a:spcAft>
                <a:spcPts val="900"/>
              </a:spcAft>
            </a:pPr>
            <a:r>
              <a:rPr lang="en-US" dirty="0"/>
              <a:t>Total per-student K-12 spending reaches $15,261 (Proposition 98 only)</a:t>
            </a:r>
          </a:p>
        </p:txBody>
      </p:sp>
      <p:sp>
        <p:nvSpPr>
          <p:cNvPr id="4" name="Footer Placeholder 3">
            <a:extLst>
              <a:ext uri="{FF2B5EF4-FFF2-40B4-BE49-F238E27FC236}">
                <a16:creationId xmlns:a16="http://schemas.microsoft.com/office/drawing/2014/main" id="{5E2B43FA-A00F-C842-A72A-2DC8D7A92CF1}"/>
              </a:ext>
            </a:extLst>
          </p:cNvPr>
          <p:cNvSpPr>
            <a:spLocks noGrp="1"/>
          </p:cNvSpPr>
          <p:nvPr>
            <p:ph type="ftr" sz="quarter" idx="11"/>
          </p:nvPr>
        </p:nvSpPr>
        <p:spPr>
          <a:xfrm>
            <a:off x="7131347" y="9891564"/>
            <a:ext cx="4004882" cy="344859"/>
          </a:xfrm>
        </p:spPr>
        <p:txBody>
          <a:bodyPr/>
          <a:lstStyle/>
          <a:p>
            <a:pPr defTabSz="1371600">
              <a:buClrTx/>
            </a:pPr>
            <a:r>
              <a:rPr lang="en-US" kern="1200">
                <a:solidFill>
                  <a:srgbClr val="FFFFFF"/>
                </a:solidFill>
                <a:ea typeface="+mn-ea"/>
              </a:rPr>
              <a:t>© 2022 School Services of California Inc.</a:t>
            </a:r>
            <a:endParaRPr lang="en-US" kern="1200" dirty="0">
              <a:solidFill>
                <a:srgbClr val="FFFFFF"/>
              </a:solidFill>
              <a:ea typeface="+mn-ea"/>
            </a:endParaRPr>
          </a:p>
        </p:txBody>
      </p:sp>
      <p:sp>
        <p:nvSpPr>
          <p:cNvPr id="5" name="Slide Number Placeholder 4">
            <a:extLst>
              <a:ext uri="{FF2B5EF4-FFF2-40B4-BE49-F238E27FC236}">
                <a16:creationId xmlns:a16="http://schemas.microsoft.com/office/drawing/2014/main" id="{5B1312E2-8D03-704F-A2E8-22CBB0FC1A8F}"/>
              </a:ext>
            </a:extLst>
          </p:cNvPr>
          <p:cNvSpPr>
            <a:spLocks noGrp="1"/>
          </p:cNvSpPr>
          <p:nvPr>
            <p:ph type="sldNum" sz="quarter" idx="12"/>
          </p:nvPr>
        </p:nvSpPr>
        <p:spPr>
          <a:xfrm>
            <a:off x="17158716" y="9806939"/>
            <a:ext cx="1014984" cy="480060"/>
          </a:xfrm>
        </p:spPr>
        <p:txBody>
          <a:bodyPr/>
          <a:lstStyle/>
          <a:p>
            <a:pPr defTabSz="1371600">
              <a:buClrTx/>
            </a:pPr>
            <a:fld id="{42503F20-67DD-4948-B6DE-4DDC1702207D}" type="slidenum">
              <a:rPr lang="en-US" kern="1200">
                <a:solidFill>
                  <a:srgbClr val="FFFFFF"/>
                </a:solidFill>
                <a:ea typeface="+mn-ea"/>
              </a:rPr>
              <a:pPr defTabSz="1371600">
                <a:buClrTx/>
              </a:pPr>
              <a:t>22</a:t>
            </a:fld>
            <a:endParaRPr lang="en-US" kern="1200" dirty="0">
              <a:solidFill>
                <a:srgbClr val="FFFFFF"/>
              </a:solidFill>
              <a:ea typeface="+mn-ea"/>
            </a:endParaRPr>
          </a:p>
        </p:txBody>
      </p:sp>
      <p:sp>
        <p:nvSpPr>
          <p:cNvPr id="3" name="TextBox 2">
            <a:extLst>
              <a:ext uri="{FF2B5EF4-FFF2-40B4-BE49-F238E27FC236}">
                <a16:creationId xmlns:a16="http://schemas.microsoft.com/office/drawing/2014/main" id="{A2A10571-FC0F-442B-9B12-209738F245A9}"/>
              </a:ext>
            </a:extLst>
          </p:cNvPr>
          <p:cNvSpPr txBox="1"/>
          <p:nvPr/>
        </p:nvSpPr>
        <p:spPr>
          <a:xfrm flipH="1">
            <a:off x="100358" y="9280486"/>
            <a:ext cx="17512991" cy="461665"/>
          </a:xfrm>
          <a:prstGeom prst="rect">
            <a:avLst/>
          </a:prstGeom>
          <a:noFill/>
        </p:spPr>
        <p:txBody>
          <a:bodyPr wrap="square" rtlCol="0">
            <a:spAutoFit/>
          </a:bodyPr>
          <a:lstStyle/>
          <a:p>
            <a:pPr defTabSz="1371600">
              <a:buClrTx/>
            </a:pPr>
            <a:r>
              <a:rPr lang="en-US" sz="2400" b="1" kern="1200" dirty="0">
                <a:latin typeface="Arial Narrow" panose="020B0606020202030204" pitchFamily="34" charset="0"/>
                <a:ea typeface="+mn-ea"/>
                <a:cs typeface="+mn-cs"/>
              </a:rPr>
              <a:t>Note: K-12 core funding includes Proposition 98 adjustment for universal TK and lower classroom ratios in TK</a:t>
            </a:r>
          </a:p>
        </p:txBody>
      </p:sp>
      <p:graphicFrame>
        <p:nvGraphicFramePr>
          <p:cNvPr id="12" name="Chart 11">
            <a:extLst>
              <a:ext uri="{FF2B5EF4-FFF2-40B4-BE49-F238E27FC236}">
                <a16:creationId xmlns:a16="http://schemas.microsoft.com/office/drawing/2014/main" id="{20BD18D5-BE6A-4023-B96B-9500530C5F5E}"/>
              </a:ext>
            </a:extLst>
          </p:cNvPr>
          <p:cNvGraphicFramePr>
            <a:graphicFrameLocks/>
          </p:cNvGraphicFramePr>
          <p:nvPr/>
        </p:nvGraphicFramePr>
        <p:xfrm>
          <a:off x="690061" y="3491395"/>
          <a:ext cx="17241101" cy="57185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3806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354B9-F2C5-9D4B-B061-27DD56C2D0DB}"/>
              </a:ext>
            </a:extLst>
          </p:cNvPr>
          <p:cNvSpPr>
            <a:spLocks noGrp="1"/>
          </p:cNvSpPr>
          <p:nvPr>
            <p:ph type="title"/>
          </p:nvPr>
        </p:nvSpPr>
        <p:spPr/>
        <p:txBody>
          <a:bodyPr/>
          <a:lstStyle/>
          <a:p>
            <a:r>
              <a:rPr lang="en-US" dirty="0"/>
              <a:t>2022-23 LCFF Overview</a:t>
            </a:r>
          </a:p>
        </p:txBody>
      </p:sp>
      <p:sp>
        <p:nvSpPr>
          <p:cNvPr id="4" name="Footer Placeholder 3">
            <a:extLst>
              <a:ext uri="{FF2B5EF4-FFF2-40B4-BE49-F238E27FC236}">
                <a16:creationId xmlns:a16="http://schemas.microsoft.com/office/drawing/2014/main" id="{5E2B43FA-A00F-C842-A72A-2DC8D7A92CF1}"/>
              </a:ext>
            </a:extLst>
          </p:cNvPr>
          <p:cNvSpPr>
            <a:spLocks noGrp="1"/>
          </p:cNvSpPr>
          <p:nvPr>
            <p:ph type="ftr" sz="quarter" idx="11"/>
          </p:nvPr>
        </p:nvSpPr>
        <p:spPr/>
        <p:txBody>
          <a:bodyPr/>
          <a:lstStyle/>
          <a:p>
            <a:pPr defTabSz="1371600">
              <a:buClrTx/>
            </a:pPr>
            <a:r>
              <a:rPr lang="en-US" kern="1200">
                <a:solidFill>
                  <a:srgbClr val="FFFFFF"/>
                </a:solidFill>
                <a:ea typeface="+mn-ea"/>
              </a:rPr>
              <a:t>© 2022 School Services of California Inc.</a:t>
            </a:r>
            <a:endParaRPr lang="en-US" kern="1200" dirty="0">
              <a:solidFill>
                <a:srgbClr val="FFFFFF"/>
              </a:solidFill>
              <a:ea typeface="+mn-ea"/>
            </a:endParaRPr>
          </a:p>
        </p:txBody>
      </p:sp>
      <p:sp>
        <p:nvSpPr>
          <p:cNvPr id="5" name="Slide Number Placeholder 4">
            <a:extLst>
              <a:ext uri="{FF2B5EF4-FFF2-40B4-BE49-F238E27FC236}">
                <a16:creationId xmlns:a16="http://schemas.microsoft.com/office/drawing/2014/main" id="{5B1312E2-8D03-704F-A2E8-22CBB0FC1A8F}"/>
              </a:ext>
            </a:extLst>
          </p:cNvPr>
          <p:cNvSpPr>
            <a:spLocks noGrp="1"/>
          </p:cNvSpPr>
          <p:nvPr>
            <p:ph type="sldNum" sz="quarter" idx="12"/>
          </p:nvPr>
        </p:nvSpPr>
        <p:spPr/>
        <p:txBody>
          <a:bodyPr/>
          <a:lstStyle/>
          <a:p>
            <a:pPr defTabSz="1371600">
              <a:buClrTx/>
            </a:pPr>
            <a:fld id="{42503F20-67DD-4948-B6DE-4DDC1702207D}" type="slidenum">
              <a:rPr lang="en-US" kern="1200">
                <a:solidFill>
                  <a:srgbClr val="FFFFFF"/>
                </a:solidFill>
                <a:ea typeface="+mn-ea"/>
              </a:rPr>
              <a:pPr defTabSz="1371600">
                <a:buClrTx/>
              </a:pPr>
              <a:t>23</a:t>
            </a:fld>
            <a:endParaRPr lang="en-US" kern="1200" dirty="0">
              <a:solidFill>
                <a:srgbClr val="FFFFFF"/>
              </a:solidFill>
              <a:ea typeface="+mn-ea"/>
            </a:endParaRPr>
          </a:p>
        </p:txBody>
      </p:sp>
      <p:sp>
        <p:nvSpPr>
          <p:cNvPr id="7" name="Rectangle 6">
            <a:extLst>
              <a:ext uri="{FF2B5EF4-FFF2-40B4-BE49-F238E27FC236}">
                <a16:creationId xmlns:a16="http://schemas.microsoft.com/office/drawing/2014/main" id="{6761D4AB-BC63-4C87-ADCB-476B9BF7C46A}"/>
              </a:ext>
            </a:extLst>
          </p:cNvPr>
          <p:cNvSpPr/>
          <p:nvPr/>
        </p:nvSpPr>
        <p:spPr>
          <a:xfrm>
            <a:off x="7719413" y="7855479"/>
            <a:ext cx="10561115" cy="39846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Tx/>
            </a:pPr>
            <a:endParaRPr lang="en-US" sz="1350" kern="1200">
              <a:solidFill>
                <a:srgbClr val="FFFFFF"/>
              </a:solidFill>
              <a:latin typeface="Arial" panose="020B0604020202020204"/>
            </a:endParaRPr>
          </a:p>
        </p:txBody>
      </p:sp>
      <p:sp>
        <p:nvSpPr>
          <p:cNvPr id="9" name="Rectangle 8">
            <a:extLst>
              <a:ext uri="{FF2B5EF4-FFF2-40B4-BE49-F238E27FC236}">
                <a16:creationId xmlns:a16="http://schemas.microsoft.com/office/drawing/2014/main" id="{A5178BD9-C44F-40BF-8F24-644EB5DAA99D}"/>
              </a:ext>
            </a:extLst>
          </p:cNvPr>
          <p:cNvSpPr/>
          <p:nvPr/>
        </p:nvSpPr>
        <p:spPr>
          <a:xfrm>
            <a:off x="-7475" y="2737196"/>
            <a:ext cx="2353236" cy="39846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Tx/>
            </a:pPr>
            <a:endParaRPr lang="en-US" sz="1350" kern="1200">
              <a:solidFill>
                <a:srgbClr val="FFFFFF"/>
              </a:solidFill>
              <a:latin typeface="Arial" panose="020B0604020202020204"/>
            </a:endParaRPr>
          </a:p>
        </p:txBody>
      </p:sp>
      <p:sp>
        <p:nvSpPr>
          <p:cNvPr id="10" name="Rectangle: Rounded Corners 9">
            <a:extLst>
              <a:ext uri="{FF2B5EF4-FFF2-40B4-BE49-F238E27FC236}">
                <a16:creationId xmlns:a16="http://schemas.microsoft.com/office/drawing/2014/main" id="{0C9977B4-6EAE-42A1-848A-CE9F6C1F0238}"/>
              </a:ext>
            </a:extLst>
          </p:cNvPr>
          <p:cNvSpPr/>
          <p:nvPr/>
        </p:nvSpPr>
        <p:spPr>
          <a:xfrm>
            <a:off x="2345762" y="1765691"/>
            <a:ext cx="1371422" cy="3160211"/>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tIns="411426" rtlCol="0" anchor="t"/>
          <a:lstStyle/>
          <a:p>
            <a:pPr algn="ctr" defTabSz="1371600">
              <a:buClrTx/>
            </a:pPr>
            <a:endParaRPr lang="en-US" sz="5399" kern="1200" dirty="0">
              <a:solidFill>
                <a:srgbClr val="FFFFFF"/>
              </a:solidFill>
              <a:latin typeface="Arial" panose="020B0604020202020204"/>
            </a:endParaRPr>
          </a:p>
        </p:txBody>
      </p:sp>
      <p:sp>
        <p:nvSpPr>
          <p:cNvPr id="11" name="Rectangle: Rounded Corners 10">
            <a:extLst>
              <a:ext uri="{FF2B5EF4-FFF2-40B4-BE49-F238E27FC236}">
                <a16:creationId xmlns:a16="http://schemas.microsoft.com/office/drawing/2014/main" id="{9BE91189-AED0-4E49-BEDF-E58E170F57F1}"/>
              </a:ext>
            </a:extLst>
          </p:cNvPr>
          <p:cNvSpPr/>
          <p:nvPr/>
        </p:nvSpPr>
        <p:spPr>
          <a:xfrm>
            <a:off x="3698651" y="3268919"/>
            <a:ext cx="1371422" cy="316021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411426" rtlCol="0" anchor="t"/>
          <a:lstStyle/>
          <a:p>
            <a:pPr algn="ctr" defTabSz="1371600">
              <a:buClrTx/>
            </a:pPr>
            <a:endParaRPr lang="en-US" sz="5399" kern="1200" dirty="0">
              <a:solidFill>
                <a:srgbClr val="FFFFFF"/>
              </a:solidFill>
              <a:latin typeface="Arial" panose="020B0604020202020204"/>
            </a:endParaRPr>
          </a:p>
        </p:txBody>
      </p:sp>
      <p:sp>
        <p:nvSpPr>
          <p:cNvPr id="12" name="Rectangle: Rounded Corners 11">
            <a:extLst>
              <a:ext uri="{FF2B5EF4-FFF2-40B4-BE49-F238E27FC236}">
                <a16:creationId xmlns:a16="http://schemas.microsoft.com/office/drawing/2014/main" id="{8598A738-C42F-4C0D-B556-98097A53FB29}"/>
              </a:ext>
            </a:extLst>
          </p:cNvPr>
          <p:cNvSpPr/>
          <p:nvPr/>
        </p:nvSpPr>
        <p:spPr>
          <a:xfrm>
            <a:off x="5014474" y="4772147"/>
            <a:ext cx="1371422" cy="316021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411426" rtlCol="0" anchor="t"/>
          <a:lstStyle/>
          <a:p>
            <a:pPr algn="ctr" defTabSz="1371600">
              <a:buClrTx/>
            </a:pPr>
            <a:endParaRPr lang="en-US" sz="5399" kern="1200" dirty="0">
              <a:solidFill>
                <a:srgbClr val="FFFFFF"/>
              </a:solidFill>
              <a:latin typeface="Arial" panose="020B0604020202020204"/>
            </a:endParaRPr>
          </a:p>
        </p:txBody>
      </p:sp>
      <p:sp>
        <p:nvSpPr>
          <p:cNvPr id="13" name="Rectangle: Rounded Corners 12">
            <a:extLst>
              <a:ext uri="{FF2B5EF4-FFF2-40B4-BE49-F238E27FC236}">
                <a16:creationId xmlns:a16="http://schemas.microsoft.com/office/drawing/2014/main" id="{FFEE3C35-D7FF-4341-A3E4-D1DE7A6B10E3}"/>
              </a:ext>
            </a:extLst>
          </p:cNvPr>
          <p:cNvSpPr/>
          <p:nvPr/>
        </p:nvSpPr>
        <p:spPr>
          <a:xfrm>
            <a:off x="6347992" y="6275375"/>
            <a:ext cx="1371422" cy="3160211"/>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411426" rtlCol="0" anchor="t"/>
          <a:lstStyle/>
          <a:p>
            <a:pPr algn="ctr" defTabSz="1371600">
              <a:buClrTx/>
            </a:pPr>
            <a:endParaRPr lang="en-US" sz="5399" kern="1200" dirty="0">
              <a:solidFill>
                <a:srgbClr val="FFFFFF"/>
              </a:solidFill>
              <a:latin typeface="Arial" panose="020B0604020202020204"/>
            </a:endParaRPr>
          </a:p>
        </p:txBody>
      </p:sp>
      <p:sp>
        <p:nvSpPr>
          <p:cNvPr id="14" name="Rectangle 13">
            <a:extLst>
              <a:ext uri="{FF2B5EF4-FFF2-40B4-BE49-F238E27FC236}">
                <a16:creationId xmlns:a16="http://schemas.microsoft.com/office/drawing/2014/main" id="{201F279F-8CC4-4F44-B8B0-F75D15D7EEC5}"/>
              </a:ext>
            </a:extLst>
          </p:cNvPr>
          <p:cNvSpPr/>
          <p:nvPr/>
        </p:nvSpPr>
        <p:spPr>
          <a:xfrm>
            <a:off x="3945677" y="2019146"/>
            <a:ext cx="6446214" cy="646331"/>
          </a:xfrm>
          <a:prstGeom prst="rect">
            <a:avLst/>
          </a:prstGeom>
        </p:spPr>
        <p:txBody>
          <a:bodyPr wrap="square">
            <a:spAutoFit/>
          </a:bodyPr>
          <a:lstStyle/>
          <a:p>
            <a:pPr defTabSz="1371600">
              <a:buClrTx/>
            </a:pPr>
            <a:r>
              <a:rPr lang="en-US" sz="3600" b="1" kern="1200" dirty="0">
                <a:latin typeface="Arial Narrow" panose="020B0606020202030204" pitchFamily="34" charset="0"/>
                <a:ea typeface="+mn-ea"/>
                <a:cs typeface="+mn-cs"/>
              </a:rPr>
              <a:t>Funds the 5.33% statutory COLA</a:t>
            </a:r>
            <a:endParaRPr lang="en-US" sz="1800" b="1" kern="1200" dirty="0">
              <a:latin typeface="Arial Narrow" panose="020B0606020202030204" pitchFamily="34" charset="0"/>
              <a:ea typeface="+mn-ea"/>
              <a:cs typeface="+mn-cs"/>
            </a:endParaRPr>
          </a:p>
        </p:txBody>
      </p:sp>
      <p:sp>
        <p:nvSpPr>
          <p:cNvPr id="15" name="Rectangle 14">
            <a:extLst>
              <a:ext uri="{FF2B5EF4-FFF2-40B4-BE49-F238E27FC236}">
                <a16:creationId xmlns:a16="http://schemas.microsoft.com/office/drawing/2014/main" id="{A3311553-1FE8-452E-AEB4-E694040FB16F}"/>
              </a:ext>
            </a:extLst>
          </p:cNvPr>
          <p:cNvSpPr/>
          <p:nvPr/>
        </p:nvSpPr>
        <p:spPr>
          <a:xfrm>
            <a:off x="5279193" y="3502313"/>
            <a:ext cx="5890488" cy="646331"/>
          </a:xfrm>
          <a:prstGeom prst="rect">
            <a:avLst/>
          </a:prstGeom>
        </p:spPr>
        <p:txBody>
          <a:bodyPr wrap="square">
            <a:spAutoFit/>
          </a:bodyPr>
          <a:lstStyle/>
          <a:p>
            <a:pPr defTabSz="1371600">
              <a:buClrTx/>
            </a:pPr>
            <a:r>
              <a:rPr lang="en-US" sz="3600" b="1" kern="1200" dirty="0">
                <a:latin typeface="Arial Narrow" panose="020B0606020202030204" pitchFamily="34" charset="0"/>
                <a:ea typeface="+mn-ea"/>
                <a:cs typeface="+mn-cs"/>
              </a:rPr>
              <a:t>Total 2022-23 LCFF funding</a:t>
            </a:r>
            <a:endParaRPr lang="en-US" sz="1800" b="1" kern="1200" dirty="0">
              <a:latin typeface="Arial Narrow" panose="020B0606020202030204" pitchFamily="34" charset="0"/>
              <a:ea typeface="+mn-ea"/>
              <a:cs typeface="+mn-cs"/>
            </a:endParaRPr>
          </a:p>
        </p:txBody>
      </p:sp>
      <p:sp>
        <p:nvSpPr>
          <p:cNvPr id="16" name="Rectangle 15">
            <a:extLst>
              <a:ext uri="{FF2B5EF4-FFF2-40B4-BE49-F238E27FC236}">
                <a16:creationId xmlns:a16="http://schemas.microsoft.com/office/drawing/2014/main" id="{78F5CC47-59B5-4AC9-B8F3-7D6407A3FAB5}"/>
              </a:ext>
            </a:extLst>
          </p:cNvPr>
          <p:cNvSpPr/>
          <p:nvPr/>
        </p:nvSpPr>
        <p:spPr>
          <a:xfrm>
            <a:off x="6687116" y="4985478"/>
            <a:ext cx="11062839" cy="1200329"/>
          </a:xfrm>
          <a:prstGeom prst="rect">
            <a:avLst/>
          </a:prstGeom>
        </p:spPr>
        <p:txBody>
          <a:bodyPr wrap="square">
            <a:spAutoFit/>
          </a:bodyPr>
          <a:lstStyle/>
          <a:p>
            <a:pPr defTabSz="1371600">
              <a:buClrTx/>
            </a:pPr>
            <a:r>
              <a:rPr lang="en-US" sz="3600" b="1" kern="1200" dirty="0">
                <a:latin typeface="Arial Narrow" panose="020B0606020202030204" pitchFamily="34" charset="0"/>
                <a:ea typeface="+mn-ea"/>
                <a:cs typeface="+mn-cs"/>
              </a:rPr>
              <a:t>Approximate average increase in per-pupil funding </a:t>
            </a:r>
          </a:p>
          <a:p>
            <a:pPr defTabSz="1371600">
              <a:buClrTx/>
            </a:pPr>
            <a:r>
              <a:rPr lang="en-US" sz="3600" b="1" kern="1200" dirty="0">
                <a:latin typeface="Arial Narrow" panose="020B0606020202030204" pitchFamily="34" charset="0"/>
                <a:ea typeface="+mn-ea"/>
                <a:cs typeface="+mn-cs"/>
              </a:rPr>
              <a:t>(individual amounts will vary)</a:t>
            </a:r>
            <a:endParaRPr lang="en-US" sz="1800" b="1" kern="1200" dirty="0">
              <a:latin typeface="Arial Narrow" panose="020B0606020202030204" pitchFamily="34" charset="0"/>
              <a:ea typeface="+mn-ea"/>
              <a:cs typeface="+mn-cs"/>
            </a:endParaRPr>
          </a:p>
        </p:txBody>
      </p:sp>
      <p:sp>
        <p:nvSpPr>
          <p:cNvPr id="17" name="Rectangle 16">
            <a:extLst>
              <a:ext uri="{FF2B5EF4-FFF2-40B4-BE49-F238E27FC236}">
                <a16:creationId xmlns:a16="http://schemas.microsoft.com/office/drawing/2014/main" id="{552C905A-434E-4EC5-AB75-65576F2228C4}"/>
              </a:ext>
            </a:extLst>
          </p:cNvPr>
          <p:cNvSpPr/>
          <p:nvPr/>
        </p:nvSpPr>
        <p:spPr>
          <a:xfrm>
            <a:off x="8038325" y="6468645"/>
            <a:ext cx="10011666" cy="1200329"/>
          </a:xfrm>
          <a:prstGeom prst="rect">
            <a:avLst/>
          </a:prstGeom>
        </p:spPr>
        <p:txBody>
          <a:bodyPr wrap="square">
            <a:spAutoFit/>
          </a:bodyPr>
          <a:lstStyle/>
          <a:p>
            <a:pPr defTabSz="1371600">
              <a:buClrTx/>
            </a:pPr>
            <a:r>
              <a:rPr lang="en-US" sz="3600" b="1" kern="1200" dirty="0">
                <a:latin typeface="Arial Narrow" panose="020B0606020202030204" pitchFamily="34" charset="0"/>
                <a:ea typeface="+mn-ea"/>
                <a:cs typeface="+mn-cs"/>
              </a:rPr>
              <a:t>Proposed change to help school districts with the fiscal impacts of declining enrollment</a:t>
            </a:r>
            <a:endParaRPr lang="en-US" sz="1800" b="1" kern="1200" dirty="0">
              <a:latin typeface="Arial Narrow" panose="020B0606020202030204" pitchFamily="34" charset="0"/>
              <a:ea typeface="+mn-ea"/>
              <a:cs typeface="+mn-cs"/>
            </a:endParaRPr>
          </a:p>
        </p:txBody>
      </p:sp>
      <p:sp>
        <p:nvSpPr>
          <p:cNvPr id="18" name="TextBox 17">
            <a:extLst>
              <a:ext uri="{FF2B5EF4-FFF2-40B4-BE49-F238E27FC236}">
                <a16:creationId xmlns:a16="http://schemas.microsoft.com/office/drawing/2014/main" id="{D8CE02B3-9B8A-444A-BB97-955E801B41FA}"/>
              </a:ext>
            </a:extLst>
          </p:cNvPr>
          <p:cNvSpPr txBox="1"/>
          <p:nvPr/>
        </p:nvSpPr>
        <p:spPr>
          <a:xfrm>
            <a:off x="2476835" y="1765690"/>
            <a:ext cx="830997" cy="3160211"/>
          </a:xfrm>
          <a:prstGeom prst="rect">
            <a:avLst/>
          </a:prstGeom>
          <a:noFill/>
        </p:spPr>
        <p:txBody>
          <a:bodyPr vert="vert270" wrap="square" rtlCol="0">
            <a:spAutoFit/>
          </a:bodyPr>
          <a:lstStyle/>
          <a:p>
            <a:pPr algn="ctr" defTabSz="1371600">
              <a:buClrTx/>
            </a:pPr>
            <a:r>
              <a:rPr lang="en-US" sz="4200" b="1" kern="1200" dirty="0">
                <a:solidFill>
                  <a:srgbClr val="FFFFFF"/>
                </a:solidFill>
                <a:effectLst>
                  <a:outerShdw blurRad="50800" dist="38100" dir="2700000" algn="tl" rotWithShape="0">
                    <a:prstClr val="black">
                      <a:alpha val="40000"/>
                    </a:prstClr>
                  </a:outerShdw>
                </a:effectLst>
                <a:latin typeface="Arial Narrow" panose="020B0604020202020204" pitchFamily="34" charset="0"/>
                <a:ea typeface="+mn-ea"/>
                <a:cs typeface="Arial Narrow" panose="020B0604020202020204" pitchFamily="34" charset="0"/>
              </a:rPr>
              <a:t>$3.3 Billion</a:t>
            </a:r>
          </a:p>
        </p:txBody>
      </p:sp>
      <p:sp>
        <p:nvSpPr>
          <p:cNvPr id="19" name="TextBox 18">
            <a:extLst>
              <a:ext uri="{FF2B5EF4-FFF2-40B4-BE49-F238E27FC236}">
                <a16:creationId xmlns:a16="http://schemas.microsoft.com/office/drawing/2014/main" id="{8EC50360-7D47-44BF-95FA-BB46EB96A6BC}"/>
              </a:ext>
            </a:extLst>
          </p:cNvPr>
          <p:cNvSpPr txBox="1"/>
          <p:nvPr/>
        </p:nvSpPr>
        <p:spPr>
          <a:xfrm>
            <a:off x="3821207" y="3268918"/>
            <a:ext cx="830997" cy="3160211"/>
          </a:xfrm>
          <a:prstGeom prst="rect">
            <a:avLst/>
          </a:prstGeom>
          <a:noFill/>
        </p:spPr>
        <p:txBody>
          <a:bodyPr vert="vert270" wrap="square" rtlCol="0">
            <a:spAutoFit/>
          </a:bodyPr>
          <a:lstStyle/>
          <a:p>
            <a:pPr algn="ctr" defTabSz="1371600">
              <a:buClrTx/>
            </a:pPr>
            <a:r>
              <a:rPr lang="en-US" sz="4200" b="1" kern="1200" dirty="0">
                <a:solidFill>
                  <a:srgbClr val="FFFFFF"/>
                </a:solidFill>
                <a:effectLst>
                  <a:outerShdw blurRad="50800" dist="38100" dir="2700000" algn="tl" rotWithShape="0">
                    <a:prstClr val="black">
                      <a:alpha val="40000"/>
                    </a:prstClr>
                  </a:outerShdw>
                </a:effectLst>
                <a:latin typeface="Arial Narrow" panose="020B0604020202020204" pitchFamily="34" charset="0"/>
                <a:ea typeface="+mn-ea"/>
                <a:cs typeface="Arial Narrow" panose="020B0604020202020204" pitchFamily="34" charset="0"/>
              </a:rPr>
              <a:t>$70.5 Billion</a:t>
            </a:r>
          </a:p>
        </p:txBody>
      </p:sp>
      <p:sp>
        <p:nvSpPr>
          <p:cNvPr id="20" name="TextBox 19">
            <a:extLst>
              <a:ext uri="{FF2B5EF4-FFF2-40B4-BE49-F238E27FC236}">
                <a16:creationId xmlns:a16="http://schemas.microsoft.com/office/drawing/2014/main" id="{7E5C3D1C-3132-4A21-9A6D-75F2CD91C771}"/>
              </a:ext>
            </a:extLst>
          </p:cNvPr>
          <p:cNvSpPr txBox="1"/>
          <p:nvPr/>
        </p:nvSpPr>
        <p:spPr>
          <a:xfrm>
            <a:off x="5238518" y="4765885"/>
            <a:ext cx="830997" cy="3160211"/>
          </a:xfrm>
          <a:prstGeom prst="rect">
            <a:avLst/>
          </a:prstGeom>
          <a:noFill/>
        </p:spPr>
        <p:txBody>
          <a:bodyPr vert="vert270" wrap="square" rtlCol="0">
            <a:spAutoFit/>
          </a:bodyPr>
          <a:lstStyle/>
          <a:p>
            <a:pPr algn="ctr" defTabSz="1371600">
              <a:buClrTx/>
            </a:pPr>
            <a:r>
              <a:rPr lang="en-US" sz="4200" b="1" kern="1200" dirty="0">
                <a:solidFill>
                  <a:srgbClr val="FFFFFF"/>
                </a:solidFill>
                <a:effectLst>
                  <a:outerShdw blurRad="50800" dist="38100" dir="2700000" algn="tl" rotWithShape="0">
                    <a:prstClr val="black">
                      <a:alpha val="40000"/>
                    </a:prstClr>
                  </a:outerShdw>
                </a:effectLst>
                <a:latin typeface="Arial Narrow" panose="020B0604020202020204" pitchFamily="34" charset="0"/>
                <a:ea typeface="+mn-ea"/>
                <a:cs typeface="Arial Narrow" panose="020B0604020202020204" pitchFamily="34" charset="0"/>
              </a:rPr>
              <a:t>$587</a:t>
            </a:r>
          </a:p>
        </p:txBody>
      </p:sp>
      <p:sp>
        <p:nvSpPr>
          <p:cNvPr id="21" name="TextBox 20">
            <a:extLst>
              <a:ext uri="{FF2B5EF4-FFF2-40B4-BE49-F238E27FC236}">
                <a16:creationId xmlns:a16="http://schemas.microsoft.com/office/drawing/2014/main" id="{BDD17750-74DF-4642-9F30-C83022E64C03}"/>
              </a:ext>
            </a:extLst>
          </p:cNvPr>
          <p:cNvSpPr txBox="1"/>
          <p:nvPr/>
        </p:nvSpPr>
        <p:spPr>
          <a:xfrm>
            <a:off x="6472854" y="6318776"/>
            <a:ext cx="830997" cy="3160211"/>
          </a:xfrm>
          <a:prstGeom prst="rect">
            <a:avLst/>
          </a:prstGeom>
          <a:noFill/>
        </p:spPr>
        <p:txBody>
          <a:bodyPr vert="vert270" wrap="square" rtlCol="0">
            <a:spAutoFit/>
          </a:bodyPr>
          <a:lstStyle/>
          <a:p>
            <a:pPr algn="ctr" defTabSz="1371600">
              <a:buClrTx/>
            </a:pPr>
            <a:r>
              <a:rPr lang="en-US" sz="4200" b="1" kern="1200" dirty="0">
                <a:solidFill>
                  <a:srgbClr val="FFFFFF"/>
                </a:solidFill>
                <a:effectLst>
                  <a:outerShdw blurRad="50800" dist="38100" dir="2700000" algn="tl" rotWithShape="0">
                    <a:prstClr val="black">
                      <a:alpha val="40000"/>
                    </a:prstClr>
                  </a:outerShdw>
                </a:effectLst>
                <a:latin typeface="Arial Narrow" panose="020B0604020202020204" pitchFamily="34" charset="0"/>
                <a:ea typeface="+mn-ea"/>
                <a:cs typeface="Arial Narrow" panose="020B0604020202020204" pitchFamily="34" charset="0"/>
              </a:rPr>
              <a:t> Average ADA</a:t>
            </a:r>
          </a:p>
        </p:txBody>
      </p:sp>
    </p:spTree>
    <p:extLst>
      <p:ext uri="{BB962C8B-B14F-4D97-AF65-F5344CB8AC3E}">
        <p14:creationId xmlns:p14="http://schemas.microsoft.com/office/powerpoint/2010/main" val="754415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SSC Financial Projection Dartboard</a:t>
            </a:r>
          </a:p>
        </p:txBody>
      </p:sp>
      <p:sp>
        <p:nvSpPr>
          <p:cNvPr id="6" name="Content Placeholder 5">
            <a:extLst>
              <a:ext uri="{FF2B5EF4-FFF2-40B4-BE49-F238E27FC236}">
                <a16:creationId xmlns:a16="http://schemas.microsoft.com/office/drawing/2014/main" id="{0683BE01-E8ED-314E-A0A8-7BB2323E1584}"/>
              </a:ext>
            </a:extLst>
          </p:cNvPr>
          <p:cNvSpPr>
            <a:spLocks noGrp="1"/>
          </p:cNvSpPr>
          <p:nvPr>
            <p:ph sz="half" idx="2"/>
          </p:nvPr>
        </p:nvSpPr>
        <p:spPr>
          <a:xfrm>
            <a:off x="127862" y="7398357"/>
            <a:ext cx="18160139" cy="3205536"/>
          </a:xfrm>
        </p:spPr>
        <p:txBody>
          <a:bodyPr/>
          <a:lstStyle/>
          <a:p>
            <a:pPr>
              <a:spcAft>
                <a:spcPts val="1800"/>
              </a:spcAft>
            </a:pPr>
            <a:r>
              <a:rPr lang="en-US" dirty="0"/>
              <a:t>COLA is at higher levels</a:t>
            </a:r>
          </a:p>
          <a:p>
            <a:pPr lvl="1">
              <a:spcAft>
                <a:spcPts val="1800"/>
              </a:spcAft>
            </a:pPr>
            <a:r>
              <a:rPr lang="en-US" dirty="0"/>
              <a:t>But so are the projected cost increases that are facing LEAs</a:t>
            </a:r>
          </a:p>
          <a:p>
            <a:pPr>
              <a:spcAft>
                <a:spcPts val="1800"/>
              </a:spcAft>
            </a:pPr>
            <a:r>
              <a:rPr lang="en-US" dirty="0"/>
              <a:t>The journey the COLA has taken us on has been quite a wild ride</a:t>
            </a:r>
          </a:p>
        </p:txBody>
      </p:sp>
      <p:sp>
        <p:nvSpPr>
          <p:cNvPr id="3" name="Slide Number Placeholder 2">
            <a:extLst>
              <a:ext uri="{FF2B5EF4-FFF2-40B4-BE49-F238E27FC236}">
                <a16:creationId xmlns:a16="http://schemas.microsoft.com/office/drawing/2014/main" id="{75D1DFCB-0A77-D743-8FCB-D38C3811DC16}"/>
              </a:ext>
            </a:extLst>
          </p:cNvPr>
          <p:cNvSpPr>
            <a:spLocks noGrp="1"/>
          </p:cNvSpPr>
          <p:nvPr>
            <p:ph type="sldNum" sz="quarter" idx="12"/>
          </p:nvPr>
        </p:nvSpPr>
        <p:spPr/>
        <p:txBody>
          <a:bodyPr/>
          <a:lstStyle/>
          <a:p>
            <a:pPr defTabSz="1371600">
              <a:buClrTx/>
            </a:pPr>
            <a:fld id="{4DD8A430-69A2-7743-910D-5AAE559F2DBD}" type="slidenum">
              <a:rPr lang="en-US" kern="1200">
                <a:solidFill>
                  <a:srgbClr val="FFFFFF"/>
                </a:solidFill>
                <a:ea typeface="+mn-ea"/>
              </a:rPr>
              <a:pPr defTabSz="1371600">
                <a:buClrTx/>
              </a:pPr>
              <a:t>24</a:t>
            </a:fld>
            <a:endParaRPr lang="en-US" kern="1200">
              <a:solidFill>
                <a:srgbClr val="FFFFFF"/>
              </a:solidFill>
              <a:ea typeface="+mn-ea"/>
            </a:endParaRPr>
          </a:p>
        </p:txBody>
      </p:sp>
      <p:sp>
        <p:nvSpPr>
          <p:cNvPr id="8" name="Footer Placeholder 3">
            <a:extLst>
              <a:ext uri="{FF2B5EF4-FFF2-40B4-BE49-F238E27FC236}">
                <a16:creationId xmlns:a16="http://schemas.microsoft.com/office/drawing/2014/main" id="{6557AA96-5BD6-43EF-8B65-185EF59E5D30}"/>
              </a:ext>
            </a:extLst>
          </p:cNvPr>
          <p:cNvSpPr>
            <a:spLocks noGrp="1"/>
          </p:cNvSpPr>
          <p:nvPr>
            <p:ph type="ftr" sz="quarter" idx="11"/>
          </p:nvPr>
        </p:nvSpPr>
        <p:spPr>
          <a:xfrm>
            <a:off x="7131347" y="9891564"/>
            <a:ext cx="4004882" cy="344859"/>
          </a:xfrm>
        </p:spPr>
        <p:txBody>
          <a:bodyPr/>
          <a:lstStyle/>
          <a:p>
            <a:pPr defTabSz="1371600">
              <a:buClrTx/>
            </a:pPr>
            <a:r>
              <a:rPr lang="en-US" kern="1200">
                <a:solidFill>
                  <a:srgbClr val="FFFFFF"/>
                </a:solidFill>
                <a:ea typeface="+mn-ea"/>
              </a:rPr>
              <a:t>© 2022 School Services of California Inc.</a:t>
            </a:r>
            <a:endParaRPr lang="en-US" kern="1200" dirty="0">
              <a:solidFill>
                <a:srgbClr val="FFFFFF"/>
              </a:solidFill>
              <a:ea typeface="+mn-ea"/>
            </a:endParaRPr>
          </a:p>
        </p:txBody>
      </p:sp>
      <p:graphicFrame>
        <p:nvGraphicFramePr>
          <p:cNvPr id="14" name="Table 14">
            <a:extLst>
              <a:ext uri="{FF2B5EF4-FFF2-40B4-BE49-F238E27FC236}">
                <a16:creationId xmlns:a16="http://schemas.microsoft.com/office/drawing/2014/main" id="{43345175-50FC-4A92-A7CD-37EF7FF74D70}"/>
              </a:ext>
            </a:extLst>
          </p:cNvPr>
          <p:cNvGraphicFramePr>
            <a:graphicFrameLocks noGrp="1"/>
          </p:cNvGraphicFramePr>
          <p:nvPr>
            <p:ph sz="half" idx="1"/>
            <p:extLst/>
          </p:nvPr>
        </p:nvGraphicFramePr>
        <p:xfrm>
          <a:off x="610960" y="1597868"/>
          <a:ext cx="17066083" cy="4211796"/>
        </p:xfrm>
        <a:graphic>
          <a:graphicData uri="http://schemas.openxmlformats.org/drawingml/2006/table">
            <a:tbl>
              <a:tblPr firstRow="1" bandRow="1">
                <a:tableStyleId>{5C22544A-7EE6-4342-B048-85BDC9FD1C3A}</a:tableStyleId>
              </a:tblPr>
              <a:tblGrid>
                <a:gridCol w="4876023">
                  <a:extLst>
                    <a:ext uri="{9D8B030D-6E8A-4147-A177-3AD203B41FA5}">
                      <a16:colId xmlns:a16="http://schemas.microsoft.com/office/drawing/2014/main" val="752230850"/>
                    </a:ext>
                  </a:extLst>
                </a:gridCol>
                <a:gridCol w="2438012">
                  <a:extLst>
                    <a:ext uri="{9D8B030D-6E8A-4147-A177-3AD203B41FA5}">
                      <a16:colId xmlns:a16="http://schemas.microsoft.com/office/drawing/2014/main" val="3529483665"/>
                    </a:ext>
                  </a:extLst>
                </a:gridCol>
                <a:gridCol w="2438012">
                  <a:extLst>
                    <a:ext uri="{9D8B030D-6E8A-4147-A177-3AD203B41FA5}">
                      <a16:colId xmlns:a16="http://schemas.microsoft.com/office/drawing/2014/main" val="671089688"/>
                    </a:ext>
                  </a:extLst>
                </a:gridCol>
                <a:gridCol w="2438012">
                  <a:extLst>
                    <a:ext uri="{9D8B030D-6E8A-4147-A177-3AD203B41FA5}">
                      <a16:colId xmlns:a16="http://schemas.microsoft.com/office/drawing/2014/main" val="114300896"/>
                    </a:ext>
                  </a:extLst>
                </a:gridCol>
                <a:gridCol w="2438012">
                  <a:extLst>
                    <a:ext uri="{9D8B030D-6E8A-4147-A177-3AD203B41FA5}">
                      <a16:colId xmlns:a16="http://schemas.microsoft.com/office/drawing/2014/main" val="4258560905"/>
                    </a:ext>
                  </a:extLst>
                </a:gridCol>
                <a:gridCol w="2438012">
                  <a:extLst>
                    <a:ext uri="{9D8B030D-6E8A-4147-A177-3AD203B41FA5}">
                      <a16:colId xmlns:a16="http://schemas.microsoft.com/office/drawing/2014/main" val="1128656577"/>
                    </a:ext>
                  </a:extLst>
                </a:gridCol>
              </a:tblGrid>
              <a:tr h="701966">
                <a:tc gridSpan="6">
                  <a:txBody>
                    <a:bodyPr/>
                    <a:lstStyle/>
                    <a:p>
                      <a:pPr algn="ctr"/>
                      <a:r>
                        <a:rPr lang="en-US" sz="3300" b="1" dirty="0">
                          <a:latin typeface="Arial Narrow" panose="020B0606020202030204" pitchFamily="34" charset="0"/>
                        </a:rPr>
                        <a:t>Planning Factors</a:t>
                      </a:r>
                    </a:p>
                  </a:txBody>
                  <a:tcPr marL="137160" marR="137160" marT="68580" marB="68580"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638208577"/>
                  </a:ext>
                </a:extLst>
              </a:tr>
              <a:tr h="701966">
                <a:tc>
                  <a:txBody>
                    <a:bodyPr/>
                    <a:lstStyle/>
                    <a:p>
                      <a:pPr algn="ctr"/>
                      <a:endParaRPr lang="en-US" sz="3300" b="1" dirty="0"/>
                    </a:p>
                  </a:txBody>
                  <a:tcPr marL="137160" marR="137160" marT="68580" marB="68580"/>
                </a:tc>
                <a:tc>
                  <a:txBody>
                    <a:bodyPr/>
                    <a:lstStyle/>
                    <a:p>
                      <a:pPr algn="ctr"/>
                      <a:r>
                        <a:rPr lang="en-US" sz="3300" b="1" dirty="0">
                          <a:latin typeface="Arial Narrow" panose="020B0606020202030204" pitchFamily="34" charset="0"/>
                        </a:rPr>
                        <a:t>2021-22</a:t>
                      </a:r>
                    </a:p>
                  </a:txBody>
                  <a:tcPr marL="137160" marR="137160" marT="68580" marB="68580" anchor="ctr"/>
                </a:tc>
                <a:tc>
                  <a:txBody>
                    <a:bodyPr/>
                    <a:lstStyle/>
                    <a:p>
                      <a:pPr algn="ctr"/>
                      <a:r>
                        <a:rPr lang="en-US" sz="3300" b="1" dirty="0">
                          <a:latin typeface="Arial Narrow" panose="020B0606020202030204" pitchFamily="34" charset="0"/>
                        </a:rPr>
                        <a:t>2022-23</a:t>
                      </a:r>
                    </a:p>
                  </a:txBody>
                  <a:tcPr marL="137160" marR="137160" marT="68580" marB="68580" anchor="ctr"/>
                </a:tc>
                <a:tc>
                  <a:txBody>
                    <a:bodyPr/>
                    <a:lstStyle/>
                    <a:p>
                      <a:pPr algn="ctr"/>
                      <a:r>
                        <a:rPr lang="en-US" sz="3300" b="1" dirty="0">
                          <a:latin typeface="Arial Narrow" panose="020B0606020202030204" pitchFamily="34" charset="0"/>
                        </a:rPr>
                        <a:t>2023-24</a:t>
                      </a:r>
                    </a:p>
                  </a:txBody>
                  <a:tcPr marL="137160" marR="137160" marT="68580" marB="68580" anchor="ctr"/>
                </a:tc>
                <a:tc>
                  <a:txBody>
                    <a:bodyPr/>
                    <a:lstStyle/>
                    <a:p>
                      <a:pPr algn="ctr"/>
                      <a:r>
                        <a:rPr lang="en-US" sz="3300" b="1" dirty="0">
                          <a:latin typeface="Arial Narrow" panose="020B0606020202030204" pitchFamily="34" charset="0"/>
                        </a:rPr>
                        <a:t>2024-25</a:t>
                      </a:r>
                    </a:p>
                  </a:txBody>
                  <a:tcPr marL="137160" marR="137160" marT="68580" marB="68580" anchor="ctr"/>
                </a:tc>
                <a:tc>
                  <a:txBody>
                    <a:bodyPr/>
                    <a:lstStyle/>
                    <a:p>
                      <a:pPr algn="ctr"/>
                      <a:r>
                        <a:rPr lang="en-US" sz="3300" b="1" dirty="0">
                          <a:latin typeface="Arial Narrow" panose="020B0606020202030204" pitchFamily="34" charset="0"/>
                        </a:rPr>
                        <a:t>2025-26</a:t>
                      </a:r>
                    </a:p>
                  </a:txBody>
                  <a:tcPr marL="137160" marR="137160" marT="68580" marB="68580" anchor="ctr"/>
                </a:tc>
                <a:extLst>
                  <a:ext uri="{0D108BD9-81ED-4DB2-BD59-A6C34878D82A}">
                    <a16:rowId xmlns:a16="http://schemas.microsoft.com/office/drawing/2014/main" val="3065412607"/>
                  </a:ext>
                </a:extLst>
              </a:tr>
              <a:tr h="701966">
                <a:tc>
                  <a:txBody>
                    <a:bodyPr/>
                    <a:lstStyle/>
                    <a:p>
                      <a:pPr algn="ctr"/>
                      <a:r>
                        <a:rPr lang="en-US" sz="3300" b="1" dirty="0">
                          <a:latin typeface="Arial Narrow" panose="020B0606020202030204" pitchFamily="34" charset="0"/>
                        </a:rPr>
                        <a:t>DOF* Planning COLA</a:t>
                      </a:r>
                    </a:p>
                  </a:txBody>
                  <a:tcPr marL="137160" marR="137160" marT="68580" marB="68580" anchor="ctr"/>
                </a:tc>
                <a:tc>
                  <a:txBody>
                    <a:bodyPr/>
                    <a:lstStyle/>
                    <a:p>
                      <a:pPr algn="ctr"/>
                      <a:r>
                        <a:rPr lang="en-US" sz="3300" b="1" dirty="0">
                          <a:latin typeface="Arial Narrow" panose="020B0606020202030204" pitchFamily="34" charset="0"/>
                        </a:rPr>
                        <a:t>5.07%**</a:t>
                      </a:r>
                    </a:p>
                  </a:txBody>
                  <a:tcPr marL="137160" marR="137160" marT="68580" marB="68580" anchor="ctr"/>
                </a:tc>
                <a:tc>
                  <a:txBody>
                    <a:bodyPr/>
                    <a:lstStyle/>
                    <a:p>
                      <a:pPr algn="ctr"/>
                      <a:r>
                        <a:rPr lang="en-US" sz="3300" b="1" dirty="0">
                          <a:latin typeface="Arial Narrow" panose="020B0606020202030204" pitchFamily="34" charset="0"/>
                        </a:rPr>
                        <a:t>5.33%</a:t>
                      </a:r>
                    </a:p>
                  </a:txBody>
                  <a:tcPr marL="137160" marR="137160" marT="68580" marB="68580" anchor="ctr"/>
                </a:tc>
                <a:tc>
                  <a:txBody>
                    <a:bodyPr/>
                    <a:lstStyle/>
                    <a:p>
                      <a:pPr algn="ctr"/>
                      <a:r>
                        <a:rPr lang="en-US" sz="3300" b="1" dirty="0">
                          <a:solidFill>
                            <a:schemeClr val="tx1"/>
                          </a:solidFill>
                          <a:latin typeface="Arial Narrow" panose="020B0606020202030204" pitchFamily="34" charset="0"/>
                        </a:rPr>
                        <a:t>3.61%</a:t>
                      </a:r>
                    </a:p>
                  </a:txBody>
                  <a:tcPr marL="137160" marR="137160" marT="68580" marB="68580" anchor="ctr"/>
                </a:tc>
                <a:tc>
                  <a:txBody>
                    <a:bodyPr/>
                    <a:lstStyle/>
                    <a:p>
                      <a:pPr algn="ctr"/>
                      <a:r>
                        <a:rPr lang="en-US" sz="3300" b="1" dirty="0">
                          <a:solidFill>
                            <a:schemeClr val="tx1"/>
                          </a:solidFill>
                          <a:latin typeface="Arial Narrow" panose="020B0606020202030204" pitchFamily="34" charset="0"/>
                        </a:rPr>
                        <a:t>3.64%</a:t>
                      </a:r>
                    </a:p>
                  </a:txBody>
                  <a:tcPr marL="137160" marR="137160" marT="68580" marB="68580" anchor="ctr"/>
                </a:tc>
                <a:tc>
                  <a:txBody>
                    <a:bodyPr/>
                    <a:lstStyle/>
                    <a:p>
                      <a:pPr algn="ctr"/>
                      <a:r>
                        <a:rPr lang="en-US" sz="3300" b="1" dirty="0">
                          <a:solidFill>
                            <a:schemeClr val="tx1"/>
                          </a:solidFill>
                          <a:latin typeface="Arial Narrow" panose="020B0606020202030204" pitchFamily="34" charset="0"/>
                        </a:rPr>
                        <a:t>3.62%</a:t>
                      </a:r>
                    </a:p>
                  </a:txBody>
                  <a:tcPr marL="137160" marR="137160" marT="68580" marB="68580" anchor="ctr"/>
                </a:tc>
                <a:extLst>
                  <a:ext uri="{0D108BD9-81ED-4DB2-BD59-A6C34878D82A}">
                    <a16:rowId xmlns:a16="http://schemas.microsoft.com/office/drawing/2014/main" val="532269547"/>
                  </a:ext>
                </a:extLst>
              </a:tr>
              <a:tr h="701966">
                <a:tc>
                  <a:txBody>
                    <a:bodyPr/>
                    <a:lstStyle/>
                    <a:p>
                      <a:pPr algn="ctr"/>
                      <a:r>
                        <a:rPr lang="en-US" sz="3300" b="1" dirty="0">
                          <a:latin typeface="Arial Narrow" panose="020B0606020202030204" pitchFamily="34" charset="0"/>
                        </a:rPr>
                        <a:t>CalSTRS***</a:t>
                      </a:r>
                    </a:p>
                  </a:txBody>
                  <a:tcPr marL="137160" marR="137160" marT="68580" marB="68580" anchor="ctr"/>
                </a:tc>
                <a:tc>
                  <a:txBody>
                    <a:bodyPr/>
                    <a:lstStyle/>
                    <a:p>
                      <a:pPr algn="ctr"/>
                      <a:r>
                        <a:rPr lang="en-US" sz="3300" b="1" dirty="0">
                          <a:latin typeface="Arial Narrow" panose="020B0606020202030204" pitchFamily="34" charset="0"/>
                        </a:rPr>
                        <a:t>16.92%</a:t>
                      </a:r>
                    </a:p>
                  </a:txBody>
                  <a:tcPr marL="137160" marR="137160" marT="68580" marB="68580" anchor="ctr"/>
                </a:tc>
                <a:tc>
                  <a:txBody>
                    <a:bodyPr/>
                    <a:lstStyle/>
                    <a:p>
                      <a:pPr algn="ctr"/>
                      <a:r>
                        <a:rPr lang="en-US" sz="3300" b="1" dirty="0">
                          <a:latin typeface="Arial Narrow" panose="020B0606020202030204" pitchFamily="34" charset="0"/>
                        </a:rPr>
                        <a:t>19.10%</a:t>
                      </a:r>
                    </a:p>
                  </a:txBody>
                  <a:tcPr marL="137160" marR="137160" marT="68580" marB="68580" anchor="ctr"/>
                </a:tc>
                <a:tc>
                  <a:txBody>
                    <a:bodyPr/>
                    <a:lstStyle/>
                    <a:p>
                      <a:pPr algn="ctr"/>
                      <a:r>
                        <a:rPr lang="en-US" sz="3300" b="1" dirty="0">
                          <a:latin typeface="Arial Narrow" panose="020B0606020202030204" pitchFamily="34" charset="0"/>
                        </a:rPr>
                        <a:t>19.10%</a:t>
                      </a:r>
                    </a:p>
                  </a:txBody>
                  <a:tcPr marL="137160" marR="137160" marT="68580" marB="68580" anchor="ctr"/>
                </a:tc>
                <a:tc>
                  <a:txBody>
                    <a:bodyPr/>
                    <a:lstStyle/>
                    <a:p>
                      <a:pPr algn="ctr"/>
                      <a:r>
                        <a:rPr lang="en-US" sz="3300" b="1" dirty="0">
                          <a:latin typeface="Arial Narrow" panose="020B0606020202030204" pitchFamily="34" charset="0"/>
                        </a:rPr>
                        <a:t>19.10%</a:t>
                      </a:r>
                    </a:p>
                  </a:txBody>
                  <a:tcPr marL="137160" marR="137160" marT="68580" marB="68580" anchor="ctr"/>
                </a:tc>
                <a:tc>
                  <a:txBody>
                    <a:bodyPr/>
                    <a:lstStyle/>
                    <a:p>
                      <a:pPr algn="ctr"/>
                      <a:r>
                        <a:rPr lang="en-US" sz="3300" b="1" dirty="0">
                          <a:latin typeface="Arial Narrow" panose="020B0606020202030204" pitchFamily="34" charset="0"/>
                        </a:rPr>
                        <a:t>19.10%</a:t>
                      </a:r>
                    </a:p>
                  </a:txBody>
                  <a:tcPr marL="137160" marR="137160" marT="68580" marB="68580" anchor="ctr"/>
                </a:tc>
                <a:extLst>
                  <a:ext uri="{0D108BD9-81ED-4DB2-BD59-A6C34878D82A}">
                    <a16:rowId xmlns:a16="http://schemas.microsoft.com/office/drawing/2014/main" val="2599905588"/>
                  </a:ext>
                </a:extLst>
              </a:tr>
              <a:tr h="701966">
                <a:tc>
                  <a:txBody>
                    <a:bodyPr/>
                    <a:lstStyle/>
                    <a:p>
                      <a:pPr algn="ctr"/>
                      <a:r>
                        <a:rPr lang="en-US" sz="3300" b="1" dirty="0">
                          <a:latin typeface="Arial Narrow" panose="020B0606020202030204" pitchFamily="34" charset="0"/>
                        </a:rPr>
                        <a:t>CalPERS***</a:t>
                      </a:r>
                    </a:p>
                  </a:txBody>
                  <a:tcPr marL="137160" marR="137160" marT="68580" marB="68580" anchor="ctr"/>
                </a:tc>
                <a:tc>
                  <a:txBody>
                    <a:bodyPr/>
                    <a:lstStyle/>
                    <a:p>
                      <a:pPr algn="ctr"/>
                      <a:r>
                        <a:rPr lang="en-US" sz="3300" b="1" dirty="0">
                          <a:latin typeface="Arial Narrow" panose="020B0606020202030204" pitchFamily="34" charset="0"/>
                        </a:rPr>
                        <a:t>22.91%</a:t>
                      </a:r>
                    </a:p>
                  </a:txBody>
                  <a:tcPr marL="137160" marR="137160" marT="68580" marB="68580" anchor="ctr"/>
                </a:tc>
                <a:tc>
                  <a:txBody>
                    <a:bodyPr/>
                    <a:lstStyle/>
                    <a:p>
                      <a:pPr algn="ctr"/>
                      <a:r>
                        <a:rPr lang="en-US" sz="3300" b="1" dirty="0">
                          <a:latin typeface="Arial Narrow" panose="020B0606020202030204" pitchFamily="34" charset="0"/>
                        </a:rPr>
                        <a:t>26.10%</a:t>
                      </a:r>
                    </a:p>
                  </a:txBody>
                  <a:tcPr marL="137160" marR="137160" marT="68580" marB="68580" anchor="ctr"/>
                </a:tc>
                <a:tc>
                  <a:txBody>
                    <a:bodyPr/>
                    <a:lstStyle/>
                    <a:p>
                      <a:pPr algn="ctr"/>
                      <a:r>
                        <a:rPr lang="en-US" sz="3300" b="1" dirty="0">
                          <a:latin typeface="Arial Narrow" panose="020B0606020202030204" pitchFamily="34" charset="0"/>
                        </a:rPr>
                        <a:t>27.10%</a:t>
                      </a:r>
                    </a:p>
                  </a:txBody>
                  <a:tcPr marL="137160" marR="137160" marT="68580" marB="68580" anchor="ctr"/>
                </a:tc>
                <a:tc>
                  <a:txBody>
                    <a:bodyPr/>
                    <a:lstStyle/>
                    <a:p>
                      <a:pPr algn="ctr"/>
                      <a:r>
                        <a:rPr lang="en-US" sz="3300" b="1" dirty="0">
                          <a:latin typeface="Arial Narrow" panose="020B0606020202030204" pitchFamily="34" charset="0"/>
                        </a:rPr>
                        <a:t>27.70%</a:t>
                      </a:r>
                    </a:p>
                  </a:txBody>
                  <a:tcPr marL="137160" marR="137160" marT="68580" marB="68580" anchor="ctr"/>
                </a:tc>
                <a:tc>
                  <a:txBody>
                    <a:bodyPr/>
                    <a:lstStyle/>
                    <a:p>
                      <a:pPr algn="ctr"/>
                      <a:r>
                        <a:rPr lang="en-US" sz="3300" b="1" dirty="0">
                          <a:latin typeface="Arial Narrow" panose="020B0606020202030204" pitchFamily="34" charset="0"/>
                        </a:rPr>
                        <a:t>27.80%</a:t>
                      </a:r>
                    </a:p>
                  </a:txBody>
                  <a:tcPr marL="137160" marR="137160" marT="68580" marB="68580" anchor="ctr"/>
                </a:tc>
                <a:extLst>
                  <a:ext uri="{0D108BD9-81ED-4DB2-BD59-A6C34878D82A}">
                    <a16:rowId xmlns:a16="http://schemas.microsoft.com/office/drawing/2014/main" val="1249714961"/>
                  </a:ext>
                </a:extLst>
              </a:tr>
              <a:tr h="701966">
                <a:tc>
                  <a:txBody>
                    <a:bodyPr/>
                    <a:lstStyle/>
                    <a:p>
                      <a:pPr algn="ctr"/>
                      <a:r>
                        <a:rPr lang="en-US" sz="3300" b="1" dirty="0">
                          <a:latin typeface="Arial Narrow" panose="020B0606020202030204" pitchFamily="34" charset="0"/>
                        </a:rPr>
                        <a:t>Unemployment Insurance</a:t>
                      </a:r>
                    </a:p>
                  </a:txBody>
                  <a:tcPr marL="137160" marR="137160" marT="68580" marB="68580" anchor="ctr"/>
                </a:tc>
                <a:tc>
                  <a:txBody>
                    <a:bodyPr/>
                    <a:lstStyle/>
                    <a:p>
                      <a:pPr algn="ctr"/>
                      <a:r>
                        <a:rPr lang="en-US" sz="3300" b="1" dirty="0">
                          <a:latin typeface="Arial Narrow" panose="020B0606020202030204" pitchFamily="34" charset="0"/>
                        </a:rPr>
                        <a:t>0.50%</a:t>
                      </a:r>
                    </a:p>
                  </a:txBody>
                  <a:tcPr marL="137160" marR="137160" marT="68580" marB="68580" anchor="ctr"/>
                </a:tc>
                <a:tc>
                  <a:txBody>
                    <a:bodyPr/>
                    <a:lstStyle/>
                    <a:p>
                      <a:pPr algn="ctr"/>
                      <a:r>
                        <a:rPr lang="en-US" sz="3300" b="1" dirty="0">
                          <a:latin typeface="Arial Narrow" panose="020B0606020202030204" pitchFamily="34" charset="0"/>
                        </a:rPr>
                        <a:t>0.50%</a:t>
                      </a:r>
                    </a:p>
                  </a:txBody>
                  <a:tcPr marL="137160" marR="137160" marT="68580" marB="68580" anchor="ctr"/>
                </a:tc>
                <a:tc>
                  <a:txBody>
                    <a:bodyPr/>
                    <a:lstStyle/>
                    <a:p>
                      <a:pPr algn="ctr"/>
                      <a:r>
                        <a:rPr lang="en-US" sz="3300" b="1" dirty="0">
                          <a:latin typeface="Arial Narrow" panose="020B0606020202030204" pitchFamily="34" charset="0"/>
                        </a:rPr>
                        <a:t>0.20%</a:t>
                      </a:r>
                    </a:p>
                  </a:txBody>
                  <a:tcPr marL="137160" marR="137160" marT="68580" marB="68580" anchor="ctr"/>
                </a:tc>
                <a:tc>
                  <a:txBody>
                    <a:bodyPr/>
                    <a:lstStyle/>
                    <a:p>
                      <a:pPr algn="ctr"/>
                      <a:r>
                        <a:rPr lang="en-US" sz="3300" b="1" dirty="0">
                          <a:latin typeface="Arial Narrow" panose="020B0606020202030204" pitchFamily="34" charset="0"/>
                        </a:rPr>
                        <a:t>0.20%</a:t>
                      </a:r>
                    </a:p>
                  </a:txBody>
                  <a:tcPr marL="137160" marR="137160" marT="68580" marB="68580" anchor="ctr"/>
                </a:tc>
                <a:tc>
                  <a:txBody>
                    <a:bodyPr/>
                    <a:lstStyle/>
                    <a:p>
                      <a:pPr algn="ctr"/>
                      <a:r>
                        <a:rPr lang="en-US" sz="3300" b="1" dirty="0">
                          <a:latin typeface="Arial Narrow" panose="020B0606020202030204" pitchFamily="34" charset="0"/>
                        </a:rPr>
                        <a:t>0.20%</a:t>
                      </a:r>
                    </a:p>
                  </a:txBody>
                  <a:tcPr marL="137160" marR="137160" marT="68580" marB="68580" anchor="ctr"/>
                </a:tc>
                <a:extLst>
                  <a:ext uri="{0D108BD9-81ED-4DB2-BD59-A6C34878D82A}">
                    <a16:rowId xmlns:a16="http://schemas.microsoft.com/office/drawing/2014/main" val="3238493984"/>
                  </a:ext>
                </a:extLst>
              </a:tr>
            </a:tbl>
          </a:graphicData>
        </a:graphic>
      </p:graphicFrame>
      <p:sp>
        <p:nvSpPr>
          <p:cNvPr id="4" name="TextBox 3">
            <a:extLst>
              <a:ext uri="{FF2B5EF4-FFF2-40B4-BE49-F238E27FC236}">
                <a16:creationId xmlns:a16="http://schemas.microsoft.com/office/drawing/2014/main" id="{F1B35D8E-263C-462F-899B-8E06CF4682D3}"/>
              </a:ext>
            </a:extLst>
          </p:cNvPr>
          <p:cNvSpPr txBox="1"/>
          <p:nvPr/>
        </p:nvSpPr>
        <p:spPr>
          <a:xfrm>
            <a:off x="610959" y="5868857"/>
            <a:ext cx="16853025" cy="1200329"/>
          </a:xfrm>
          <a:prstGeom prst="rect">
            <a:avLst/>
          </a:prstGeom>
          <a:noFill/>
        </p:spPr>
        <p:txBody>
          <a:bodyPr wrap="square" rtlCol="0">
            <a:spAutoFit/>
          </a:bodyPr>
          <a:lstStyle/>
          <a:p>
            <a:pPr defTabSz="1371600">
              <a:buClrTx/>
            </a:pPr>
            <a:r>
              <a:rPr lang="en-US" sz="2400" kern="1200" dirty="0">
                <a:ea typeface="+mn-ea"/>
                <a:cs typeface="+mn-cs"/>
              </a:rPr>
              <a:t>*</a:t>
            </a:r>
            <a:r>
              <a:rPr lang="en-US" sz="2400" b="1" kern="1200" dirty="0">
                <a:latin typeface="Arial Narrow" panose="020B0604020202020204" pitchFamily="34" charset="0"/>
                <a:ea typeface="+mn-ea"/>
                <a:cs typeface="Arial Narrow" panose="020B0604020202020204" pitchFamily="34" charset="0"/>
              </a:rPr>
              <a:t>Department of Finance (DOF)</a:t>
            </a:r>
          </a:p>
          <a:p>
            <a:pPr defTabSz="1371600">
              <a:buClrTx/>
            </a:pPr>
            <a:r>
              <a:rPr lang="en-US" sz="2400" kern="1200" dirty="0">
                <a:ea typeface="+mn-ea"/>
                <a:cs typeface="+mn-cs"/>
              </a:rPr>
              <a:t>**</a:t>
            </a:r>
            <a:r>
              <a:rPr lang="en-US" sz="2400" b="1" kern="1200" dirty="0">
                <a:latin typeface="Arial Narrow" panose="020B0604020202020204" pitchFamily="34" charset="0"/>
                <a:ea typeface="+mn-ea"/>
                <a:cs typeface="Arial Narrow" panose="020B0604020202020204" pitchFamily="34" charset="0"/>
              </a:rPr>
              <a:t>Calculated by compounding the unfunded COLA of 2.31% from 2020-21 and the statutory COLA of 1.70%, plus 1.00%, in 2021-22</a:t>
            </a:r>
          </a:p>
          <a:p>
            <a:pPr defTabSz="1371600">
              <a:buClrTx/>
            </a:pPr>
            <a:r>
              <a:rPr lang="en-US" sz="2400" b="1" kern="1200" dirty="0">
                <a:latin typeface="Arial Narrow" panose="020B0604020202020204" pitchFamily="34" charset="0"/>
                <a:ea typeface="+mn-ea"/>
                <a:cs typeface="Arial Narrow" panose="020B0604020202020204" pitchFamily="34" charset="0"/>
              </a:rPr>
              <a:t>***</a:t>
            </a:r>
            <a:r>
              <a:rPr lang="en-US" sz="2400" b="1" kern="1200" dirty="0">
                <a:latin typeface="Arial Narrow" panose="020B0604020202020204" pitchFamily="34" charset="0"/>
                <a:ea typeface="+mn-ea"/>
                <a:cs typeface="+mn-cs"/>
              </a:rPr>
              <a:t>California State Teachers' Retirement System (CalSTRS); California Public Employees’ Retirement System (CalPERS)</a:t>
            </a:r>
          </a:p>
        </p:txBody>
      </p:sp>
    </p:spTree>
    <p:extLst>
      <p:ext uri="{BB962C8B-B14F-4D97-AF65-F5344CB8AC3E}">
        <p14:creationId xmlns:p14="http://schemas.microsoft.com/office/powerpoint/2010/main" val="1831028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E80A2-49D8-C946-A4B5-28E66222EF03}"/>
              </a:ext>
            </a:extLst>
          </p:cNvPr>
          <p:cNvSpPr>
            <a:spLocks noGrp="1"/>
          </p:cNvSpPr>
          <p:nvPr>
            <p:ph type="title"/>
          </p:nvPr>
        </p:nvSpPr>
        <p:spPr>
          <a:xfrm>
            <a:off x="129339" y="0"/>
            <a:ext cx="18036540" cy="1261872"/>
          </a:xfrm>
        </p:spPr>
        <p:txBody>
          <a:bodyPr/>
          <a:lstStyle/>
          <a:p>
            <a:r>
              <a:rPr lang="en-US" dirty="0"/>
              <a:t>2022-23 ADA “Cliff”</a:t>
            </a:r>
          </a:p>
        </p:txBody>
      </p:sp>
      <p:sp>
        <p:nvSpPr>
          <p:cNvPr id="13" name="Content Placeholder 12">
            <a:extLst>
              <a:ext uri="{FF2B5EF4-FFF2-40B4-BE49-F238E27FC236}">
                <a16:creationId xmlns:a16="http://schemas.microsoft.com/office/drawing/2014/main" id="{79FA3022-8D09-4E9D-A77A-EB141FCBD952}"/>
              </a:ext>
            </a:extLst>
          </p:cNvPr>
          <p:cNvSpPr>
            <a:spLocks noGrp="1"/>
          </p:cNvSpPr>
          <p:nvPr>
            <p:ph idx="1"/>
          </p:nvPr>
        </p:nvSpPr>
        <p:spPr/>
        <p:txBody>
          <a:bodyPr/>
          <a:lstStyle/>
          <a:p>
            <a:pPr>
              <a:spcAft>
                <a:spcPts val="1800"/>
              </a:spcAft>
            </a:pPr>
            <a:r>
              <a:rPr lang="en-US" dirty="0"/>
              <a:t>The ADA “Cliff” has been well-publicized and the subject of many discussions</a:t>
            </a:r>
          </a:p>
          <a:p>
            <a:pPr lvl="1">
              <a:spcAft>
                <a:spcPts val="1800"/>
              </a:spcAft>
            </a:pPr>
            <a:r>
              <a:rPr lang="en-US" dirty="0"/>
              <a:t>For charter schools and COEs, the impact is already being felt in 2021-22</a:t>
            </a:r>
          </a:p>
          <a:p>
            <a:pPr>
              <a:spcAft>
                <a:spcPts val="1800"/>
              </a:spcAft>
            </a:pPr>
            <a:r>
              <a:rPr lang="en-US" dirty="0"/>
              <a:t>Good news—the Governor and Legislature are listening and hearing your collective voices</a:t>
            </a:r>
          </a:p>
          <a:p>
            <a:pPr>
              <a:spcAft>
                <a:spcPts val="1800"/>
              </a:spcAft>
            </a:pPr>
            <a:endParaRPr lang="en-US" dirty="0"/>
          </a:p>
          <a:p>
            <a:pPr>
              <a:spcAft>
                <a:spcPts val="1800"/>
              </a:spcAft>
            </a:pPr>
            <a:endParaRPr lang="en-US" dirty="0"/>
          </a:p>
          <a:p>
            <a:pPr>
              <a:spcAft>
                <a:spcPts val="1800"/>
              </a:spcAft>
            </a:pPr>
            <a:endParaRPr lang="en-US" dirty="0"/>
          </a:p>
          <a:p>
            <a:pPr>
              <a:spcAft>
                <a:spcPts val="1800"/>
              </a:spcAft>
            </a:pPr>
            <a:endParaRPr lang="en-US" dirty="0"/>
          </a:p>
          <a:p>
            <a:pPr>
              <a:spcAft>
                <a:spcPts val="1800"/>
              </a:spcAft>
            </a:pPr>
            <a:endParaRPr lang="en-US" dirty="0"/>
          </a:p>
          <a:p>
            <a:pPr marL="0" indent="0">
              <a:spcAft>
                <a:spcPts val="1800"/>
              </a:spcAft>
              <a:buNone/>
            </a:pPr>
            <a:endParaRPr lang="en-US" dirty="0"/>
          </a:p>
          <a:p>
            <a:pPr marL="0" indent="0">
              <a:spcAft>
                <a:spcPts val="1800"/>
              </a:spcAft>
              <a:buNone/>
            </a:pPr>
            <a:endParaRPr lang="en-US" dirty="0"/>
          </a:p>
          <a:p>
            <a:pPr marL="0" indent="0">
              <a:spcAft>
                <a:spcPts val="1800"/>
              </a:spcAft>
              <a:buNone/>
            </a:pPr>
            <a:endParaRPr lang="en-US" dirty="0"/>
          </a:p>
        </p:txBody>
      </p:sp>
      <p:grpSp>
        <p:nvGrpSpPr>
          <p:cNvPr id="36" name="Group 35">
            <a:extLst>
              <a:ext uri="{FF2B5EF4-FFF2-40B4-BE49-F238E27FC236}">
                <a16:creationId xmlns:a16="http://schemas.microsoft.com/office/drawing/2014/main" id="{611CEF7E-B47B-423B-90F4-72E210A708C2}"/>
              </a:ext>
            </a:extLst>
          </p:cNvPr>
          <p:cNvGrpSpPr/>
          <p:nvPr/>
        </p:nvGrpSpPr>
        <p:grpSpPr>
          <a:xfrm>
            <a:off x="1007158" y="4504998"/>
            <a:ext cx="15935339" cy="4609185"/>
            <a:chOff x="667538" y="2764952"/>
            <a:chExt cx="10623559" cy="3072790"/>
          </a:xfrm>
        </p:grpSpPr>
        <p:sp>
          <p:nvSpPr>
            <p:cNvPr id="21" name="Rectangle 20">
              <a:extLst>
                <a:ext uri="{FF2B5EF4-FFF2-40B4-BE49-F238E27FC236}">
                  <a16:creationId xmlns:a16="http://schemas.microsoft.com/office/drawing/2014/main" id="{8F86A1A7-B2A1-44D8-9968-9098E51BC956}"/>
                </a:ext>
              </a:extLst>
            </p:cNvPr>
            <p:cNvSpPr/>
            <p:nvPr/>
          </p:nvSpPr>
          <p:spPr>
            <a:xfrm>
              <a:off x="3745809" y="3519469"/>
              <a:ext cx="1679644" cy="231827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defTabSz="1371600">
                <a:buClrTx/>
                <a:defRPr/>
              </a:pPr>
              <a:r>
                <a:rPr lang="en-US" sz="3000" b="1" kern="1200" dirty="0">
                  <a:solidFill>
                    <a:srgbClr val="FFFFFF"/>
                  </a:solidFill>
                  <a:latin typeface="Arial Narrow" panose="020B0606020202030204" pitchFamily="34" charset="0"/>
                </a:rPr>
                <a:t>Funded ADA</a:t>
              </a:r>
            </a:p>
            <a:p>
              <a:pPr algn="ctr" defTabSz="1371600">
                <a:buClrTx/>
                <a:defRPr/>
              </a:pPr>
              <a:r>
                <a:rPr lang="en-US" sz="2400" b="1" kern="1200" dirty="0">
                  <a:solidFill>
                    <a:srgbClr val="FFFFFF"/>
                  </a:solidFill>
                  <a:latin typeface="Arial Narrow" panose="020B0606020202030204" pitchFamily="34" charset="0"/>
                </a:rPr>
                <a:t>Based on 2019-20</a:t>
              </a:r>
            </a:p>
          </p:txBody>
        </p:sp>
        <p:sp>
          <p:nvSpPr>
            <p:cNvPr id="16" name="Rectangle 15">
              <a:extLst>
                <a:ext uri="{FF2B5EF4-FFF2-40B4-BE49-F238E27FC236}">
                  <a16:creationId xmlns:a16="http://schemas.microsoft.com/office/drawing/2014/main" id="{41E4A1F2-0F59-4B39-9C43-180BE554403A}"/>
                </a:ext>
              </a:extLst>
            </p:cNvPr>
            <p:cNvSpPr/>
            <p:nvPr/>
          </p:nvSpPr>
          <p:spPr>
            <a:xfrm>
              <a:off x="897376" y="3519469"/>
              <a:ext cx="1679644" cy="2318273"/>
            </a:xfrm>
            <a:prstGeom prst="rect">
              <a:avLst/>
            </a:prstGeom>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Tx/>
                <a:defRPr/>
              </a:pPr>
              <a:r>
                <a:rPr lang="en-US" sz="3000" b="1" kern="1200" dirty="0">
                  <a:solidFill>
                    <a:srgbClr val="FFFFFF"/>
                  </a:solidFill>
                  <a:latin typeface="Arial Narrow" panose="020B0606020202030204" pitchFamily="34" charset="0"/>
                </a:rPr>
                <a:t>ADA</a:t>
              </a:r>
            </a:p>
          </p:txBody>
        </p:sp>
        <p:sp>
          <p:nvSpPr>
            <p:cNvPr id="17" name="Rectangle 16">
              <a:extLst>
                <a:ext uri="{FF2B5EF4-FFF2-40B4-BE49-F238E27FC236}">
                  <a16:creationId xmlns:a16="http://schemas.microsoft.com/office/drawing/2014/main" id="{4D0EA89E-58A8-4629-B6F3-0F81A95A137A}"/>
                </a:ext>
              </a:extLst>
            </p:cNvPr>
            <p:cNvSpPr/>
            <p:nvPr/>
          </p:nvSpPr>
          <p:spPr>
            <a:xfrm>
              <a:off x="3745810" y="4102382"/>
              <a:ext cx="1679644" cy="1735360"/>
            </a:xfrm>
            <a:prstGeom prst="rect">
              <a:avLst/>
            </a:prstGeom>
            <a:solidFill>
              <a:schemeClr val="accent2">
                <a:lumMod val="60000"/>
                <a:lumOff val="40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Tx/>
                <a:defRPr/>
              </a:pPr>
              <a:r>
                <a:rPr lang="en-US" sz="3000" b="1" kern="1200" dirty="0">
                  <a:solidFill>
                    <a:srgbClr val="000000"/>
                  </a:solidFill>
                  <a:latin typeface="Arial Narrow" panose="020B0606020202030204" pitchFamily="34" charset="0"/>
                </a:rPr>
                <a:t>2020-21</a:t>
              </a:r>
            </a:p>
            <a:p>
              <a:pPr algn="ctr" defTabSz="1371600">
                <a:buClrTx/>
                <a:defRPr/>
              </a:pPr>
              <a:r>
                <a:rPr lang="en-US" sz="3000" b="1" kern="1200" dirty="0">
                  <a:solidFill>
                    <a:srgbClr val="000000"/>
                  </a:solidFill>
                  <a:latin typeface="Arial Narrow" panose="020B0606020202030204" pitchFamily="34" charset="0"/>
                </a:rPr>
                <a:t>Actual ADA</a:t>
              </a:r>
            </a:p>
          </p:txBody>
        </p:sp>
        <p:sp>
          <p:nvSpPr>
            <p:cNvPr id="18" name="Rectangle 17">
              <a:extLst>
                <a:ext uri="{FF2B5EF4-FFF2-40B4-BE49-F238E27FC236}">
                  <a16:creationId xmlns:a16="http://schemas.microsoft.com/office/drawing/2014/main" id="{4512A91D-F46A-4D17-BAD9-84EAE6681EC5}"/>
                </a:ext>
              </a:extLst>
            </p:cNvPr>
            <p:cNvSpPr/>
            <p:nvPr/>
          </p:nvSpPr>
          <p:spPr>
            <a:xfrm>
              <a:off x="6557970" y="3519469"/>
              <a:ext cx="1679644" cy="23182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137160" rtlCol="0" anchor="t"/>
            <a:lstStyle/>
            <a:p>
              <a:pPr algn="ctr" defTabSz="1371600">
                <a:buClrTx/>
                <a:defRPr/>
              </a:pPr>
              <a:r>
                <a:rPr lang="en-US" sz="3000" b="1" kern="1200" dirty="0">
                  <a:solidFill>
                    <a:srgbClr val="FFFFFF"/>
                  </a:solidFill>
                  <a:latin typeface="Arial Narrow" panose="020B0606020202030204" pitchFamily="34" charset="0"/>
                </a:rPr>
                <a:t>Funded ADA </a:t>
              </a:r>
              <a:r>
                <a:rPr lang="en-US" sz="2400" b="1" kern="1200" dirty="0">
                  <a:solidFill>
                    <a:srgbClr val="FFFFFF"/>
                  </a:solidFill>
                  <a:latin typeface="Arial Narrow" panose="020B0606020202030204" pitchFamily="34" charset="0"/>
                </a:rPr>
                <a:t>Based on 2019-20</a:t>
              </a:r>
              <a:endParaRPr lang="en-US" sz="1800" b="1" kern="1200" dirty="0">
                <a:solidFill>
                  <a:srgbClr val="FFFFFF"/>
                </a:solidFill>
                <a:latin typeface="Arial Narrow" panose="020B0606020202030204" pitchFamily="34" charset="0"/>
              </a:endParaRPr>
            </a:p>
          </p:txBody>
        </p:sp>
        <p:sp>
          <p:nvSpPr>
            <p:cNvPr id="19" name="Rectangle 18">
              <a:extLst>
                <a:ext uri="{FF2B5EF4-FFF2-40B4-BE49-F238E27FC236}">
                  <a16:creationId xmlns:a16="http://schemas.microsoft.com/office/drawing/2014/main" id="{1A8C997D-A5D3-4254-8842-F061BF914264}"/>
                </a:ext>
              </a:extLst>
            </p:cNvPr>
            <p:cNvSpPr/>
            <p:nvPr/>
          </p:nvSpPr>
          <p:spPr>
            <a:xfrm>
              <a:off x="667538" y="2764952"/>
              <a:ext cx="2162287" cy="591671"/>
            </a:xfrm>
            <a:prstGeom prst="rect">
              <a:avLst/>
            </a:prstGeom>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Tx/>
                <a:defRPr/>
              </a:pPr>
              <a:r>
                <a:rPr lang="en-US" sz="3000" b="1" kern="1200" dirty="0">
                  <a:solidFill>
                    <a:srgbClr val="FFFFFF"/>
                  </a:solidFill>
                  <a:latin typeface="Arial Narrow" panose="020B0606020202030204" pitchFamily="34" charset="0"/>
                </a:rPr>
                <a:t>2019-20</a:t>
              </a:r>
            </a:p>
          </p:txBody>
        </p:sp>
        <p:sp>
          <p:nvSpPr>
            <p:cNvPr id="20" name="Rectangle 19">
              <a:extLst>
                <a:ext uri="{FF2B5EF4-FFF2-40B4-BE49-F238E27FC236}">
                  <a16:creationId xmlns:a16="http://schemas.microsoft.com/office/drawing/2014/main" id="{EF35964C-9439-4AFD-924A-90A27B97CD51}"/>
                </a:ext>
              </a:extLst>
            </p:cNvPr>
            <p:cNvSpPr/>
            <p:nvPr/>
          </p:nvSpPr>
          <p:spPr>
            <a:xfrm>
              <a:off x="3504488" y="2764952"/>
              <a:ext cx="2162287" cy="591671"/>
            </a:xfrm>
            <a:prstGeom prst="rect">
              <a:avLst/>
            </a:prstGeom>
            <a:solidFill>
              <a:schemeClr val="accent2">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Tx/>
                <a:defRPr/>
              </a:pPr>
              <a:r>
                <a:rPr lang="en-US" sz="3000" b="1" kern="1200" dirty="0">
                  <a:solidFill>
                    <a:srgbClr val="FFFFFF"/>
                  </a:solidFill>
                  <a:latin typeface="Arial Narrow" panose="020B0606020202030204" pitchFamily="34" charset="0"/>
                </a:rPr>
                <a:t>2020-21</a:t>
              </a:r>
            </a:p>
          </p:txBody>
        </p:sp>
        <p:sp>
          <p:nvSpPr>
            <p:cNvPr id="22" name="Rectangle 21">
              <a:extLst>
                <a:ext uri="{FF2B5EF4-FFF2-40B4-BE49-F238E27FC236}">
                  <a16:creationId xmlns:a16="http://schemas.microsoft.com/office/drawing/2014/main" id="{F97B69EF-7D3B-4433-BA5C-8DF3DE4571AF}"/>
                </a:ext>
              </a:extLst>
            </p:cNvPr>
            <p:cNvSpPr/>
            <p:nvPr/>
          </p:nvSpPr>
          <p:spPr>
            <a:xfrm>
              <a:off x="6316648" y="2764952"/>
              <a:ext cx="2162287" cy="591671"/>
            </a:xfrm>
            <a:prstGeom prst="rect">
              <a:avLst/>
            </a:prstGeom>
            <a:solidFill>
              <a:schemeClr val="accent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Tx/>
                <a:defRPr/>
              </a:pPr>
              <a:r>
                <a:rPr lang="en-US" sz="3000" b="1" kern="1200" dirty="0">
                  <a:solidFill>
                    <a:srgbClr val="FFFFFF"/>
                  </a:solidFill>
                  <a:latin typeface="Arial Narrow" panose="020B0606020202030204" pitchFamily="34" charset="0"/>
                </a:rPr>
                <a:t>2021-22</a:t>
              </a:r>
            </a:p>
          </p:txBody>
        </p:sp>
        <p:sp>
          <p:nvSpPr>
            <p:cNvPr id="23" name="Rectangle 22">
              <a:extLst>
                <a:ext uri="{FF2B5EF4-FFF2-40B4-BE49-F238E27FC236}">
                  <a16:creationId xmlns:a16="http://schemas.microsoft.com/office/drawing/2014/main" id="{59F41D02-D492-4888-8083-4E07278D5D7F}"/>
                </a:ext>
              </a:extLst>
            </p:cNvPr>
            <p:cNvSpPr/>
            <p:nvPr/>
          </p:nvSpPr>
          <p:spPr>
            <a:xfrm>
              <a:off x="6557970" y="4439092"/>
              <a:ext cx="1679644" cy="1398649"/>
            </a:xfrm>
            <a:prstGeom prst="rect">
              <a:avLst/>
            </a:prstGeom>
            <a:solidFill>
              <a:schemeClr val="accent3">
                <a:lumMod val="60000"/>
                <a:lumOff val="40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Tx/>
                <a:defRPr/>
              </a:pPr>
              <a:r>
                <a:rPr lang="en-US" sz="3000" b="1" kern="1200" dirty="0">
                  <a:solidFill>
                    <a:srgbClr val="000000"/>
                  </a:solidFill>
                  <a:latin typeface="Arial Narrow" panose="020B0606020202030204" pitchFamily="34" charset="0"/>
                </a:rPr>
                <a:t>2021-22</a:t>
              </a:r>
            </a:p>
            <a:p>
              <a:pPr algn="ctr" defTabSz="1371600">
                <a:buClrTx/>
                <a:defRPr/>
              </a:pPr>
              <a:r>
                <a:rPr lang="en-US" sz="3000" b="1" kern="1200" dirty="0">
                  <a:solidFill>
                    <a:srgbClr val="000000"/>
                  </a:solidFill>
                  <a:latin typeface="Arial Narrow" panose="020B0606020202030204" pitchFamily="34" charset="0"/>
                </a:rPr>
                <a:t>Actual ADA</a:t>
              </a:r>
            </a:p>
          </p:txBody>
        </p:sp>
        <p:sp>
          <p:nvSpPr>
            <p:cNvPr id="24" name="Rectangle 23">
              <a:extLst>
                <a:ext uri="{FF2B5EF4-FFF2-40B4-BE49-F238E27FC236}">
                  <a16:creationId xmlns:a16="http://schemas.microsoft.com/office/drawing/2014/main" id="{DB47D77E-1043-4C15-B5F7-032FC695AA3D}"/>
                </a:ext>
              </a:extLst>
            </p:cNvPr>
            <p:cNvSpPr/>
            <p:nvPr/>
          </p:nvSpPr>
          <p:spPr>
            <a:xfrm>
              <a:off x="9128810" y="2764952"/>
              <a:ext cx="2162287" cy="591671"/>
            </a:xfrm>
            <a:prstGeom prst="rect">
              <a:avLst/>
            </a:prstGeom>
            <a:solidFill>
              <a:schemeClr val="accent4"/>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Tx/>
                <a:defRPr/>
              </a:pPr>
              <a:r>
                <a:rPr lang="en-US" sz="3000" b="1" kern="1200" dirty="0">
                  <a:solidFill>
                    <a:srgbClr val="FFFFFF"/>
                  </a:solidFill>
                  <a:latin typeface="Arial Narrow" panose="020B0606020202030204" pitchFamily="34" charset="0"/>
                </a:rPr>
                <a:t>2022-23</a:t>
              </a:r>
            </a:p>
          </p:txBody>
        </p:sp>
        <p:sp>
          <p:nvSpPr>
            <p:cNvPr id="25" name="Rectangle 24">
              <a:extLst>
                <a:ext uri="{FF2B5EF4-FFF2-40B4-BE49-F238E27FC236}">
                  <a16:creationId xmlns:a16="http://schemas.microsoft.com/office/drawing/2014/main" id="{A9D1C0B7-0ED8-482C-9C58-211E2D6E10D5}"/>
                </a:ext>
              </a:extLst>
            </p:cNvPr>
            <p:cNvSpPr/>
            <p:nvPr/>
          </p:nvSpPr>
          <p:spPr>
            <a:xfrm>
              <a:off x="9370132" y="4439092"/>
              <a:ext cx="1679644" cy="13986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defTabSz="1371600">
                <a:buClrTx/>
                <a:defRPr/>
              </a:pPr>
              <a:r>
                <a:rPr lang="en-US" sz="2700" b="1" kern="1200" dirty="0">
                  <a:solidFill>
                    <a:srgbClr val="FFFFFF"/>
                  </a:solidFill>
                  <a:latin typeface="Arial Narrow" panose="020B0606020202030204" pitchFamily="34" charset="0"/>
                </a:rPr>
                <a:t>Funded ADA</a:t>
              </a:r>
            </a:p>
            <a:p>
              <a:pPr algn="ctr" defTabSz="1371600">
                <a:buClrTx/>
                <a:defRPr/>
              </a:pPr>
              <a:r>
                <a:rPr lang="en-US" sz="2400" b="1" kern="1200" dirty="0">
                  <a:solidFill>
                    <a:srgbClr val="FFFFFF"/>
                  </a:solidFill>
                  <a:latin typeface="Arial Narrow" panose="020B0606020202030204" pitchFamily="34" charset="0"/>
                </a:rPr>
                <a:t>Based on 2021-22</a:t>
              </a:r>
            </a:p>
          </p:txBody>
        </p:sp>
        <p:cxnSp>
          <p:nvCxnSpPr>
            <p:cNvPr id="27" name="Straight Arrow Connector 26">
              <a:extLst>
                <a:ext uri="{FF2B5EF4-FFF2-40B4-BE49-F238E27FC236}">
                  <a16:creationId xmlns:a16="http://schemas.microsoft.com/office/drawing/2014/main" id="{FBE30BB8-4F04-408B-89C4-BDE4C4C95EA7}"/>
                </a:ext>
              </a:extLst>
            </p:cNvPr>
            <p:cNvCxnSpPr>
              <a:cxnSpLocks/>
              <a:endCxn id="25" idx="0"/>
            </p:cNvCxnSpPr>
            <p:nvPr/>
          </p:nvCxnSpPr>
          <p:spPr>
            <a:xfrm>
              <a:off x="10209954" y="3519469"/>
              <a:ext cx="0" cy="919623"/>
            </a:xfrm>
            <a:prstGeom prst="straightConnector1">
              <a:avLst/>
            </a:prstGeom>
            <a:ln w="57150">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D575A32-E697-4977-A2D1-93BCAD5ED2ED}"/>
                </a:ext>
              </a:extLst>
            </p:cNvPr>
            <p:cNvCxnSpPr/>
            <p:nvPr/>
          </p:nvCxnSpPr>
          <p:spPr>
            <a:xfrm>
              <a:off x="667538" y="3519469"/>
              <a:ext cx="10623559"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7B1BD10-8750-4A69-8028-CDF8C5A5B413}"/>
                </a:ext>
              </a:extLst>
            </p:cNvPr>
            <p:cNvSpPr/>
            <p:nvPr/>
          </p:nvSpPr>
          <p:spPr>
            <a:xfrm>
              <a:off x="9370132" y="4971604"/>
              <a:ext cx="1679644" cy="866138"/>
            </a:xfrm>
            <a:prstGeom prst="rect">
              <a:avLst/>
            </a:prstGeom>
            <a:solidFill>
              <a:schemeClr val="accent4">
                <a:lumMod val="20000"/>
                <a:lumOff val="80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Tx/>
                <a:defRPr/>
              </a:pPr>
              <a:r>
                <a:rPr lang="en-US" sz="3000" b="1" kern="1200" dirty="0">
                  <a:solidFill>
                    <a:srgbClr val="000000"/>
                  </a:solidFill>
                  <a:latin typeface="Arial Narrow" panose="020B0606020202030204" pitchFamily="34" charset="0"/>
                </a:rPr>
                <a:t>2022-23</a:t>
              </a:r>
            </a:p>
            <a:p>
              <a:pPr algn="ctr" defTabSz="1371600">
                <a:buClrTx/>
                <a:defRPr/>
              </a:pPr>
              <a:r>
                <a:rPr lang="en-US" sz="3000" b="1" kern="1200" dirty="0">
                  <a:solidFill>
                    <a:srgbClr val="000000"/>
                  </a:solidFill>
                  <a:latin typeface="Arial Narrow" panose="020B0606020202030204" pitchFamily="34" charset="0"/>
                </a:rPr>
                <a:t>Actual ADA</a:t>
              </a:r>
              <a:endParaRPr lang="en-US" sz="2700" b="1" kern="1200" dirty="0">
                <a:solidFill>
                  <a:srgbClr val="000000"/>
                </a:solidFill>
                <a:latin typeface="Arial Narrow" panose="020B0606020202030204" pitchFamily="34" charset="0"/>
              </a:endParaRPr>
            </a:p>
          </p:txBody>
        </p:sp>
        <p:sp>
          <p:nvSpPr>
            <p:cNvPr id="32" name="TextBox 31">
              <a:extLst>
                <a:ext uri="{FF2B5EF4-FFF2-40B4-BE49-F238E27FC236}">
                  <a16:creationId xmlns:a16="http://schemas.microsoft.com/office/drawing/2014/main" id="{7ACC603B-8974-4804-8DF3-F9308DE504BE}"/>
                </a:ext>
              </a:extLst>
            </p:cNvPr>
            <p:cNvSpPr txBox="1"/>
            <p:nvPr/>
          </p:nvSpPr>
          <p:spPr>
            <a:xfrm>
              <a:off x="9199265" y="3808840"/>
              <a:ext cx="1071545" cy="369332"/>
            </a:xfrm>
            <a:prstGeom prst="rect">
              <a:avLst/>
            </a:prstGeom>
            <a:noFill/>
          </p:spPr>
          <p:txBody>
            <a:bodyPr wrap="square" rtlCol="0">
              <a:spAutoFit/>
            </a:bodyPr>
            <a:lstStyle/>
            <a:p>
              <a:pPr defTabSz="1371600">
                <a:buClrTx/>
                <a:defRPr/>
              </a:pPr>
              <a:r>
                <a:rPr lang="en-US" sz="3000" b="1" kern="1200" dirty="0">
                  <a:solidFill>
                    <a:srgbClr val="9F2836"/>
                  </a:solidFill>
                  <a:latin typeface="Arial Narrow" panose="020B0604020202020204" pitchFamily="34" charset="0"/>
                  <a:ea typeface="+mn-ea"/>
                  <a:cs typeface="Arial Narrow" panose="020B0604020202020204" pitchFamily="34" charset="0"/>
                </a:rPr>
                <a:t>The Cliff</a:t>
              </a:r>
            </a:p>
          </p:txBody>
        </p:sp>
      </p:grpSp>
      <p:sp>
        <p:nvSpPr>
          <p:cNvPr id="26" name="Footer Placeholder 3">
            <a:extLst>
              <a:ext uri="{FF2B5EF4-FFF2-40B4-BE49-F238E27FC236}">
                <a16:creationId xmlns:a16="http://schemas.microsoft.com/office/drawing/2014/main" id="{09720078-39B6-4F59-9173-F7D07C36E3A7}"/>
              </a:ext>
            </a:extLst>
          </p:cNvPr>
          <p:cNvSpPr txBox="1">
            <a:spLocks/>
          </p:cNvSpPr>
          <p:nvPr/>
        </p:nvSpPr>
        <p:spPr>
          <a:xfrm>
            <a:off x="7131347" y="9891564"/>
            <a:ext cx="4004882" cy="344859"/>
          </a:xfrm>
          <a:prstGeom prst="rect">
            <a:avLst/>
          </a:prstGeom>
          <a:effectLst/>
        </p:spPr>
        <p:txBody>
          <a:bodyPr vert="horz" lIns="137160" tIns="68580" rIns="137160" bIns="68580" rtlCol="0" anchor="ctr">
            <a:noAutofit/>
          </a:bodyPr>
          <a:lstStyle>
            <a:defPPr>
              <a:defRPr lang="en-US"/>
            </a:defPPr>
            <a:lvl1pPr marL="0" algn="l" defTabSz="914400" rtl="0" eaLnBrk="1" latinLnBrk="0" hangingPunct="1">
              <a:defRPr sz="12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371600">
              <a:buClrTx/>
            </a:pPr>
            <a:r>
              <a:rPr lang="en-US" sz="1800">
                <a:solidFill>
                  <a:srgbClr val="FFFFFF"/>
                </a:solidFill>
              </a:rPr>
              <a:t>© 2022 School Services of California Inc.</a:t>
            </a:r>
            <a:endParaRPr lang="en-US" sz="1800" dirty="0">
              <a:solidFill>
                <a:srgbClr val="FFFFFF"/>
              </a:solidFill>
            </a:endParaRPr>
          </a:p>
        </p:txBody>
      </p:sp>
      <p:sp>
        <p:nvSpPr>
          <p:cNvPr id="3" name="Slide Number Placeholder 2">
            <a:extLst>
              <a:ext uri="{FF2B5EF4-FFF2-40B4-BE49-F238E27FC236}">
                <a16:creationId xmlns:a16="http://schemas.microsoft.com/office/drawing/2014/main" id="{7405BB1B-3922-4E2E-A677-CB54B89CF951}"/>
              </a:ext>
            </a:extLst>
          </p:cNvPr>
          <p:cNvSpPr>
            <a:spLocks noGrp="1"/>
          </p:cNvSpPr>
          <p:nvPr>
            <p:ph type="sldNum" sz="quarter" idx="12"/>
          </p:nvPr>
        </p:nvSpPr>
        <p:spPr/>
        <p:txBody>
          <a:bodyPr/>
          <a:lstStyle/>
          <a:p>
            <a:pPr defTabSz="1371600">
              <a:buClrTx/>
            </a:pPr>
            <a:fld id="{42503F20-67DD-4948-B6DE-4DDC1702207D}" type="slidenum">
              <a:rPr lang="en-US" kern="1200">
                <a:solidFill>
                  <a:srgbClr val="FFFFFF"/>
                </a:solidFill>
                <a:ea typeface="+mn-ea"/>
              </a:rPr>
              <a:pPr defTabSz="1371600">
                <a:buClrTx/>
              </a:pPr>
              <a:t>25</a:t>
            </a:fld>
            <a:endParaRPr lang="en-US" kern="1200" dirty="0">
              <a:solidFill>
                <a:srgbClr val="FFFFFF"/>
              </a:solidFill>
              <a:ea typeface="+mn-ea"/>
            </a:endParaRPr>
          </a:p>
        </p:txBody>
      </p:sp>
    </p:spTree>
    <p:extLst>
      <p:ext uri="{BB962C8B-B14F-4D97-AF65-F5344CB8AC3E}">
        <p14:creationId xmlns:p14="http://schemas.microsoft.com/office/powerpoint/2010/main" val="4007022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E80A2-49D8-C946-A4B5-28E66222EF03}"/>
              </a:ext>
            </a:extLst>
          </p:cNvPr>
          <p:cNvSpPr>
            <a:spLocks noGrp="1"/>
          </p:cNvSpPr>
          <p:nvPr>
            <p:ph type="title"/>
          </p:nvPr>
        </p:nvSpPr>
        <p:spPr/>
        <p:txBody>
          <a:bodyPr/>
          <a:lstStyle/>
          <a:p>
            <a:r>
              <a:rPr lang="en-US" dirty="0"/>
              <a:t>ADA Cliff—Proposed Solution</a:t>
            </a:r>
          </a:p>
        </p:txBody>
      </p:sp>
      <p:sp>
        <p:nvSpPr>
          <p:cNvPr id="14" name="Content Placeholder 13">
            <a:extLst>
              <a:ext uri="{FF2B5EF4-FFF2-40B4-BE49-F238E27FC236}">
                <a16:creationId xmlns:a16="http://schemas.microsoft.com/office/drawing/2014/main" id="{CA6BCAE3-F6BA-AD40-B9B3-2F3C8422D05D}"/>
              </a:ext>
            </a:extLst>
          </p:cNvPr>
          <p:cNvSpPr>
            <a:spLocks noGrp="1"/>
          </p:cNvSpPr>
          <p:nvPr>
            <p:ph idx="1"/>
          </p:nvPr>
        </p:nvSpPr>
        <p:spPr>
          <a:xfrm>
            <a:off x="1660553" y="2442168"/>
            <a:ext cx="6844284" cy="6298134"/>
          </a:xfrm>
          <a:solidFill>
            <a:schemeClr val="accent4"/>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t" anchorCtr="0"/>
          <a:lstStyle/>
          <a:p>
            <a:pPr marL="0" indent="0" algn="ctr">
              <a:spcAft>
                <a:spcPts val="900"/>
              </a:spcAft>
              <a:buClr>
                <a:srgbClr val="005392"/>
              </a:buClr>
              <a:buSzPct val="80000"/>
              <a:buNone/>
              <a:defRPr/>
            </a:pPr>
            <a:endParaRPr lang="en-US" u="sng" dirty="0">
              <a:solidFill>
                <a:schemeClr val="bg1"/>
              </a:solidFill>
              <a:latin typeface="Arial Narrow"/>
            </a:endParaRPr>
          </a:p>
          <a:p>
            <a:pPr marL="0" indent="0" algn="ctr">
              <a:spcAft>
                <a:spcPts val="900"/>
              </a:spcAft>
              <a:buClr>
                <a:srgbClr val="005392"/>
              </a:buClr>
              <a:buSzPct val="80000"/>
              <a:buNone/>
              <a:defRPr/>
            </a:pPr>
            <a:endParaRPr lang="en-US" sz="2700" dirty="0">
              <a:solidFill>
                <a:schemeClr val="bg1"/>
              </a:solidFill>
              <a:latin typeface="Arial Narrow"/>
            </a:endParaRPr>
          </a:p>
          <a:p>
            <a:pPr marL="0" indent="0" algn="ctr">
              <a:spcAft>
                <a:spcPts val="900"/>
              </a:spcAft>
              <a:buClr>
                <a:srgbClr val="005392"/>
              </a:buClr>
              <a:buSzPct val="80000"/>
              <a:buNone/>
              <a:defRPr/>
            </a:pPr>
            <a:endParaRPr lang="en-US" sz="2700" dirty="0">
              <a:solidFill>
                <a:schemeClr val="bg1"/>
              </a:solidFill>
              <a:latin typeface="Arial Narrow"/>
            </a:endParaRPr>
          </a:p>
          <a:p>
            <a:pPr marL="0" indent="0" algn="ctr">
              <a:spcAft>
                <a:spcPts val="450"/>
              </a:spcAft>
              <a:buClr>
                <a:srgbClr val="005392"/>
              </a:buClr>
              <a:buSzPct val="80000"/>
              <a:buNone/>
              <a:defRPr/>
            </a:pPr>
            <a:r>
              <a:rPr lang="en-US" b="1" dirty="0">
                <a:solidFill>
                  <a:schemeClr val="bg1"/>
                </a:solidFill>
                <a:latin typeface="Arial Narrow"/>
              </a:rPr>
              <a:t>Education Code Section (EC §) 42238.05(a)(1) provides funding through the LCFF on the greater of:</a:t>
            </a:r>
          </a:p>
          <a:p>
            <a:pPr marL="0" indent="0" algn="ctr">
              <a:spcAft>
                <a:spcPts val="450"/>
              </a:spcAft>
              <a:buClr>
                <a:srgbClr val="005392"/>
              </a:buClr>
              <a:buSzPct val="80000"/>
              <a:buNone/>
              <a:defRPr/>
            </a:pPr>
            <a:r>
              <a:rPr lang="en-US" dirty="0">
                <a:solidFill>
                  <a:schemeClr val="bg1"/>
                </a:solidFill>
                <a:latin typeface="Arial Narrow"/>
              </a:rPr>
              <a:t>Current Year </a:t>
            </a:r>
            <a:r>
              <a:rPr lang="en-US" b="1" dirty="0">
                <a:solidFill>
                  <a:schemeClr val="bg1"/>
                </a:solidFill>
                <a:latin typeface="Arial Narrow"/>
              </a:rPr>
              <a:t>ADA</a:t>
            </a:r>
          </a:p>
          <a:p>
            <a:pPr marL="0" indent="0" algn="ctr">
              <a:spcAft>
                <a:spcPts val="450"/>
              </a:spcAft>
              <a:buClr>
                <a:srgbClr val="005392"/>
              </a:buClr>
              <a:buSzPct val="80000"/>
              <a:buNone/>
              <a:defRPr/>
            </a:pPr>
            <a:r>
              <a:rPr lang="en-US" b="1" dirty="0">
                <a:solidFill>
                  <a:schemeClr val="bg1"/>
                </a:solidFill>
                <a:latin typeface="Arial Narrow"/>
              </a:rPr>
              <a:t>or </a:t>
            </a:r>
          </a:p>
          <a:p>
            <a:pPr marL="0" indent="0" algn="ctr">
              <a:spcAft>
                <a:spcPts val="450"/>
              </a:spcAft>
              <a:buClr>
                <a:srgbClr val="005392"/>
              </a:buClr>
              <a:buSzPct val="80000"/>
              <a:buNone/>
              <a:defRPr/>
            </a:pPr>
            <a:r>
              <a:rPr lang="en-US" dirty="0">
                <a:solidFill>
                  <a:schemeClr val="bg1"/>
                </a:solidFill>
                <a:latin typeface="Arial Narrow"/>
              </a:rPr>
              <a:t>Prior Year</a:t>
            </a:r>
            <a:r>
              <a:rPr lang="en-US" b="1" dirty="0">
                <a:solidFill>
                  <a:schemeClr val="bg1"/>
                </a:solidFill>
                <a:latin typeface="Arial Narrow"/>
              </a:rPr>
              <a:t> ADA</a:t>
            </a:r>
          </a:p>
        </p:txBody>
      </p:sp>
      <p:sp>
        <p:nvSpPr>
          <p:cNvPr id="17" name="Content Placeholder 13">
            <a:extLst>
              <a:ext uri="{FF2B5EF4-FFF2-40B4-BE49-F238E27FC236}">
                <a16:creationId xmlns:a16="http://schemas.microsoft.com/office/drawing/2014/main" id="{C300CD19-F7F8-4578-910B-909F55D018D3}"/>
              </a:ext>
            </a:extLst>
          </p:cNvPr>
          <p:cNvSpPr txBox="1">
            <a:spLocks/>
          </p:cNvSpPr>
          <p:nvPr/>
        </p:nvSpPr>
        <p:spPr>
          <a:xfrm>
            <a:off x="9481931" y="2445315"/>
            <a:ext cx="6974660" cy="6294987"/>
          </a:xfrm>
          <a:prstGeom prst="rect">
            <a:avLst/>
          </a:prstGeom>
          <a:solidFill>
            <a:schemeClr val="accent3"/>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137160" tIns="68580" rIns="137160" bIns="68580" rtlCol="0" anchor="t" anchorCtr="0">
            <a:noAutofit/>
          </a:bodyPr>
          <a:lstStyle>
            <a:lvl1pPr marL="228600" indent="-228600" algn="l" defTabSz="914400" rtl="0" eaLnBrk="1" latinLnBrk="0" hangingPunct="1">
              <a:lnSpc>
                <a:spcPct val="100000"/>
              </a:lnSpc>
              <a:spcBef>
                <a:spcPts val="0"/>
              </a:spcBef>
              <a:buFontTx/>
              <a:buBlip>
                <a:blip r:embed="rId3"/>
              </a:buBlip>
              <a:defRPr sz="2400" b="1" i="0" kern="1200">
                <a:solidFill>
                  <a:schemeClr val="tx1"/>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100000"/>
              </a:lnSpc>
              <a:spcBef>
                <a:spcPts val="0"/>
              </a:spcBef>
              <a:buSzPct val="105000"/>
              <a:buFontTx/>
              <a:buBlip>
                <a:blip r:embed="rId4"/>
              </a:buBlip>
              <a:defRPr sz="2400" b="1" i="0" kern="1200">
                <a:solidFill>
                  <a:schemeClr val="tx1"/>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100000"/>
              </a:lnSpc>
              <a:spcBef>
                <a:spcPts val="0"/>
              </a:spcBef>
              <a:buFontTx/>
              <a:buBlip>
                <a:blip r:embed="rId5"/>
              </a:buBlip>
              <a:defRPr sz="2400" b="1" i="0" kern="1200">
                <a:solidFill>
                  <a:schemeClr val="tx1"/>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100000"/>
              </a:lnSpc>
              <a:spcBef>
                <a:spcPts val="0"/>
              </a:spcBef>
              <a:buSzPct val="105000"/>
              <a:buFontTx/>
              <a:buBlip>
                <a:blip r:embed="rId6"/>
              </a:buBlip>
              <a:defRPr sz="2400" b="1" i="0" kern="1200">
                <a:solidFill>
                  <a:schemeClr val="tx1"/>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100000"/>
              </a:lnSpc>
              <a:spcBef>
                <a:spcPts val="0"/>
              </a:spcBef>
              <a:buFontTx/>
              <a:buBlip>
                <a:blip r:embed="rId7"/>
              </a:buBlip>
              <a:defRPr sz="2400" b="1"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371600">
              <a:spcAft>
                <a:spcPts val="900"/>
              </a:spcAft>
              <a:buClrTx/>
              <a:buNone/>
            </a:pPr>
            <a:endParaRPr lang="en-US" sz="2700" dirty="0">
              <a:solidFill>
                <a:srgbClr val="FFFFFF"/>
              </a:solidFill>
              <a:latin typeface="Arial Narrow"/>
              <a:cs typeface="+mn-cs"/>
            </a:endParaRPr>
          </a:p>
          <a:p>
            <a:pPr marL="0" indent="0" algn="ctr" defTabSz="1371600">
              <a:buClrTx/>
              <a:buNone/>
            </a:pPr>
            <a:br>
              <a:rPr lang="en-US" sz="2700" dirty="0">
                <a:solidFill>
                  <a:srgbClr val="FFFFFF"/>
                </a:solidFill>
                <a:latin typeface="Arial Narrow"/>
                <a:cs typeface="+mn-cs"/>
              </a:rPr>
            </a:br>
            <a:br>
              <a:rPr lang="en-US" sz="2700" dirty="0">
                <a:solidFill>
                  <a:srgbClr val="FFFFFF"/>
                </a:solidFill>
                <a:latin typeface="Arial Narrow"/>
                <a:cs typeface="+mn-cs"/>
              </a:rPr>
            </a:br>
            <a:endParaRPr lang="en-US" sz="2700" dirty="0">
              <a:solidFill>
                <a:srgbClr val="FFFFFF"/>
              </a:solidFill>
              <a:latin typeface="Arial Narrow"/>
              <a:cs typeface="+mn-cs"/>
            </a:endParaRPr>
          </a:p>
          <a:p>
            <a:pPr marL="0" indent="0" algn="ctr" defTabSz="1371600">
              <a:spcAft>
                <a:spcPts val="450"/>
              </a:spcAft>
              <a:buClrTx/>
              <a:buNone/>
            </a:pPr>
            <a:r>
              <a:rPr lang="en-US" sz="3600" dirty="0">
                <a:solidFill>
                  <a:srgbClr val="FFFFFF"/>
                </a:solidFill>
                <a:effectLst>
                  <a:outerShdw blurRad="50800" dist="38100" dir="2700000" algn="tl" rotWithShape="0">
                    <a:prstClr val="black">
                      <a:alpha val="40000"/>
                    </a:prstClr>
                  </a:outerShdw>
                </a:effectLst>
                <a:latin typeface="Arial Narrow"/>
                <a:cs typeface="+mn-cs"/>
              </a:rPr>
              <a:t>Funding would be based on the greater of: </a:t>
            </a:r>
          </a:p>
          <a:p>
            <a:pPr marL="0" indent="0" algn="ctr" defTabSz="1371600">
              <a:spcAft>
                <a:spcPts val="450"/>
              </a:spcAft>
              <a:buClrTx/>
              <a:buNone/>
            </a:pPr>
            <a:r>
              <a:rPr lang="en-US" sz="3600" dirty="0">
                <a:solidFill>
                  <a:srgbClr val="FFFFFF"/>
                </a:solidFill>
                <a:effectLst>
                  <a:outerShdw blurRad="50800" dist="38100" dir="2700000" algn="tl" rotWithShape="0">
                    <a:prstClr val="black">
                      <a:alpha val="40000"/>
                    </a:prstClr>
                  </a:outerShdw>
                </a:effectLst>
                <a:latin typeface="Arial Narrow"/>
                <a:cs typeface="+mn-cs"/>
              </a:rPr>
              <a:t>Current-Year ADA,</a:t>
            </a:r>
          </a:p>
          <a:p>
            <a:pPr marL="0" indent="0" algn="ctr" defTabSz="1371600">
              <a:spcAft>
                <a:spcPts val="450"/>
              </a:spcAft>
              <a:buClrTx/>
              <a:buNone/>
            </a:pPr>
            <a:r>
              <a:rPr lang="en-US" sz="3600" dirty="0">
                <a:solidFill>
                  <a:srgbClr val="FFFFFF"/>
                </a:solidFill>
                <a:effectLst>
                  <a:outerShdw blurRad="50800" dist="38100" dir="2700000" algn="tl" rotWithShape="0">
                    <a:prstClr val="black">
                      <a:alpha val="40000"/>
                    </a:prstClr>
                  </a:outerShdw>
                </a:effectLst>
                <a:latin typeface="Arial Narrow"/>
                <a:cs typeface="+mn-cs"/>
              </a:rPr>
              <a:t>Prior-Year ADA </a:t>
            </a:r>
          </a:p>
          <a:p>
            <a:pPr marL="0" indent="0" algn="ctr" defTabSz="1371600">
              <a:spcAft>
                <a:spcPts val="450"/>
              </a:spcAft>
              <a:buClrTx/>
              <a:buNone/>
            </a:pPr>
            <a:r>
              <a:rPr lang="en-US" sz="3600" dirty="0">
                <a:solidFill>
                  <a:srgbClr val="FFFFFF"/>
                </a:solidFill>
                <a:effectLst>
                  <a:outerShdw blurRad="50800" dist="38100" dir="2700000" algn="tl" rotWithShape="0">
                    <a:prstClr val="black">
                      <a:alpha val="40000"/>
                    </a:prstClr>
                  </a:outerShdw>
                </a:effectLst>
                <a:latin typeface="Arial Narrow"/>
                <a:cs typeface="+mn-cs"/>
              </a:rPr>
              <a:t>or</a:t>
            </a:r>
          </a:p>
          <a:p>
            <a:pPr marL="0" indent="0" algn="ctr" defTabSz="1371600">
              <a:spcAft>
                <a:spcPts val="450"/>
              </a:spcAft>
              <a:buClrTx/>
              <a:buNone/>
            </a:pPr>
            <a:r>
              <a:rPr lang="en-US" sz="3600" dirty="0">
                <a:solidFill>
                  <a:srgbClr val="FFFFFF"/>
                </a:solidFill>
                <a:effectLst>
                  <a:outerShdw blurRad="50800" dist="38100" dir="2700000" algn="tl" rotWithShape="0">
                    <a:prstClr val="black">
                      <a:alpha val="40000"/>
                    </a:prstClr>
                  </a:outerShdw>
                </a:effectLst>
                <a:latin typeface="Arial Narrow"/>
                <a:cs typeface="+mn-cs"/>
              </a:rPr>
              <a:t>Computed average ADA using the prior three years’ ADA</a:t>
            </a:r>
          </a:p>
          <a:p>
            <a:pPr marL="0" indent="0" algn="ctr" defTabSz="1371600">
              <a:spcAft>
                <a:spcPts val="900"/>
              </a:spcAft>
              <a:buClrTx/>
              <a:buNone/>
            </a:pPr>
            <a:endParaRPr lang="en-US" sz="3300" dirty="0">
              <a:solidFill>
                <a:srgbClr val="FFFFFF"/>
              </a:solidFill>
              <a:latin typeface="Arial Narrow"/>
              <a:cs typeface="+mn-cs"/>
            </a:endParaRPr>
          </a:p>
          <a:p>
            <a:pPr marL="0" indent="0" algn="ctr" defTabSz="1371600">
              <a:spcAft>
                <a:spcPts val="900"/>
              </a:spcAft>
              <a:buClrTx/>
              <a:buNone/>
            </a:pPr>
            <a:endParaRPr lang="en-US" sz="3300" dirty="0">
              <a:solidFill>
                <a:srgbClr val="FFFFFF"/>
              </a:solidFill>
              <a:latin typeface="Arial Narrow"/>
              <a:cs typeface="+mn-cs"/>
            </a:endParaRPr>
          </a:p>
          <a:p>
            <a:pPr marL="0" indent="0" defTabSz="1371600">
              <a:spcAft>
                <a:spcPts val="900"/>
              </a:spcAft>
              <a:buClrTx/>
              <a:buNone/>
            </a:pPr>
            <a:endParaRPr lang="en-US" sz="3450" dirty="0">
              <a:solidFill>
                <a:srgbClr val="FFFFFF"/>
              </a:solidFill>
            </a:endParaRPr>
          </a:p>
        </p:txBody>
      </p:sp>
      <p:sp>
        <p:nvSpPr>
          <p:cNvPr id="21" name="Content Placeholder 13">
            <a:extLst>
              <a:ext uri="{FF2B5EF4-FFF2-40B4-BE49-F238E27FC236}">
                <a16:creationId xmlns:a16="http://schemas.microsoft.com/office/drawing/2014/main" id="{CA6BCAE3-F6BA-AD40-B9B3-2F3C8422D05D}"/>
              </a:ext>
            </a:extLst>
          </p:cNvPr>
          <p:cNvSpPr txBox="1">
            <a:spLocks/>
          </p:cNvSpPr>
          <p:nvPr/>
        </p:nvSpPr>
        <p:spPr>
          <a:xfrm>
            <a:off x="21772" y="1546699"/>
            <a:ext cx="18007739" cy="8609360"/>
          </a:xfrm>
          <a:prstGeom prst="rect">
            <a:avLst/>
          </a:prstGeom>
        </p:spPr>
        <p:txBody>
          <a:bodyPr vert="horz" lIns="137160" tIns="68580" rIns="137160" bIns="68580" rtlCol="0">
            <a:noAutofit/>
          </a:bodyPr>
          <a:lstStyle>
            <a:lvl1pPr marL="228600" indent="-228600" algn="l" defTabSz="914400" rtl="0" eaLnBrk="1" latinLnBrk="0" hangingPunct="1">
              <a:lnSpc>
                <a:spcPct val="100000"/>
              </a:lnSpc>
              <a:spcBef>
                <a:spcPts val="0"/>
              </a:spcBef>
              <a:buFontTx/>
              <a:buBlip>
                <a:blip r:embed="rId3"/>
              </a:buBlip>
              <a:defRPr sz="2400" b="1" i="0" kern="1200">
                <a:solidFill>
                  <a:schemeClr val="tx1"/>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100000"/>
              </a:lnSpc>
              <a:spcBef>
                <a:spcPts val="0"/>
              </a:spcBef>
              <a:buSzPct val="105000"/>
              <a:buFontTx/>
              <a:buBlip>
                <a:blip r:embed="rId4"/>
              </a:buBlip>
              <a:defRPr sz="2400" b="1" i="0" kern="1200">
                <a:solidFill>
                  <a:schemeClr val="tx1"/>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100000"/>
              </a:lnSpc>
              <a:spcBef>
                <a:spcPts val="0"/>
              </a:spcBef>
              <a:buFontTx/>
              <a:buBlip>
                <a:blip r:embed="rId5"/>
              </a:buBlip>
              <a:defRPr sz="2400" b="1" i="0" kern="1200">
                <a:solidFill>
                  <a:schemeClr val="tx1"/>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100000"/>
              </a:lnSpc>
              <a:spcBef>
                <a:spcPts val="0"/>
              </a:spcBef>
              <a:buSzPct val="105000"/>
              <a:buFontTx/>
              <a:buBlip>
                <a:blip r:embed="rId6"/>
              </a:buBlip>
              <a:defRPr sz="2400" b="1" i="0" kern="1200">
                <a:solidFill>
                  <a:schemeClr val="tx1"/>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100000"/>
              </a:lnSpc>
              <a:spcBef>
                <a:spcPts val="0"/>
              </a:spcBef>
              <a:buFontTx/>
              <a:buBlip>
                <a:blip r:embed="rId7"/>
              </a:buBlip>
              <a:defRPr sz="2400" b="1"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defTabSz="1371600">
              <a:buClrTx/>
            </a:pPr>
            <a:r>
              <a:rPr lang="en-US" sz="3600" dirty="0">
                <a:solidFill>
                  <a:srgbClr val="000000"/>
                </a:solidFill>
              </a:rPr>
              <a:t>Many solutions have been entertained, and the Governor included one additional option:</a:t>
            </a:r>
          </a:p>
        </p:txBody>
      </p:sp>
      <p:sp>
        <p:nvSpPr>
          <p:cNvPr id="5" name="Slide Number Placeholder 4">
            <a:extLst>
              <a:ext uri="{FF2B5EF4-FFF2-40B4-BE49-F238E27FC236}">
                <a16:creationId xmlns:a16="http://schemas.microsoft.com/office/drawing/2014/main" id="{82F6D3E3-AC5A-3944-A91F-D683836466CA}"/>
              </a:ext>
            </a:extLst>
          </p:cNvPr>
          <p:cNvSpPr>
            <a:spLocks noGrp="1"/>
          </p:cNvSpPr>
          <p:nvPr>
            <p:ph type="sldNum" sz="quarter" idx="12"/>
          </p:nvPr>
        </p:nvSpPr>
        <p:spPr/>
        <p:txBody>
          <a:bodyPr/>
          <a:lstStyle/>
          <a:p>
            <a:pPr defTabSz="1371600">
              <a:buClrTx/>
            </a:pPr>
            <a:fld id="{4DD8A430-69A2-7743-910D-5AAE559F2DBD}" type="slidenum">
              <a:rPr lang="en-US" kern="1200">
                <a:solidFill>
                  <a:srgbClr val="FFFFFF"/>
                </a:solidFill>
                <a:ea typeface="+mn-ea"/>
              </a:rPr>
              <a:pPr defTabSz="1371600">
                <a:buClrTx/>
              </a:pPr>
              <a:t>26</a:t>
            </a:fld>
            <a:endParaRPr lang="en-US" kern="1200" dirty="0">
              <a:solidFill>
                <a:srgbClr val="FFFFFF"/>
              </a:solidFill>
              <a:ea typeface="+mn-ea"/>
            </a:endParaRPr>
          </a:p>
        </p:txBody>
      </p:sp>
      <p:sp>
        <p:nvSpPr>
          <p:cNvPr id="11" name="Footer Placeholder 3">
            <a:extLst>
              <a:ext uri="{FF2B5EF4-FFF2-40B4-BE49-F238E27FC236}">
                <a16:creationId xmlns:a16="http://schemas.microsoft.com/office/drawing/2014/main" id="{FDE0D738-70E7-4BC9-940A-75B7E7CDBF34}"/>
              </a:ext>
            </a:extLst>
          </p:cNvPr>
          <p:cNvSpPr>
            <a:spLocks noGrp="1"/>
          </p:cNvSpPr>
          <p:nvPr>
            <p:ph type="ftr" sz="quarter" idx="11"/>
          </p:nvPr>
        </p:nvSpPr>
        <p:spPr>
          <a:xfrm>
            <a:off x="7131347" y="9891564"/>
            <a:ext cx="4004882" cy="344859"/>
          </a:xfrm>
        </p:spPr>
        <p:txBody>
          <a:bodyPr/>
          <a:lstStyle/>
          <a:p>
            <a:pPr defTabSz="1371600">
              <a:buClrTx/>
            </a:pPr>
            <a:r>
              <a:rPr lang="en-US" kern="1200" dirty="0">
                <a:solidFill>
                  <a:srgbClr val="FFFFFF"/>
                </a:solidFill>
                <a:ea typeface="+mn-ea"/>
              </a:rPr>
              <a:t>© 2022 School Services of California Inc.</a:t>
            </a:r>
          </a:p>
        </p:txBody>
      </p:sp>
      <p:sp>
        <p:nvSpPr>
          <p:cNvPr id="3" name="Rectangle 2">
            <a:extLst>
              <a:ext uri="{FF2B5EF4-FFF2-40B4-BE49-F238E27FC236}">
                <a16:creationId xmlns:a16="http://schemas.microsoft.com/office/drawing/2014/main" id="{9C663236-76D6-45F3-A4C7-79913B5C2ED4}"/>
              </a:ext>
            </a:extLst>
          </p:cNvPr>
          <p:cNvSpPr/>
          <p:nvPr/>
        </p:nvSpPr>
        <p:spPr>
          <a:xfrm>
            <a:off x="1802782" y="2609022"/>
            <a:ext cx="6559826" cy="1063485"/>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Tx/>
            </a:pPr>
            <a:r>
              <a:rPr lang="en-US" sz="3600" b="1" kern="1200" dirty="0">
                <a:solidFill>
                  <a:srgbClr val="000000"/>
                </a:solidFill>
                <a:latin typeface="Arial Narrow" panose="020B0606020202030204" pitchFamily="34" charset="0"/>
              </a:rPr>
              <a:t>Current Law for </a:t>
            </a:r>
            <a:br>
              <a:rPr lang="en-US" sz="3600" b="1" kern="1200" dirty="0">
                <a:solidFill>
                  <a:srgbClr val="000000"/>
                </a:solidFill>
                <a:latin typeface="Arial Narrow" panose="020B0606020202030204" pitchFamily="34" charset="0"/>
              </a:rPr>
            </a:br>
            <a:r>
              <a:rPr lang="en-US" sz="3600" b="1" kern="1200" dirty="0">
                <a:solidFill>
                  <a:srgbClr val="000000"/>
                </a:solidFill>
                <a:latin typeface="Arial Narrow" panose="020B0606020202030204" pitchFamily="34" charset="0"/>
              </a:rPr>
              <a:t>School Districts</a:t>
            </a:r>
          </a:p>
        </p:txBody>
      </p:sp>
      <p:sp>
        <p:nvSpPr>
          <p:cNvPr id="10" name="Rectangle 9">
            <a:extLst>
              <a:ext uri="{FF2B5EF4-FFF2-40B4-BE49-F238E27FC236}">
                <a16:creationId xmlns:a16="http://schemas.microsoft.com/office/drawing/2014/main" id="{2A3B59C0-27CB-4C62-8153-EE0AA389F637}"/>
              </a:ext>
            </a:extLst>
          </p:cNvPr>
          <p:cNvSpPr/>
          <p:nvPr/>
        </p:nvSpPr>
        <p:spPr>
          <a:xfrm>
            <a:off x="9701192" y="2609021"/>
            <a:ext cx="6559826" cy="1063487"/>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Tx/>
            </a:pPr>
            <a:r>
              <a:rPr lang="en-US" sz="3600" b="1" kern="1200" dirty="0">
                <a:solidFill>
                  <a:srgbClr val="000000"/>
                </a:solidFill>
                <a:latin typeface="Arial Narrow" panose="020B0606020202030204" pitchFamily="34" charset="0"/>
              </a:rPr>
              <a:t>Governor’s Proposal for</a:t>
            </a:r>
            <a:br>
              <a:rPr lang="en-US" sz="3600" b="1" kern="1200" dirty="0">
                <a:solidFill>
                  <a:srgbClr val="000000"/>
                </a:solidFill>
                <a:latin typeface="Arial Narrow" panose="020B0606020202030204" pitchFamily="34" charset="0"/>
              </a:rPr>
            </a:br>
            <a:r>
              <a:rPr lang="en-US" sz="3600" b="1" kern="1200" dirty="0">
                <a:solidFill>
                  <a:srgbClr val="000000"/>
                </a:solidFill>
                <a:latin typeface="Arial Narrow" panose="020B0606020202030204" pitchFamily="34" charset="0"/>
              </a:rPr>
              <a:t>School Districts</a:t>
            </a:r>
          </a:p>
        </p:txBody>
      </p:sp>
    </p:spTree>
    <p:extLst>
      <p:ext uri="{BB962C8B-B14F-4D97-AF65-F5344CB8AC3E}">
        <p14:creationId xmlns:p14="http://schemas.microsoft.com/office/powerpoint/2010/main" val="3233836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354B9-F2C5-9D4B-B061-27DD56C2D0DB}"/>
              </a:ext>
            </a:extLst>
          </p:cNvPr>
          <p:cNvSpPr>
            <a:spLocks noGrp="1"/>
          </p:cNvSpPr>
          <p:nvPr>
            <p:ph type="title"/>
          </p:nvPr>
        </p:nvSpPr>
        <p:spPr/>
        <p:txBody>
          <a:bodyPr/>
          <a:lstStyle/>
          <a:p>
            <a:r>
              <a:rPr lang="en-US" dirty="0"/>
              <a:t>ADA Cliff—Proposed Solution		</a:t>
            </a:r>
          </a:p>
        </p:txBody>
      </p:sp>
      <p:graphicFrame>
        <p:nvGraphicFramePr>
          <p:cNvPr id="8" name="Table 8">
            <a:extLst>
              <a:ext uri="{FF2B5EF4-FFF2-40B4-BE49-F238E27FC236}">
                <a16:creationId xmlns:a16="http://schemas.microsoft.com/office/drawing/2014/main" id="{0ABDD18D-760F-4AE9-95C8-7A1218F30FB8}"/>
              </a:ext>
            </a:extLst>
          </p:cNvPr>
          <p:cNvGraphicFramePr>
            <a:graphicFrameLocks noGrp="1"/>
          </p:cNvGraphicFramePr>
          <p:nvPr>
            <p:ph idx="1"/>
          </p:nvPr>
        </p:nvGraphicFramePr>
        <p:xfrm>
          <a:off x="811947" y="2516895"/>
          <a:ext cx="7956870" cy="2971800"/>
        </p:xfrm>
        <a:graphic>
          <a:graphicData uri="http://schemas.openxmlformats.org/drawingml/2006/table">
            <a:tbl>
              <a:tblPr firstRow="1" bandRow="1">
                <a:tableStyleId>{5C22544A-7EE6-4342-B048-85BDC9FD1C3A}</a:tableStyleId>
              </a:tblPr>
              <a:tblGrid>
                <a:gridCol w="3978435">
                  <a:extLst>
                    <a:ext uri="{9D8B030D-6E8A-4147-A177-3AD203B41FA5}">
                      <a16:colId xmlns:a16="http://schemas.microsoft.com/office/drawing/2014/main" val="4186198748"/>
                    </a:ext>
                  </a:extLst>
                </a:gridCol>
                <a:gridCol w="3978435">
                  <a:extLst>
                    <a:ext uri="{9D8B030D-6E8A-4147-A177-3AD203B41FA5}">
                      <a16:colId xmlns:a16="http://schemas.microsoft.com/office/drawing/2014/main" val="2451533389"/>
                    </a:ext>
                  </a:extLst>
                </a:gridCol>
              </a:tblGrid>
              <a:tr h="594360">
                <a:tc>
                  <a:txBody>
                    <a:bodyPr/>
                    <a:lstStyle/>
                    <a:p>
                      <a:pPr algn="ctr"/>
                      <a:r>
                        <a:rPr lang="en-US" sz="3000" b="1" dirty="0">
                          <a:latin typeface="Arial Narrow" panose="020B0606020202030204" pitchFamily="34" charset="0"/>
                        </a:rPr>
                        <a:t>Fiscal Year</a:t>
                      </a:r>
                    </a:p>
                  </a:txBody>
                  <a:tcPr marL="137160" marR="137160" marT="68580" marB="68580"/>
                </a:tc>
                <a:tc>
                  <a:txBody>
                    <a:bodyPr/>
                    <a:lstStyle/>
                    <a:p>
                      <a:pPr algn="ctr"/>
                      <a:r>
                        <a:rPr lang="en-US" sz="3000" b="1" dirty="0">
                          <a:latin typeface="Arial Narrow" panose="020B0606020202030204" pitchFamily="34" charset="0"/>
                        </a:rPr>
                        <a:t>Actual ADA</a:t>
                      </a:r>
                    </a:p>
                  </a:txBody>
                  <a:tcPr marL="137160" marR="137160" marT="68580" marB="68580"/>
                </a:tc>
                <a:extLst>
                  <a:ext uri="{0D108BD9-81ED-4DB2-BD59-A6C34878D82A}">
                    <a16:rowId xmlns:a16="http://schemas.microsoft.com/office/drawing/2014/main" val="3155995172"/>
                  </a:ext>
                </a:extLst>
              </a:tr>
              <a:tr h="594360">
                <a:tc>
                  <a:txBody>
                    <a:bodyPr/>
                    <a:lstStyle/>
                    <a:p>
                      <a:pPr algn="ctr"/>
                      <a:r>
                        <a:rPr lang="en-US" sz="3000" b="1" dirty="0">
                          <a:latin typeface="Arial Narrow" panose="020B0606020202030204" pitchFamily="34" charset="0"/>
                        </a:rPr>
                        <a:t>2019-20</a:t>
                      </a:r>
                    </a:p>
                  </a:txBody>
                  <a:tcPr marL="137160" marR="137160" marT="68580" marB="68580"/>
                </a:tc>
                <a:tc>
                  <a:txBody>
                    <a:bodyPr/>
                    <a:lstStyle/>
                    <a:p>
                      <a:pPr algn="ctr"/>
                      <a:r>
                        <a:rPr lang="en-US" sz="3000" b="1" dirty="0">
                          <a:latin typeface="Arial Narrow" panose="020B0606020202030204" pitchFamily="34" charset="0"/>
                        </a:rPr>
                        <a:t>10,000</a:t>
                      </a:r>
                    </a:p>
                  </a:txBody>
                  <a:tcPr marL="137160" marR="137160" marT="68580" marB="68580"/>
                </a:tc>
                <a:extLst>
                  <a:ext uri="{0D108BD9-81ED-4DB2-BD59-A6C34878D82A}">
                    <a16:rowId xmlns:a16="http://schemas.microsoft.com/office/drawing/2014/main" val="3779322998"/>
                  </a:ext>
                </a:extLst>
              </a:tr>
              <a:tr h="594360">
                <a:tc>
                  <a:txBody>
                    <a:bodyPr/>
                    <a:lstStyle/>
                    <a:p>
                      <a:pPr algn="ctr"/>
                      <a:r>
                        <a:rPr lang="en-US" sz="3000" b="1" dirty="0">
                          <a:latin typeface="Arial Narrow" panose="020B0606020202030204" pitchFamily="34" charset="0"/>
                        </a:rPr>
                        <a:t>2020-21</a:t>
                      </a:r>
                    </a:p>
                  </a:txBody>
                  <a:tcPr marL="137160" marR="137160" marT="68580" marB="68580"/>
                </a:tc>
                <a:tc>
                  <a:txBody>
                    <a:bodyPr/>
                    <a:lstStyle/>
                    <a:p>
                      <a:pPr algn="ctr"/>
                      <a:r>
                        <a:rPr lang="en-US" sz="3000" b="1" dirty="0">
                          <a:latin typeface="Arial Narrow" panose="020B0606020202030204" pitchFamily="34" charset="0"/>
                        </a:rPr>
                        <a:t>10,000*</a:t>
                      </a:r>
                    </a:p>
                  </a:txBody>
                  <a:tcPr marL="137160" marR="137160" marT="68580" marB="68580"/>
                </a:tc>
                <a:extLst>
                  <a:ext uri="{0D108BD9-81ED-4DB2-BD59-A6C34878D82A}">
                    <a16:rowId xmlns:a16="http://schemas.microsoft.com/office/drawing/2014/main" val="3008639368"/>
                  </a:ext>
                </a:extLst>
              </a:tr>
              <a:tr h="594360">
                <a:tc>
                  <a:txBody>
                    <a:bodyPr/>
                    <a:lstStyle/>
                    <a:p>
                      <a:pPr algn="ctr"/>
                      <a:r>
                        <a:rPr lang="en-US" sz="3000" b="1" dirty="0">
                          <a:latin typeface="Arial Narrow" panose="020B0606020202030204" pitchFamily="34" charset="0"/>
                        </a:rPr>
                        <a:t>2021-22</a:t>
                      </a:r>
                    </a:p>
                  </a:txBody>
                  <a:tcPr marL="137160" marR="137160" marT="68580" marB="68580"/>
                </a:tc>
                <a:tc>
                  <a:txBody>
                    <a:bodyPr/>
                    <a:lstStyle/>
                    <a:p>
                      <a:pPr algn="ctr"/>
                      <a:r>
                        <a:rPr lang="en-US" sz="3000" b="1" dirty="0">
                          <a:latin typeface="Arial Narrow" panose="020B0606020202030204" pitchFamily="34" charset="0"/>
                        </a:rPr>
                        <a:t>9,500</a:t>
                      </a:r>
                    </a:p>
                  </a:txBody>
                  <a:tcPr marL="137160" marR="137160" marT="68580" marB="68580"/>
                </a:tc>
                <a:extLst>
                  <a:ext uri="{0D108BD9-81ED-4DB2-BD59-A6C34878D82A}">
                    <a16:rowId xmlns:a16="http://schemas.microsoft.com/office/drawing/2014/main" val="3802178403"/>
                  </a:ext>
                </a:extLst>
              </a:tr>
              <a:tr h="594360">
                <a:tc>
                  <a:txBody>
                    <a:bodyPr/>
                    <a:lstStyle/>
                    <a:p>
                      <a:pPr marL="0" algn="ctr" defTabSz="914400" rtl="0" eaLnBrk="1" latinLnBrk="0" hangingPunct="1"/>
                      <a:r>
                        <a:rPr lang="en-US" sz="3000" b="1" kern="1200" dirty="0">
                          <a:solidFill>
                            <a:schemeClr val="dk1"/>
                          </a:solidFill>
                          <a:latin typeface="Arial Narrow" panose="020B0606020202030204" pitchFamily="34" charset="0"/>
                          <a:ea typeface="+mn-ea"/>
                          <a:cs typeface="+mn-cs"/>
                        </a:rPr>
                        <a:t>2022-23</a:t>
                      </a:r>
                    </a:p>
                  </a:txBody>
                  <a:tcPr marL="137160" marR="137160" marT="68580" marB="68580"/>
                </a:tc>
                <a:tc>
                  <a:txBody>
                    <a:bodyPr/>
                    <a:lstStyle/>
                    <a:p>
                      <a:pPr algn="ctr"/>
                      <a:r>
                        <a:rPr lang="en-US" sz="3000" b="1" dirty="0">
                          <a:latin typeface="Arial Narrow" panose="020B0606020202030204" pitchFamily="34" charset="0"/>
                        </a:rPr>
                        <a:t>9,250</a:t>
                      </a:r>
                    </a:p>
                  </a:txBody>
                  <a:tcPr marL="137160" marR="137160" marT="68580" marB="68580"/>
                </a:tc>
                <a:extLst>
                  <a:ext uri="{0D108BD9-81ED-4DB2-BD59-A6C34878D82A}">
                    <a16:rowId xmlns:a16="http://schemas.microsoft.com/office/drawing/2014/main" val="3060952953"/>
                  </a:ext>
                </a:extLst>
              </a:tr>
            </a:tbl>
          </a:graphicData>
        </a:graphic>
      </p:graphicFrame>
      <p:sp>
        <p:nvSpPr>
          <p:cNvPr id="4" name="Footer Placeholder 3">
            <a:extLst>
              <a:ext uri="{FF2B5EF4-FFF2-40B4-BE49-F238E27FC236}">
                <a16:creationId xmlns:a16="http://schemas.microsoft.com/office/drawing/2014/main" id="{5E2B43FA-A00F-C842-A72A-2DC8D7A92CF1}"/>
              </a:ext>
            </a:extLst>
          </p:cNvPr>
          <p:cNvSpPr>
            <a:spLocks noGrp="1"/>
          </p:cNvSpPr>
          <p:nvPr>
            <p:ph type="ftr" sz="quarter" idx="11"/>
          </p:nvPr>
        </p:nvSpPr>
        <p:spPr/>
        <p:txBody>
          <a:bodyPr/>
          <a:lstStyle/>
          <a:p>
            <a:pPr defTabSz="1371600">
              <a:buClrTx/>
            </a:pPr>
            <a:r>
              <a:rPr lang="en-US" kern="1200">
                <a:solidFill>
                  <a:srgbClr val="FFFFFF"/>
                </a:solidFill>
                <a:ea typeface="+mn-ea"/>
              </a:rPr>
              <a:t>© 2022 School Services of California Inc.</a:t>
            </a:r>
            <a:endParaRPr lang="en-US" kern="1200" dirty="0">
              <a:solidFill>
                <a:srgbClr val="FFFFFF"/>
              </a:solidFill>
              <a:ea typeface="+mn-ea"/>
            </a:endParaRPr>
          </a:p>
        </p:txBody>
      </p:sp>
      <p:sp>
        <p:nvSpPr>
          <p:cNvPr id="5" name="Slide Number Placeholder 4">
            <a:extLst>
              <a:ext uri="{FF2B5EF4-FFF2-40B4-BE49-F238E27FC236}">
                <a16:creationId xmlns:a16="http://schemas.microsoft.com/office/drawing/2014/main" id="{5B1312E2-8D03-704F-A2E8-22CBB0FC1A8F}"/>
              </a:ext>
            </a:extLst>
          </p:cNvPr>
          <p:cNvSpPr>
            <a:spLocks noGrp="1"/>
          </p:cNvSpPr>
          <p:nvPr>
            <p:ph type="sldNum" sz="quarter" idx="12"/>
          </p:nvPr>
        </p:nvSpPr>
        <p:spPr/>
        <p:txBody>
          <a:bodyPr/>
          <a:lstStyle/>
          <a:p>
            <a:pPr defTabSz="1371600">
              <a:buClrTx/>
            </a:pPr>
            <a:fld id="{42503F20-67DD-4948-B6DE-4DDC1702207D}" type="slidenum">
              <a:rPr lang="en-US" kern="1200">
                <a:solidFill>
                  <a:srgbClr val="FFFFFF"/>
                </a:solidFill>
                <a:ea typeface="+mn-ea"/>
              </a:rPr>
              <a:pPr defTabSz="1371600">
                <a:buClrTx/>
              </a:pPr>
              <a:t>27</a:t>
            </a:fld>
            <a:endParaRPr lang="en-US" kern="1200" dirty="0">
              <a:solidFill>
                <a:srgbClr val="FFFFFF"/>
              </a:solidFill>
              <a:ea typeface="+mn-ea"/>
            </a:endParaRPr>
          </a:p>
        </p:txBody>
      </p:sp>
      <p:graphicFrame>
        <p:nvGraphicFramePr>
          <p:cNvPr id="9" name="Table 8">
            <a:extLst>
              <a:ext uri="{FF2B5EF4-FFF2-40B4-BE49-F238E27FC236}">
                <a16:creationId xmlns:a16="http://schemas.microsoft.com/office/drawing/2014/main" id="{4FAE2732-8AD1-44D3-B4AF-6206B6B7322D}"/>
              </a:ext>
            </a:extLst>
          </p:cNvPr>
          <p:cNvGraphicFramePr>
            <a:graphicFrameLocks/>
          </p:cNvGraphicFramePr>
          <p:nvPr/>
        </p:nvGraphicFramePr>
        <p:xfrm>
          <a:off x="9352659" y="2516895"/>
          <a:ext cx="7598530" cy="2377440"/>
        </p:xfrm>
        <a:graphic>
          <a:graphicData uri="http://schemas.openxmlformats.org/drawingml/2006/table">
            <a:tbl>
              <a:tblPr firstRow="1" bandRow="1">
                <a:tableStyleId>{5C22544A-7EE6-4342-B048-85BDC9FD1C3A}</a:tableStyleId>
              </a:tblPr>
              <a:tblGrid>
                <a:gridCol w="3799265">
                  <a:extLst>
                    <a:ext uri="{9D8B030D-6E8A-4147-A177-3AD203B41FA5}">
                      <a16:colId xmlns:a16="http://schemas.microsoft.com/office/drawing/2014/main" val="4186198748"/>
                    </a:ext>
                  </a:extLst>
                </a:gridCol>
                <a:gridCol w="3799265">
                  <a:extLst>
                    <a:ext uri="{9D8B030D-6E8A-4147-A177-3AD203B41FA5}">
                      <a16:colId xmlns:a16="http://schemas.microsoft.com/office/drawing/2014/main" val="2451533389"/>
                    </a:ext>
                  </a:extLst>
                </a:gridCol>
              </a:tblGrid>
              <a:tr h="594360">
                <a:tc gridSpan="2">
                  <a:txBody>
                    <a:bodyPr/>
                    <a:lstStyle/>
                    <a:p>
                      <a:pPr algn="ctr"/>
                      <a:r>
                        <a:rPr lang="en-US" sz="3000" b="1" dirty="0">
                          <a:latin typeface="Arial Narrow" panose="020B0606020202030204" pitchFamily="34" charset="0"/>
                        </a:rPr>
                        <a:t>Funded ADA for 2022-23</a:t>
                      </a:r>
                    </a:p>
                  </a:txBody>
                  <a:tcPr marL="137160" marR="137160" marT="68580" marB="68580"/>
                </a:tc>
                <a:tc hMerge="1">
                  <a:txBody>
                    <a:bodyPr/>
                    <a:lstStyle/>
                    <a:p>
                      <a:pPr algn="ctr"/>
                      <a:r>
                        <a:rPr lang="en-US" dirty="0"/>
                        <a:t>Funded ADA</a:t>
                      </a:r>
                    </a:p>
                  </a:txBody>
                  <a:tcPr/>
                </a:tc>
                <a:extLst>
                  <a:ext uri="{0D108BD9-81ED-4DB2-BD59-A6C34878D82A}">
                    <a16:rowId xmlns:a16="http://schemas.microsoft.com/office/drawing/2014/main" val="3155995172"/>
                  </a:ext>
                </a:extLst>
              </a:tr>
              <a:tr h="594360">
                <a:tc>
                  <a:txBody>
                    <a:bodyPr/>
                    <a:lstStyle/>
                    <a:p>
                      <a:r>
                        <a:rPr lang="en-US" sz="3000" b="1" dirty="0">
                          <a:latin typeface="Arial Narrow" panose="020B0606020202030204" pitchFamily="34" charset="0"/>
                        </a:rPr>
                        <a:t>Current Law</a:t>
                      </a:r>
                    </a:p>
                  </a:txBody>
                  <a:tcPr marL="137160" marR="137160" marT="68580" marB="68580"/>
                </a:tc>
                <a:tc>
                  <a:txBody>
                    <a:bodyPr/>
                    <a:lstStyle/>
                    <a:p>
                      <a:pPr algn="ctr"/>
                      <a:r>
                        <a:rPr lang="en-US" sz="3000" b="1" dirty="0">
                          <a:latin typeface="Arial Narrow" panose="020B0606020202030204" pitchFamily="34" charset="0"/>
                        </a:rPr>
                        <a:t>9,500</a:t>
                      </a:r>
                    </a:p>
                  </a:txBody>
                  <a:tcPr marL="137160" marR="137160" marT="68580" marB="68580"/>
                </a:tc>
                <a:extLst>
                  <a:ext uri="{0D108BD9-81ED-4DB2-BD59-A6C34878D82A}">
                    <a16:rowId xmlns:a16="http://schemas.microsoft.com/office/drawing/2014/main" val="3802178403"/>
                  </a:ext>
                </a:extLst>
              </a:tr>
              <a:tr h="594360">
                <a:tc>
                  <a:txBody>
                    <a:bodyPr/>
                    <a:lstStyle/>
                    <a:p>
                      <a:r>
                        <a:rPr lang="en-US" sz="3000" b="1" dirty="0">
                          <a:latin typeface="Arial Narrow" panose="020B0606020202030204" pitchFamily="34" charset="0"/>
                        </a:rPr>
                        <a:t>Governor’s Proposal</a:t>
                      </a:r>
                    </a:p>
                  </a:txBody>
                  <a:tcPr marL="137160" marR="137160" marT="68580" marB="68580"/>
                </a:tc>
                <a:tc>
                  <a:txBody>
                    <a:bodyPr/>
                    <a:lstStyle/>
                    <a:p>
                      <a:pPr algn="ctr"/>
                      <a:r>
                        <a:rPr lang="en-US" sz="3000" b="1" dirty="0">
                          <a:latin typeface="Arial Narrow" panose="020B0606020202030204" pitchFamily="34" charset="0"/>
                        </a:rPr>
                        <a:t>9,833</a:t>
                      </a:r>
                    </a:p>
                  </a:txBody>
                  <a:tcPr marL="137160" marR="137160" marT="68580" marB="68580"/>
                </a:tc>
                <a:extLst>
                  <a:ext uri="{0D108BD9-81ED-4DB2-BD59-A6C34878D82A}">
                    <a16:rowId xmlns:a16="http://schemas.microsoft.com/office/drawing/2014/main" val="1261664716"/>
                  </a:ext>
                </a:extLst>
              </a:tr>
              <a:tr h="594360">
                <a:tc>
                  <a:txBody>
                    <a:bodyPr/>
                    <a:lstStyle/>
                    <a:p>
                      <a:r>
                        <a:rPr lang="en-US" sz="3000" b="1" dirty="0">
                          <a:latin typeface="Arial Narrow" panose="020B0606020202030204" pitchFamily="34" charset="0"/>
                        </a:rPr>
                        <a:t>Difference</a:t>
                      </a:r>
                    </a:p>
                  </a:txBody>
                  <a:tcPr marL="137160" marR="137160" marT="68580" marB="68580"/>
                </a:tc>
                <a:tc>
                  <a:txBody>
                    <a:bodyPr/>
                    <a:lstStyle/>
                    <a:p>
                      <a:pPr algn="ctr"/>
                      <a:r>
                        <a:rPr lang="en-US" sz="3000" b="1" dirty="0">
                          <a:latin typeface="Arial Narrow" panose="020B0606020202030204" pitchFamily="34" charset="0"/>
                        </a:rPr>
                        <a:t>333</a:t>
                      </a:r>
                    </a:p>
                  </a:txBody>
                  <a:tcPr marL="137160" marR="137160" marT="68580" marB="68580"/>
                </a:tc>
                <a:extLst>
                  <a:ext uri="{0D108BD9-81ED-4DB2-BD59-A6C34878D82A}">
                    <a16:rowId xmlns:a16="http://schemas.microsoft.com/office/drawing/2014/main" val="525411764"/>
                  </a:ext>
                </a:extLst>
              </a:tr>
            </a:tbl>
          </a:graphicData>
        </a:graphic>
      </p:graphicFrame>
      <p:sp>
        <p:nvSpPr>
          <p:cNvPr id="11" name="Content Placeholder 13">
            <a:extLst>
              <a:ext uri="{FF2B5EF4-FFF2-40B4-BE49-F238E27FC236}">
                <a16:creationId xmlns:a16="http://schemas.microsoft.com/office/drawing/2014/main" id="{2A9019CD-6840-4070-9884-2D6EE68395B3}"/>
              </a:ext>
            </a:extLst>
          </p:cNvPr>
          <p:cNvSpPr txBox="1">
            <a:spLocks/>
          </p:cNvSpPr>
          <p:nvPr/>
        </p:nvSpPr>
        <p:spPr>
          <a:xfrm>
            <a:off x="165962" y="6029595"/>
            <a:ext cx="18007739" cy="707550"/>
          </a:xfrm>
          <a:prstGeom prst="rect">
            <a:avLst/>
          </a:prstGeom>
        </p:spPr>
        <p:txBody>
          <a:bodyPr vert="horz" lIns="137160" tIns="68580" rIns="137160" bIns="68580" rtlCol="0">
            <a:noAutofit/>
          </a:bodyPr>
          <a:lstStyle>
            <a:lvl1pPr marL="228600" indent="-228600" algn="l" defTabSz="914400" rtl="0" eaLnBrk="1" latinLnBrk="0" hangingPunct="1">
              <a:lnSpc>
                <a:spcPct val="100000"/>
              </a:lnSpc>
              <a:spcBef>
                <a:spcPts val="0"/>
              </a:spcBef>
              <a:buFontTx/>
              <a:buBlip>
                <a:blip r:embed="rId2"/>
              </a:buBlip>
              <a:defRPr sz="2400" b="1" i="0" kern="1200">
                <a:solidFill>
                  <a:schemeClr val="tx1"/>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100000"/>
              </a:lnSpc>
              <a:spcBef>
                <a:spcPts val="0"/>
              </a:spcBef>
              <a:buSzPct val="105000"/>
              <a:buFontTx/>
              <a:buBlip>
                <a:blip r:embed="rId3"/>
              </a:buBlip>
              <a:defRPr sz="2400" b="1" i="0" kern="1200">
                <a:solidFill>
                  <a:schemeClr val="tx1"/>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100000"/>
              </a:lnSpc>
              <a:spcBef>
                <a:spcPts val="0"/>
              </a:spcBef>
              <a:buFontTx/>
              <a:buBlip>
                <a:blip r:embed="rId4"/>
              </a:buBlip>
              <a:defRPr sz="2400" b="1" i="0" kern="1200">
                <a:solidFill>
                  <a:schemeClr val="tx1"/>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100000"/>
              </a:lnSpc>
              <a:spcBef>
                <a:spcPts val="0"/>
              </a:spcBef>
              <a:buSzPct val="105000"/>
              <a:buFontTx/>
              <a:buBlip>
                <a:blip r:embed="rId5"/>
              </a:buBlip>
              <a:defRPr sz="2400" b="1" i="0" kern="1200">
                <a:solidFill>
                  <a:schemeClr val="tx1"/>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100000"/>
              </a:lnSpc>
              <a:spcBef>
                <a:spcPts val="0"/>
              </a:spcBef>
              <a:buFontTx/>
              <a:buBlip>
                <a:blip r:embed="rId6"/>
              </a:buBlip>
              <a:defRPr sz="2400" b="1"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defTabSz="1371600">
              <a:lnSpc>
                <a:spcPct val="150000"/>
              </a:lnSpc>
              <a:spcAft>
                <a:spcPts val="1800"/>
              </a:spcAft>
              <a:buClrTx/>
            </a:pPr>
            <a:r>
              <a:rPr lang="en-US" sz="3600" dirty="0">
                <a:solidFill>
                  <a:srgbClr val="000000"/>
                </a:solidFill>
              </a:rPr>
              <a:t>Goal is to turn the ADA cliff into an ADA softer landing</a:t>
            </a:r>
          </a:p>
          <a:p>
            <a:pPr marL="342900" indent="-342900" defTabSz="1371600">
              <a:spcAft>
                <a:spcPts val="1800"/>
              </a:spcAft>
              <a:buClrTx/>
            </a:pPr>
            <a:r>
              <a:rPr lang="en-US" sz="3600" dirty="0">
                <a:solidFill>
                  <a:srgbClr val="000000"/>
                </a:solidFill>
              </a:rPr>
              <a:t>The proposed solution would not apply to charter schools, but the Governor intends to engage in outreach and discussions with interested charter school parties</a:t>
            </a:r>
          </a:p>
          <a:p>
            <a:pPr marL="1028700" lvl="1" indent="-342900" defTabSz="1371600">
              <a:spcAft>
                <a:spcPts val="1800"/>
              </a:spcAft>
              <a:buClrTx/>
            </a:pPr>
            <a:r>
              <a:rPr lang="en-US" sz="3600" dirty="0">
                <a:solidFill>
                  <a:srgbClr val="000000"/>
                </a:solidFill>
              </a:rPr>
              <a:t>No future changes were noted for COEs</a:t>
            </a:r>
          </a:p>
        </p:txBody>
      </p:sp>
      <p:sp>
        <p:nvSpPr>
          <p:cNvPr id="12" name="Content Placeholder 13">
            <a:extLst>
              <a:ext uri="{FF2B5EF4-FFF2-40B4-BE49-F238E27FC236}">
                <a16:creationId xmlns:a16="http://schemas.microsoft.com/office/drawing/2014/main" id="{72A8A41C-609E-4E02-9759-C229CFFAAA01}"/>
              </a:ext>
            </a:extLst>
          </p:cNvPr>
          <p:cNvSpPr txBox="1">
            <a:spLocks/>
          </p:cNvSpPr>
          <p:nvPr/>
        </p:nvSpPr>
        <p:spPr>
          <a:xfrm>
            <a:off x="280262" y="1626861"/>
            <a:ext cx="18007739" cy="707550"/>
          </a:xfrm>
          <a:prstGeom prst="rect">
            <a:avLst/>
          </a:prstGeom>
        </p:spPr>
        <p:txBody>
          <a:bodyPr vert="horz" lIns="137160" tIns="68580" rIns="137160" bIns="68580" rtlCol="0">
            <a:noAutofit/>
          </a:bodyPr>
          <a:lstStyle>
            <a:lvl1pPr marL="228600" indent="-228600" algn="l" defTabSz="914400" rtl="0" eaLnBrk="1" latinLnBrk="0" hangingPunct="1">
              <a:lnSpc>
                <a:spcPct val="100000"/>
              </a:lnSpc>
              <a:spcBef>
                <a:spcPts val="0"/>
              </a:spcBef>
              <a:buFontTx/>
              <a:buBlip>
                <a:blip r:embed="rId2"/>
              </a:buBlip>
              <a:defRPr sz="2400" b="1" i="0" kern="1200">
                <a:solidFill>
                  <a:schemeClr val="tx1"/>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100000"/>
              </a:lnSpc>
              <a:spcBef>
                <a:spcPts val="0"/>
              </a:spcBef>
              <a:buSzPct val="105000"/>
              <a:buFontTx/>
              <a:buBlip>
                <a:blip r:embed="rId3"/>
              </a:buBlip>
              <a:defRPr sz="2400" b="1" i="0" kern="1200">
                <a:solidFill>
                  <a:schemeClr val="tx1"/>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100000"/>
              </a:lnSpc>
              <a:spcBef>
                <a:spcPts val="0"/>
              </a:spcBef>
              <a:buFontTx/>
              <a:buBlip>
                <a:blip r:embed="rId4"/>
              </a:buBlip>
              <a:defRPr sz="2400" b="1" i="0" kern="1200">
                <a:solidFill>
                  <a:schemeClr val="tx1"/>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100000"/>
              </a:lnSpc>
              <a:spcBef>
                <a:spcPts val="0"/>
              </a:spcBef>
              <a:buSzPct val="105000"/>
              <a:buFontTx/>
              <a:buBlip>
                <a:blip r:embed="rId5"/>
              </a:buBlip>
              <a:defRPr sz="2400" b="1" i="0" kern="1200">
                <a:solidFill>
                  <a:schemeClr val="tx1"/>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100000"/>
              </a:lnSpc>
              <a:spcBef>
                <a:spcPts val="0"/>
              </a:spcBef>
              <a:buFontTx/>
              <a:buBlip>
                <a:blip r:embed="rId6"/>
              </a:buBlip>
              <a:defRPr sz="2400" b="1"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defTabSz="1371600">
              <a:buClrTx/>
            </a:pPr>
            <a:r>
              <a:rPr lang="en-US" sz="3600" dirty="0">
                <a:solidFill>
                  <a:srgbClr val="000000"/>
                </a:solidFill>
              </a:rPr>
              <a:t>Hypothetical scenario for school districts</a:t>
            </a:r>
          </a:p>
        </p:txBody>
      </p:sp>
      <p:sp>
        <p:nvSpPr>
          <p:cNvPr id="3" name="TextBox 2">
            <a:extLst>
              <a:ext uri="{FF2B5EF4-FFF2-40B4-BE49-F238E27FC236}">
                <a16:creationId xmlns:a16="http://schemas.microsoft.com/office/drawing/2014/main" id="{59EF4DE8-BBCD-43C7-B8FC-68ABEA089E92}"/>
              </a:ext>
            </a:extLst>
          </p:cNvPr>
          <p:cNvSpPr txBox="1"/>
          <p:nvPr/>
        </p:nvSpPr>
        <p:spPr>
          <a:xfrm>
            <a:off x="811948" y="5519068"/>
            <a:ext cx="6187109" cy="461665"/>
          </a:xfrm>
          <a:prstGeom prst="rect">
            <a:avLst/>
          </a:prstGeom>
          <a:noFill/>
        </p:spPr>
        <p:txBody>
          <a:bodyPr wrap="square" rtlCol="0">
            <a:spAutoFit/>
          </a:bodyPr>
          <a:lstStyle/>
          <a:p>
            <a:pPr defTabSz="1371600">
              <a:buClrTx/>
            </a:pPr>
            <a:r>
              <a:rPr lang="en-US" sz="2400" kern="1200" dirty="0">
                <a:ea typeface="+mn-ea"/>
                <a:cs typeface="+mn-cs"/>
              </a:rPr>
              <a:t>*</a:t>
            </a:r>
            <a:r>
              <a:rPr lang="en-US" sz="2400" b="1" kern="1200" dirty="0">
                <a:latin typeface="Arial Narrow" panose="020B0606020202030204" pitchFamily="34" charset="0"/>
                <a:ea typeface="+mn-ea"/>
                <a:cs typeface="+mn-cs"/>
              </a:rPr>
              <a:t>Result of hold harmless</a:t>
            </a:r>
            <a:endParaRPr lang="en-US" sz="2400" kern="1200" dirty="0">
              <a:ea typeface="+mn-ea"/>
              <a:cs typeface="+mn-cs"/>
            </a:endParaRPr>
          </a:p>
        </p:txBody>
      </p:sp>
    </p:spTree>
    <p:extLst>
      <p:ext uri="{BB962C8B-B14F-4D97-AF65-F5344CB8AC3E}">
        <p14:creationId xmlns:p14="http://schemas.microsoft.com/office/powerpoint/2010/main" val="3137007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3"/>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pic>
        <p:nvPicPr>
          <p:cNvPr id="95" name="Google Shape;95;p3"/>
          <p:cNvPicPr preferRelativeResize="0"/>
          <p:nvPr/>
        </p:nvPicPr>
        <p:blipFill rotWithShape="1">
          <a:blip r:embed="rId4">
            <a:alphaModFix/>
          </a:blip>
          <a:srcRect/>
          <a:stretch/>
        </p:blipFill>
        <p:spPr>
          <a:xfrm rot="5400000">
            <a:off x="5170489" y="7433970"/>
            <a:ext cx="2853018" cy="2853018"/>
          </a:xfrm>
          <a:prstGeom prst="rect">
            <a:avLst/>
          </a:prstGeom>
          <a:noFill/>
          <a:ln>
            <a:noFill/>
          </a:ln>
        </p:spPr>
      </p:pic>
      <p:sp>
        <p:nvSpPr>
          <p:cNvPr id="96" name="Google Shape;96;p3"/>
          <p:cNvSpPr/>
          <p:nvPr/>
        </p:nvSpPr>
        <p:spPr>
          <a:xfrm>
            <a:off x="6" y="7433982"/>
            <a:ext cx="5170500" cy="2853000"/>
          </a:xfrm>
          <a:prstGeom prst="rect">
            <a:avLst/>
          </a:prstGeom>
          <a:solidFill>
            <a:srgbClr val="8CB0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3"/>
          <p:cNvSpPr txBox="1"/>
          <p:nvPr/>
        </p:nvSpPr>
        <p:spPr>
          <a:xfrm>
            <a:off x="926324" y="488212"/>
            <a:ext cx="15378417" cy="110799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199"/>
              <a:buFont typeface="Arial"/>
              <a:buNone/>
            </a:pPr>
            <a:r>
              <a:rPr lang="en-US" sz="7200" dirty="0">
                <a:solidFill>
                  <a:srgbClr val="1F6566"/>
                </a:solidFill>
                <a:latin typeface="Roboto Black"/>
                <a:ea typeface="Roboto Black"/>
                <a:sym typeface="Roboto Black"/>
              </a:rPr>
              <a:t>2021-22 1</a:t>
            </a:r>
            <a:r>
              <a:rPr lang="en-US" sz="7200" baseline="30000" dirty="0">
                <a:solidFill>
                  <a:srgbClr val="1F6566"/>
                </a:solidFill>
                <a:latin typeface="Roboto Black"/>
                <a:ea typeface="Roboto Black"/>
                <a:sym typeface="Roboto Black"/>
              </a:rPr>
              <a:t>st</a:t>
            </a:r>
            <a:r>
              <a:rPr lang="en-US" sz="7200" dirty="0">
                <a:solidFill>
                  <a:srgbClr val="1F6566"/>
                </a:solidFill>
                <a:latin typeface="Roboto Black"/>
                <a:ea typeface="Roboto Black"/>
                <a:sym typeface="Roboto Black"/>
              </a:rPr>
              <a:t> Interim State Report</a:t>
            </a:r>
            <a:endParaRPr sz="1400" b="0" i="0" u="none" strike="noStrike" cap="none" dirty="0">
              <a:solidFill>
                <a:srgbClr val="000000"/>
              </a:solidFill>
              <a:latin typeface="Arial"/>
              <a:ea typeface="Arial"/>
              <a:cs typeface="Arial"/>
              <a:sym typeface="Arial"/>
            </a:endParaRPr>
          </a:p>
        </p:txBody>
      </p:sp>
      <p:grpSp>
        <p:nvGrpSpPr>
          <p:cNvPr id="98" name="Google Shape;98;p3"/>
          <p:cNvGrpSpPr/>
          <p:nvPr/>
        </p:nvGrpSpPr>
        <p:grpSpPr>
          <a:xfrm>
            <a:off x="15881375" y="842763"/>
            <a:ext cx="2406625" cy="788359"/>
            <a:chOff x="0" y="0"/>
            <a:chExt cx="3208834" cy="1051145"/>
          </a:xfrm>
        </p:grpSpPr>
        <p:pic>
          <p:nvPicPr>
            <p:cNvPr id="99" name="Google Shape;99;p3"/>
            <p:cNvPicPr preferRelativeResize="0"/>
            <p:nvPr/>
          </p:nvPicPr>
          <p:blipFill rotWithShape="1">
            <a:blip r:embed="rId5">
              <a:alphaModFix/>
            </a:blip>
            <a:srcRect r="44100"/>
            <a:stretch/>
          </p:blipFill>
          <p:spPr>
            <a:xfrm>
              <a:off x="0" y="0"/>
              <a:ext cx="3208834" cy="203200"/>
            </a:xfrm>
            <a:prstGeom prst="rect">
              <a:avLst/>
            </a:prstGeom>
            <a:noFill/>
            <a:ln>
              <a:noFill/>
            </a:ln>
          </p:spPr>
        </p:pic>
        <p:pic>
          <p:nvPicPr>
            <p:cNvPr id="100" name="Google Shape;100;p3"/>
            <p:cNvPicPr preferRelativeResize="0"/>
            <p:nvPr/>
          </p:nvPicPr>
          <p:blipFill rotWithShape="1">
            <a:blip r:embed="rId5">
              <a:alphaModFix/>
            </a:blip>
            <a:srcRect r="44100"/>
            <a:stretch/>
          </p:blipFill>
          <p:spPr>
            <a:xfrm>
              <a:off x="0" y="431800"/>
              <a:ext cx="3208834" cy="203200"/>
            </a:xfrm>
            <a:prstGeom prst="rect">
              <a:avLst/>
            </a:prstGeom>
            <a:noFill/>
            <a:ln>
              <a:noFill/>
            </a:ln>
          </p:spPr>
        </p:pic>
        <p:pic>
          <p:nvPicPr>
            <p:cNvPr id="101" name="Google Shape;101;p3"/>
            <p:cNvPicPr preferRelativeResize="0"/>
            <p:nvPr/>
          </p:nvPicPr>
          <p:blipFill rotWithShape="1">
            <a:blip r:embed="rId5">
              <a:alphaModFix/>
            </a:blip>
            <a:srcRect r="44100"/>
            <a:stretch/>
          </p:blipFill>
          <p:spPr>
            <a:xfrm>
              <a:off x="0" y="847945"/>
              <a:ext cx="3208834" cy="203200"/>
            </a:xfrm>
            <a:prstGeom prst="rect">
              <a:avLst/>
            </a:prstGeom>
            <a:noFill/>
            <a:ln>
              <a:noFill/>
            </a:ln>
          </p:spPr>
        </p:pic>
      </p:grpSp>
      <p:sp>
        <p:nvSpPr>
          <p:cNvPr id="102" name="Google Shape;102;p3"/>
          <p:cNvSpPr txBox="1"/>
          <p:nvPr/>
        </p:nvSpPr>
        <p:spPr>
          <a:xfrm>
            <a:off x="926325" y="2473875"/>
            <a:ext cx="15237311" cy="5704126"/>
          </a:xfrm>
          <a:prstGeom prst="rect">
            <a:avLst/>
          </a:prstGeom>
          <a:noFill/>
          <a:ln>
            <a:noFill/>
          </a:ln>
        </p:spPr>
        <p:txBody>
          <a:bodyPr spcFirstLastPara="1" wrap="square" lIns="0" tIns="0" rIns="0" bIns="0" anchor="t" anchorCtr="0">
            <a:spAutoFit/>
          </a:bodyPr>
          <a:lstStyle/>
          <a:p>
            <a:pPr marL="6350" marR="0" lvl="0" algn="l" rtl="0">
              <a:spcBef>
                <a:spcPts val="1000"/>
              </a:spcBef>
              <a:spcAft>
                <a:spcPts val="0"/>
              </a:spcAft>
              <a:buClr>
                <a:srgbClr val="000000"/>
              </a:buClr>
              <a:buSzPts val="3500"/>
            </a:pPr>
            <a:r>
              <a:rPr lang="en-US" sz="3500" b="0" i="0" u="none" strike="noStrike" cap="none" dirty="0">
                <a:solidFill>
                  <a:srgbClr val="000000"/>
                </a:solidFill>
                <a:latin typeface="Roboto"/>
                <a:ea typeface="Roboto"/>
                <a:cs typeface="Roboto"/>
                <a:sym typeface="Roboto"/>
              </a:rPr>
              <a:t>Process:</a:t>
            </a:r>
          </a:p>
          <a:p>
            <a:pPr marL="457200" marR="0" lvl="0" indent="-450850" algn="l" rtl="0">
              <a:spcBef>
                <a:spcPts val="1000"/>
              </a:spcBef>
              <a:spcAft>
                <a:spcPts val="0"/>
              </a:spcAft>
              <a:buClr>
                <a:srgbClr val="000000"/>
              </a:buClr>
              <a:buSzPts val="3500"/>
              <a:buFont typeface="Roboto"/>
              <a:buChar char="●"/>
            </a:pPr>
            <a:r>
              <a:rPr lang="en-US" sz="3500" b="0" i="0" u="none" strike="noStrike" cap="none" dirty="0">
                <a:solidFill>
                  <a:srgbClr val="000000"/>
                </a:solidFill>
                <a:latin typeface="Roboto"/>
                <a:ea typeface="Roboto"/>
                <a:cs typeface="Roboto"/>
                <a:sym typeface="Roboto"/>
              </a:rPr>
              <a:t>Update the district budget for changes in revenues and expenditures since budget adoption using the most current information available and update multi-year projections (MYP) using the most current assumptions</a:t>
            </a:r>
          </a:p>
          <a:p>
            <a:pPr marL="6350" marR="0" lvl="0" algn="l" rtl="0">
              <a:spcBef>
                <a:spcPts val="1000"/>
              </a:spcBef>
              <a:spcAft>
                <a:spcPts val="0"/>
              </a:spcAft>
              <a:buClr>
                <a:srgbClr val="000000"/>
              </a:buClr>
              <a:buSzPts val="3500"/>
            </a:pPr>
            <a:endParaRPr sz="3500" b="0" i="0" u="none" strike="noStrike" cap="none" dirty="0">
              <a:solidFill>
                <a:srgbClr val="000000"/>
              </a:solidFill>
              <a:latin typeface="Roboto"/>
              <a:ea typeface="Roboto"/>
              <a:cs typeface="Roboto"/>
              <a:sym typeface="Roboto"/>
            </a:endParaRPr>
          </a:p>
          <a:p>
            <a:pPr marL="457200" marR="0" lvl="0" indent="-450850" algn="l" rtl="0">
              <a:spcBef>
                <a:spcPts val="1000"/>
              </a:spcBef>
              <a:spcAft>
                <a:spcPts val="0"/>
              </a:spcAft>
              <a:buClr>
                <a:srgbClr val="000000"/>
              </a:buClr>
              <a:buSzPts val="3500"/>
              <a:buFont typeface="Roboto"/>
              <a:buChar char="●"/>
            </a:pPr>
            <a:r>
              <a:rPr lang="en-US" sz="3500" dirty="0">
                <a:latin typeface="Roboto"/>
                <a:ea typeface="Roboto"/>
                <a:cs typeface="Roboto"/>
                <a:sym typeface="Roboto"/>
              </a:rPr>
              <a:t>The report is sent to the Sonoma County Office of Education (SCOE) for review.  District will receive a letter from SCOE noting approval (or disapproval)</a:t>
            </a:r>
            <a:endParaRPr sz="3500" b="0" i="0" u="none" strike="noStrike" cap="none" dirty="0">
              <a:solidFill>
                <a:srgbClr val="000000"/>
              </a:solidFill>
              <a:latin typeface="Roboto"/>
              <a:ea typeface="Roboto"/>
              <a:cs typeface="Roboto"/>
              <a:sym typeface="Roboto"/>
            </a:endParaRPr>
          </a:p>
          <a:p>
            <a:pPr marL="0" marR="0" lvl="0" indent="0" algn="l" rtl="0">
              <a:lnSpc>
                <a:spcPct val="139979"/>
              </a:lnSpc>
              <a:spcBef>
                <a:spcPts val="1000"/>
              </a:spcBef>
              <a:spcAft>
                <a:spcPts val="0"/>
              </a:spcAft>
              <a:buClr>
                <a:srgbClr val="000000"/>
              </a:buClr>
              <a:buSzPts val="3500"/>
              <a:buFont typeface="Arial"/>
              <a:buNone/>
            </a:pPr>
            <a:endParaRPr sz="3500" b="1" i="0" u="none" strike="noStrike" cap="none" dirty="0">
              <a:solidFill>
                <a:srgbClr val="000000"/>
              </a:solidFill>
              <a:latin typeface="Roboto"/>
              <a:ea typeface="Roboto"/>
              <a:cs typeface="Roboto"/>
              <a:sym typeface="Roboto"/>
            </a:endParaRPr>
          </a:p>
        </p:txBody>
      </p:sp>
      <p:pic>
        <p:nvPicPr>
          <p:cNvPr id="103" name="Google Shape;103;p3"/>
          <p:cNvPicPr preferRelativeResize="0"/>
          <p:nvPr/>
        </p:nvPicPr>
        <p:blipFill rotWithShape="1">
          <a:blip r:embed="rId6">
            <a:alphaModFix/>
          </a:blip>
          <a:srcRect/>
          <a:stretch/>
        </p:blipFill>
        <p:spPr>
          <a:xfrm>
            <a:off x="652394" y="8206379"/>
            <a:ext cx="1094731" cy="1308204"/>
          </a:xfrm>
          <a:prstGeom prst="rect">
            <a:avLst/>
          </a:prstGeom>
          <a:noFill/>
          <a:ln>
            <a:noFill/>
          </a:ln>
        </p:spPr>
      </p:pic>
      <p:pic>
        <p:nvPicPr>
          <p:cNvPr id="104" name="Google Shape;104;p3" descr="page9image427904"/>
          <p:cNvPicPr preferRelativeResize="0"/>
          <p:nvPr/>
        </p:nvPicPr>
        <p:blipFill rotWithShape="1">
          <a:blip r:embed="rId7">
            <a:alphaModFix/>
          </a:blip>
          <a:srcRect/>
          <a:stretch/>
        </p:blipFill>
        <p:spPr>
          <a:xfrm>
            <a:off x="0" y="0"/>
            <a:ext cx="8521700" cy="609600"/>
          </a:xfrm>
          <a:prstGeom prst="rect">
            <a:avLst/>
          </a:prstGeom>
          <a:noFill/>
          <a:ln>
            <a:noFill/>
          </a:ln>
        </p:spPr>
      </p:pic>
    </p:spTree>
    <p:extLst>
      <p:ext uri="{BB962C8B-B14F-4D97-AF65-F5344CB8AC3E}">
        <p14:creationId xmlns:p14="http://schemas.microsoft.com/office/powerpoint/2010/main" val="1805482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descr="Rectangle: Click to edit Master text styles&#10;Second level&#10;Third level&#10;Fourth level&#10;Fifth level"/>
          <p:cNvSpPr>
            <a:spLocks noGrp="1" noChangeArrowheads="1"/>
          </p:cNvSpPr>
          <p:nvPr>
            <p:ph idx="1"/>
          </p:nvPr>
        </p:nvSpPr>
        <p:spPr>
          <a:xfrm>
            <a:off x="2240975" y="1631121"/>
            <a:ext cx="13189527" cy="8848041"/>
          </a:xfrm>
        </p:spPr>
        <p:txBody>
          <a:bodyPr>
            <a:noAutofit/>
          </a:bodyPr>
          <a:lstStyle/>
          <a:p>
            <a:pPr eaLnBrk="1" hangingPunct="1">
              <a:lnSpc>
                <a:spcPct val="75000"/>
              </a:lnSpc>
            </a:pPr>
            <a:r>
              <a:rPr lang="en-US" sz="3600" dirty="0">
                <a:latin typeface="Roboto" panose="020B0604020202020204" charset="0"/>
                <a:ea typeface="Roboto" panose="020B0604020202020204" charset="0"/>
              </a:rPr>
              <a:t>January </a:t>
            </a:r>
          </a:p>
          <a:p>
            <a:pPr lvl="1" eaLnBrk="1" hangingPunct="1">
              <a:lnSpc>
                <a:spcPct val="75000"/>
              </a:lnSpc>
            </a:pPr>
            <a:r>
              <a:rPr lang="en-US" sz="3600" dirty="0">
                <a:latin typeface="Roboto" panose="020B0604020202020204" charset="0"/>
                <a:ea typeface="Roboto" panose="020B0604020202020204" charset="0"/>
              </a:rPr>
              <a:t>Governor’s proposed budget for budget year</a:t>
            </a:r>
          </a:p>
          <a:p>
            <a:pPr eaLnBrk="1" hangingPunct="1">
              <a:lnSpc>
                <a:spcPct val="75000"/>
              </a:lnSpc>
            </a:pPr>
            <a:r>
              <a:rPr lang="en-US" sz="3600" dirty="0">
                <a:latin typeface="Roboto" panose="020B0604020202020204" charset="0"/>
                <a:ea typeface="Roboto" panose="020B0604020202020204" charset="0"/>
              </a:rPr>
              <a:t>February</a:t>
            </a:r>
          </a:p>
          <a:p>
            <a:pPr lvl="1" eaLnBrk="1" hangingPunct="1">
              <a:lnSpc>
                <a:spcPct val="75000"/>
              </a:lnSpc>
            </a:pPr>
            <a:r>
              <a:rPr lang="en-US" sz="3600" dirty="0">
                <a:latin typeface="Roboto" panose="020B0604020202020204" charset="0"/>
                <a:ea typeface="Roboto" panose="020B0604020202020204" charset="0"/>
              </a:rPr>
              <a:t>Legislative Analyst review with comments</a:t>
            </a:r>
          </a:p>
          <a:p>
            <a:pPr eaLnBrk="1" hangingPunct="1">
              <a:lnSpc>
                <a:spcPct val="75000"/>
              </a:lnSpc>
            </a:pPr>
            <a:r>
              <a:rPr lang="en-US" sz="3600" dirty="0">
                <a:latin typeface="Roboto" panose="020B0604020202020204" charset="0"/>
                <a:ea typeface="Roboto" panose="020B0604020202020204" charset="0"/>
              </a:rPr>
              <a:t>April </a:t>
            </a:r>
          </a:p>
          <a:p>
            <a:pPr lvl="1" eaLnBrk="1" hangingPunct="1">
              <a:lnSpc>
                <a:spcPct val="75000"/>
              </a:lnSpc>
            </a:pPr>
            <a:r>
              <a:rPr lang="en-US" sz="3600" dirty="0">
                <a:latin typeface="Roboto" panose="020B0604020202020204" charset="0"/>
                <a:ea typeface="Roboto" panose="020B0604020202020204" charset="0"/>
              </a:rPr>
              <a:t>Statutory COLA recalculated</a:t>
            </a:r>
          </a:p>
          <a:p>
            <a:pPr eaLnBrk="1" hangingPunct="1">
              <a:lnSpc>
                <a:spcPct val="75000"/>
              </a:lnSpc>
            </a:pPr>
            <a:r>
              <a:rPr lang="en-US" sz="3600" dirty="0">
                <a:latin typeface="Roboto" panose="020B0604020202020204" charset="0"/>
                <a:ea typeface="Roboto" panose="020B0604020202020204" charset="0"/>
              </a:rPr>
              <a:t>May</a:t>
            </a:r>
          </a:p>
          <a:p>
            <a:pPr lvl="1" eaLnBrk="1" hangingPunct="1">
              <a:lnSpc>
                <a:spcPct val="75000"/>
              </a:lnSpc>
            </a:pPr>
            <a:r>
              <a:rPr lang="en-US" sz="3600" dirty="0">
                <a:latin typeface="Roboto" panose="020B0604020202020204" charset="0"/>
                <a:ea typeface="Roboto" panose="020B0604020202020204" charset="0"/>
              </a:rPr>
              <a:t>“May Revise” reflects tax adjustments</a:t>
            </a:r>
          </a:p>
          <a:p>
            <a:pPr eaLnBrk="1" hangingPunct="1">
              <a:lnSpc>
                <a:spcPct val="75000"/>
              </a:lnSpc>
            </a:pPr>
            <a:r>
              <a:rPr lang="en-US" sz="3600" dirty="0">
                <a:latin typeface="Roboto" panose="020B0604020202020204" charset="0"/>
                <a:ea typeface="Roboto" panose="020B0604020202020204" charset="0"/>
              </a:rPr>
              <a:t>June 15 (or later)</a:t>
            </a:r>
          </a:p>
          <a:p>
            <a:pPr lvl="1" eaLnBrk="1" hangingPunct="1">
              <a:lnSpc>
                <a:spcPct val="75000"/>
              </a:lnSpc>
            </a:pPr>
            <a:r>
              <a:rPr lang="en-US" sz="3600" dirty="0">
                <a:latin typeface="Roboto" panose="020B0604020202020204" charset="0"/>
                <a:ea typeface="Roboto" panose="020B0604020202020204" charset="0"/>
              </a:rPr>
              <a:t>Final adopted State budget</a:t>
            </a:r>
          </a:p>
          <a:p>
            <a:pPr lvl="2" eaLnBrk="1" hangingPunct="1">
              <a:lnSpc>
                <a:spcPct val="75000"/>
              </a:lnSpc>
            </a:pPr>
            <a:r>
              <a:rPr lang="en-US" sz="3600" dirty="0">
                <a:latin typeface="Roboto" panose="020B0604020202020204" charset="0"/>
                <a:ea typeface="Roboto" panose="020B0604020202020204" charset="0"/>
              </a:rPr>
              <a:t>COLAs, “gap” funding</a:t>
            </a:r>
          </a:p>
          <a:p>
            <a:pPr lvl="2" eaLnBrk="1" hangingPunct="1">
              <a:lnSpc>
                <a:spcPct val="75000"/>
              </a:lnSpc>
            </a:pPr>
            <a:r>
              <a:rPr lang="en-US" sz="3600" dirty="0">
                <a:latin typeface="Roboto" panose="020B0604020202020204" charset="0"/>
                <a:ea typeface="Roboto" panose="020B0604020202020204" charset="0"/>
              </a:rPr>
              <a:t>Potential additional programs, or funding changes</a:t>
            </a:r>
          </a:p>
          <a:p>
            <a:pPr eaLnBrk="1" hangingPunct="1">
              <a:lnSpc>
                <a:spcPct val="75000"/>
              </a:lnSpc>
            </a:pPr>
            <a:r>
              <a:rPr lang="en-US" sz="3600" dirty="0">
                <a:latin typeface="Roboto" panose="020B0604020202020204" charset="0"/>
                <a:ea typeface="Roboto" panose="020B0604020202020204" charset="0"/>
              </a:rPr>
              <a:t>November</a:t>
            </a:r>
          </a:p>
          <a:p>
            <a:pPr lvl="1" eaLnBrk="1" hangingPunct="1">
              <a:lnSpc>
                <a:spcPct val="75000"/>
              </a:lnSpc>
            </a:pPr>
            <a:r>
              <a:rPr lang="en-US" sz="3600" dirty="0">
                <a:latin typeface="Roboto" panose="020B0604020202020204" charset="0"/>
                <a:ea typeface="Roboto" panose="020B0604020202020204" charset="0"/>
              </a:rPr>
              <a:t>Legislative Analyst Report (LAO Report)</a:t>
            </a:r>
          </a:p>
          <a:p>
            <a:pPr lvl="2" eaLnBrk="1" hangingPunct="1">
              <a:lnSpc>
                <a:spcPct val="75000"/>
              </a:lnSpc>
            </a:pPr>
            <a:r>
              <a:rPr lang="en-US" sz="3600" dirty="0">
                <a:latin typeface="Roboto" panose="020B0604020202020204" charset="0"/>
                <a:ea typeface="Roboto" panose="020B0604020202020204" charset="0"/>
              </a:rPr>
              <a:t>Projections for next year based on tax collections and economic predictors</a:t>
            </a:r>
          </a:p>
          <a:p>
            <a:pPr eaLnBrk="1" hangingPunct="1">
              <a:lnSpc>
                <a:spcPct val="75000"/>
              </a:lnSpc>
            </a:pPr>
            <a:r>
              <a:rPr lang="en-US" sz="3600" dirty="0">
                <a:latin typeface="Roboto" panose="020B0604020202020204" charset="0"/>
                <a:ea typeface="Roboto" panose="020B0604020202020204" charset="0"/>
              </a:rPr>
              <a:t>January</a:t>
            </a:r>
          </a:p>
          <a:p>
            <a:pPr lvl="1" eaLnBrk="1" hangingPunct="1">
              <a:lnSpc>
                <a:spcPct val="75000"/>
              </a:lnSpc>
            </a:pPr>
            <a:r>
              <a:rPr lang="en-US" sz="3600" dirty="0">
                <a:latin typeface="Roboto" panose="020B0604020202020204" charset="0"/>
                <a:ea typeface="Roboto" panose="020B0604020202020204" charset="0"/>
              </a:rPr>
              <a:t>Governor’s proposed budget for next budget year…</a:t>
            </a:r>
          </a:p>
        </p:txBody>
      </p:sp>
      <p:sp>
        <p:nvSpPr>
          <p:cNvPr id="5" name="Slide Number Placeholder 4"/>
          <p:cNvSpPr>
            <a:spLocks noGrp="1"/>
          </p:cNvSpPr>
          <p:nvPr>
            <p:ph type="sldNum" sz="quarter" idx="12"/>
          </p:nvPr>
        </p:nvSpPr>
        <p:spPr>
          <a:xfrm>
            <a:off x="14973300" y="9611917"/>
            <a:ext cx="832248" cy="547688"/>
          </a:xfrm>
        </p:spPr>
        <p:txBody>
          <a:bodyPr>
            <a:normAutofit/>
          </a:bodyPr>
          <a:lstStyle/>
          <a:p>
            <a:pPr>
              <a:defRPr/>
            </a:pPr>
            <a:fld id="{975AF311-C9D9-4E76-ADD7-99A3BE381F44}" type="slidenum">
              <a:rPr lang="en-US" altLang="en-US" smtClean="0"/>
              <a:pPr>
                <a:defRPr/>
              </a:pPr>
              <a:t>4</a:t>
            </a:fld>
            <a:endParaRPr lang="en-US" altLang="en-US" dirty="0"/>
          </a:p>
        </p:txBody>
      </p:sp>
      <p:sp>
        <p:nvSpPr>
          <p:cNvPr id="7" name="Right Arrow 6"/>
          <p:cNvSpPr/>
          <p:nvPr/>
        </p:nvSpPr>
        <p:spPr bwMode="auto">
          <a:xfrm>
            <a:off x="1486079" y="8326956"/>
            <a:ext cx="1143000" cy="1028700"/>
          </a:xfrm>
          <a:prstGeom prst="rightArrow">
            <a:avLst>
              <a:gd name="adj1" fmla="val 50000"/>
              <a:gd name="adj2" fmla="val 53600"/>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none" lIns="137160" tIns="68580" rIns="137160" bIns="68580" numCol="1" rtlCol="0" anchor="t" anchorCtr="0" compatLnSpc="1">
            <a:prstTxWarp prst="textNoShape">
              <a:avLst/>
            </a:prstTxWarp>
          </a:bodyPr>
          <a:lstStyle/>
          <a:p>
            <a:pPr defTabSz="1371600" fontAlgn="base">
              <a:spcBef>
                <a:spcPct val="0"/>
              </a:spcBef>
              <a:spcAft>
                <a:spcPct val="0"/>
              </a:spcAft>
              <a:buClrTx/>
            </a:pPr>
            <a:endParaRPr lang="en-US" sz="3600">
              <a:solidFill>
                <a:schemeClr val="tx1"/>
              </a:solidFill>
              <a:latin typeface="Tahoma" pitchFamily="34" charset="0"/>
            </a:endParaRPr>
          </a:p>
        </p:txBody>
      </p:sp>
      <p:pic>
        <p:nvPicPr>
          <p:cNvPr id="8" name="Picture 4" descr="MCj03322010000[1]"/>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rot="482513">
            <a:off x="12476614" y="2200838"/>
            <a:ext cx="2731295" cy="3374232"/>
          </a:xfrm>
          <a:prstGeom prst="rect">
            <a:avLst/>
          </a:prstGeom>
          <a:noFill/>
          <a:ln w="9525">
            <a:noFill/>
            <a:miter lim="800000"/>
            <a:headEnd/>
            <a:tailEnd/>
          </a:ln>
        </p:spPr>
      </p:pic>
      <p:sp>
        <p:nvSpPr>
          <p:cNvPr id="10" name="Google Shape;110;p6"/>
          <p:cNvSpPr txBox="1"/>
          <p:nvPr/>
        </p:nvSpPr>
        <p:spPr>
          <a:xfrm>
            <a:off x="1294800" y="419785"/>
            <a:ext cx="7904618" cy="3213187"/>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Clr>
                <a:srgbClr val="000000"/>
              </a:buClr>
              <a:buSzPts val="7199"/>
              <a:buFont typeface="Arial"/>
              <a:buNone/>
            </a:pPr>
            <a:r>
              <a:rPr lang="en-US" sz="6000" b="0" i="0" u="none" strike="noStrike" cap="none" dirty="0">
                <a:solidFill>
                  <a:srgbClr val="1F6566"/>
                </a:solidFill>
                <a:latin typeface="Roboto Black"/>
                <a:ea typeface="Roboto Black"/>
                <a:cs typeface="Roboto Black"/>
                <a:sym typeface="Roboto Black"/>
              </a:rPr>
              <a:t>State Budget Process</a:t>
            </a:r>
          </a:p>
          <a:p>
            <a:pPr marL="0" marR="0" lvl="0" indent="0" algn="l" rtl="0">
              <a:lnSpc>
                <a:spcPct val="120002"/>
              </a:lnSpc>
              <a:spcBef>
                <a:spcPts val="0"/>
              </a:spcBef>
              <a:spcAft>
                <a:spcPts val="0"/>
              </a:spcAft>
              <a:buClr>
                <a:srgbClr val="000000"/>
              </a:buClr>
              <a:buSzPts val="7199"/>
              <a:buFont typeface="Arial"/>
              <a:buNone/>
            </a:pPr>
            <a:endParaRPr sz="6000" b="0" i="0" u="none" strike="noStrike" cap="none" dirty="0">
              <a:solidFill>
                <a:srgbClr val="1F6566"/>
              </a:solidFill>
              <a:latin typeface="Roboto Black"/>
              <a:ea typeface="Roboto Black"/>
              <a:cs typeface="Roboto Black"/>
              <a:sym typeface="Roboto Black"/>
            </a:endParaRPr>
          </a:p>
          <a:p>
            <a:pPr marL="0" marR="0" lvl="0" indent="0" algn="l" rtl="0">
              <a:lnSpc>
                <a:spcPct val="120002"/>
              </a:lnSpc>
              <a:spcBef>
                <a:spcPts val="0"/>
              </a:spcBef>
              <a:spcAft>
                <a:spcPts val="0"/>
              </a:spcAft>
              <a:buClr>
                <a:srgbClr val="000000"/>
              </a:buClr>
              <a:buSzPts val="7199"/>
              <a:buFont typeface="Arial"/>
              <a:buNone/>
            </a:pPr>
            <a:endParaRPr sz="5400" b="0" i="0" u="none" strike="noStrike" cap="none" dirty="0">
              <a:solidFill>
                <a:srgbClr val="1F6566"/>
              </a:solidFill>
              <a:latin typeface="Roboto Black"/>
              <a:ea typeface="Roboto Black"/>
              <a:cs typeface="Roboto Black"/>
              <a:sym typeface="Roboto Black"/>
            </a:endParaRPr>
          </a:p>
        </p:txBody>
      </p:sp>
      <p:pic>
        <p:nvPicPr>
          <p:cNvPr id="11" name="Google Shape;109;p6"/>
          <p:cNvPicPr preferRelativeResize="0"/>
          <p:nvPr/>
        </p:nvPicPr>
        <p:blipFill rotWithShape="1">
          <a:blip r:embed="rId4">
            <a:alphaModFix/>
          </a:blip>
          <a:srcRect/>
          <a:stretch/>
        </p:blipFill>
        <p:spPr>
          <a:xfrm rot="-5400000">
            <a:off x="15814116" y="0"/>
            <a:ext cx="2473885" cy="2473885"/>
          </a:xfrm>
          <a:prstGeom prst="rect">
            <a:avLst/>
          </a:prstGeom>
          <a:noFill/>
          <a:ln>
            <a:noFill/>
          </a:ln>
        </p:spPr>
      </p:pic>
      <p:grpSp>
        <p:nvGrpSpPr>
          <p:cNvPr id="12" name="Google Shape;111;p6"/>
          <p:cNvGrpSpPr/>
          <p:nvPr/>
        </p:nvGrpSpPr>
        <p:grpSpPr>
          <a:xfrm>
            <a:off x="15889139" y="842762"/>
            <a:ext cx="2406625" cy="788359"/>
            <a:chOff x="0" y="0"/>
            <a:chExt cx="3208834" cy="1051145"/>
          </a:xfrm>
        </p:grpSpPr>
        <p:pic>
          <p:nvPicPr>
            <p:cNvPr id="13" name="Google Shape;112;p6"/>
            <p:cNvPicPr preferRelativeResize="0"/>
            <p:nvPr/>
          </p:nvPicPr>
          <p:blipFill rotWithShape="1">
            <a:blip r:embed="rId5">
              <a:alphaModFix/>
            </a:blip>
            <a:srcRect r="44100"/>
            <a:stretch/>
          </p:blipFill>
          <p:spPr>
            <a:xfrm>
              <a:off x="0" y="0"/>
              <a:ext cx="3208834" cy="203200"/>
            </a:xfrm>
            <a:prstGeom prst="rect">
              <a:avLst/>
            </a:prstGeom>
            <a:noFill/>
            <a:ln>
              <a:noFill/>
            </a:ln>
          </p:spPr>
        </p:pic>
        <p:pic>
          <p:nvPicPr>
            <p:cNvPr id="14" name="Google Shape;113;p6"/>
            <p:cNvPicPr preferRelativeResize="0"/>
            <p:nvPr/>
          </p:nvPicPr>
          <p:blipFill rotWithShape="1">
            <a:blip r:embed="rId5">
              <a:alphaModFix/>
            </a:blip>
            <a:srcRect r="44100"/>
            <a:stretch/>
          </p:blipFill>
          <p:spPr>
            <a:xfrm>
              <a:off x="0" y="431800"/>
              <a:ext cx="3208834" cy="203200"/>
            </a:xfrm>
            <a:prstGeom prst="rect">
              <a:avLst/>
            </a:prstGeom>
            <a:noFill/>
            <a:ln>
              <a:noFill/>
            </a:ln>
          </p:spPr>
        </p:pic>
        <p:pic>
          <p:nvPicPr>
            <p:cNvPr id="15" name="Google Shape;114;p6"/>
            <p:cNvPicPr preferRelativeResize="0"/>
            <p:nvPr/>
          </p:nvPicPr>
          <p:blipFill rotWithShape="1">
            <a:blip r:embed="rId5">
              <a:alphaModFix/>
            </a:blip>
            <a:srcRect r="44100"/>
            <a:stretch/>
          </p:blipFill>
          <p:spPr>
            <a:xfrm>
              <a:off x="0" y="847945"/>
              <a:ext cx="3208834" cy="203200"/>
            </a:xfrm>
            <a:prstGeom prst="rect">
              <a:avLst/>
            </a:prstGeom>
            <a:noFill/>
            <a:ln>
              <a:noFill/>
            </a:ln>
          </p:spPr>
        </p:pic>
      </p:grpSp>
      <p:pic>
        <p:nvPicPr>
          <p:cNvPr id="16" name="Google Shape;116;p6"/>
          <p:cNvPicPr preferRelativeResize="0"/>
          <p:nvPr/>
        </p:nvPicPr>
        <p:blipFill rotWithShape="1">
          <a:blip r:embed="rId6">
            <a:alphaModFix/>
          </a:blip>
          <a:srcRect/>
          <a:stretch/>
        </p:blipFill>
        <p:spPr>
          <a:xfrm>
            <a:off x="200069" y="8701554"/>
            <a:ext cx="1094731" cy="1308204"/>
          </a:xfrm>
          <a:prstGeom prst="rect">
            <a:avLst/>
          </a:prstGeom>
          <a:noFill/>
          <a:ln>
            <a:noFill/>
          </a:ln>
        </p:spPr>
      </p:pic>
    </p:spTree>
    <p:extLst>
      <p:ext uri="{BB962C8B-B14F-4D97-AF65-F5344CB8AC3E}">
        <p14:creationId xmlns:p14="http://schemas.microsoft.com/office/powerpoint/2010/main" val="2832278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6"/>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grpSp>
        <p:nvGrpSpPr>
          <p:cNvPr id="111" name="Google Shape;111;p6"/>
          <p:cNvGrpSpPr/>
          <p:nvPr/>
        </p:nvGrpSpPr>
        <p:grpSpPr>
          <a:xfrm>
            <a:off x="15889139" y="842762"/>
            <a:ext cx="2406625" cy="788359"/>
            <a:chOff x="0" y="0"/>
            <a:chExt cx="3208834" cy="1051145"/>
          </a:xfrm>
        </p:grpSpPr>
        <p:pic>
          <p:nvPicPr>
            <p:cNvPr id="112" name="Google Shape;112;p6"/>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113" name="Google Shape;113;p6"/>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114" name="Google Shape;114;p6"/>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pic>
        <p:nvPicPr>
          <p:cNvPr id="116" name="Google Shape;116;p6"/>
          <p:cNvPicPr preferRelativeResize="0"/>
          <p:nvPr/>
        </p:nvPicPr>
        <p:blipFill rotWithShape="1">
          <a:blip r:embed="rId5">
            <a:alphaModFix/>
          </a:blip>
          <a:srcRect/>
          <a:stretch/>
        </p:blipFill>
        <p:spPr>
          <a:xfrm>
            <a:off x="200069" y="8701554"/>
            <a:ext cx="1094731" cy="1308204"/>
          </a:xfrm>
          <a:prstGeom prst="rect">
            <a:avLst/>
          </a:prstGeom>
          <a:noFill/>
          <a:ln>
            <a:noFill/>
          </a:ln>
        </p:spPr>
      </p:pic>
      <p:sp>
        <p:nvSpPr>
          <p:cNvPr id="10" name="Google Shape;110;p6"/>
          <p:cNvSpPr txBox="1"/>
          <p:nvPr/>
        </p:nvSpPr>
        <p:spPr>
          <a:xfrm>
            <a:off x="1294800" y="741615"/>
            <a:ext cx="10666290" cy="3213187"/>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Clr>
                <a:srgbClr val="000000"/>
              </a:buClr>
              <a:buSzPts val="7199"/>
              <a:buFont typeface="Arial"/>
              <a:buNone/>
            </a:pPr>
            <a:r>
              <a:rPr lang="en-US" sz="6000" dirty="0">
                <a:solidFill>
                  <a:srgbClr val="1F6566"/>
                </a:solidFill>
                <a:latin typeface="Roboto Black"/>
                <a:ea typeface="Roboto Black"/>
                <a:cs typeface="Roboto Black"/>
                <a:sym typeface="Roboto Black"/>
              </a:rPr>
              <a:t>Components: Funding Factors</a:t>
            </a:r>
            <a:endParaRPr lang="en-US" sz="6000" b="0" i="0" u="none" strike="noStrike" cap="none" dirty="0">
              <a:solidFill>
                <a:srgbClr val="1F6566"/>
              </a:solidFill>
              <a:latin typeface="Roboto Black"/>
              <a:ea typeface="Roboto Black"/>
              <a:cs typeface="Roboto Black"/>
              <a:sym typeface="Roboto Black"/>
            </a:endParaRPr>
          </a:p>
          <a:p>
            <a:pPr marL="0" marR="0" lvl="0" indent="0" algn="l" rtl="0">
              <a:lnSpc>
                <a:spcPct val="120002"/>
              </a:lnSpc>
              <a:spcBef>
                <a:spcPts val="0"/>
              </a:spcBef>
              <a:spcAft>
                <a:spcPts val="0"/>
              </a:spcAft>
              <a:buClr>
                <a:srgbClr val="000000"/>
              </a:buClr>
              <a:buSzPts val="7199"/>
              <a:buFont typeface="Arial"/>
              <a:buNone/>
            </a:pPr>
            <a:endParaRPr sz="6000" b="0" i="0" u="none" strike="noStrike" cap="none" dirty="0">
              <a:solidFill>
                <a:srgbClr val="1F6566"/>
              </a:solidFill>
              <a:latin typeface="Roboto Black"/>
              <a:ea typeface="Roboto Black"/>
              <a:cs typeface="Roboto Black"/>
              <a:sym typeface="Roboto Black"/>
            </a:endParaRPr>
          </a:p>
          <a:p>
            <a:pPr marL="0" marR="0" lvl="0" indent="0" algn="l" rtl="0">
              <a:lnSpc>
                <a:spcPct val="120002"/>
              </a:lnSpc>
              <a:spcBef>
                <a:spcPts val="0"/>
              </a:spcBef>
              <a:spcAft>
                <a:spcPts val="0"/>
              </a:spcAft>
              <a:buClr>
                <a:srgbClr val="000000"/>
              </a:buClr>
              <a:buSzPts val="7199"/>
              <a:buFont typeface="Arial"/>
              <a:buNone/>
            </a:pPr>
            <a:endParaRPr sz="5400" b="0" i="0" u="none" strike="noStrike" cap="none" dirty="0">
              <a:solidFill>
                <a:srgbClr val="1F6566"/>
              </a:solidFill>
              <a:latin typeface="Roboto Black"/>
              <a:ea typeface="Roboto Black"/>
              <a:cs typeface="Roboto Black"/>
              <a:sym typeface="Roboto Black"/>
            </a:endParaRPr>
          </a:p>
        </p:txBody>
      </p:sp>
      <p:pic>
        <p:nvPicPr>
          <p:cNvPr id="2" name="Picture 1"/>
          <p:cNvPicPr>
            <a:picLocks noChangeAspect="1"/>
          </p:cNvPicPr>
          <p:nvPr/>
        </p:nvPicPr>
        <p:blipFill>
          <a:blip r:embed="rId6"/>
          <a:stretch>
            <a:fillRect/>
          </a:stretch>
        </p:blipFill>
        <p:spPr>
          <a:xfrm>
            <a:off x="1791855" y="1976582"/>
            <a:ext cx="13152581" cy="7897091"/>
          </a:xfrm>
          <a:prstGeom prst="rect">
            <a:avLst/>
          </a:prstGeom>
        </p:spPr>
      </p:pic>
    </p:spTree>
    <p:extLst>
      <p:ext uri="{BB962C8B-B14F-4D97-AF65-F5344CB8AC3E}">
        <p14:creationId xmlns:p14="http://schemas.microsoft.com/office/powerpoint/2010/main" val="3100450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6"/>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sp>
        <p:nvSpPr>
          <p:cNvPr id="110" name="Google Shape;110;p6"/>
          <p:cNvSpPr txBox="1"/>
          <p:nvPr/>
        </p:nvSpPr>
        <p:spPr>
          <a:xfrm>
            <a:off x="1294800" y="104306"/>
            <a:ext cx="14586575" cy="3213187"/>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Clr>
                <a:srgbClr val="000000"/>
              </a:buClr>
              <a:buSzPts val="7199"/>
              <a:buFont typeface="Arial"/>
              <a:buNone/>
            </a:pPr>
            <a:r>
              <a:rPr lang="en-US" sz="6000" b="0" i="0" u="none" strike="noStrike" cap="none" dirty="0">
                <a:solidFill>
                  <a:srgbClr val="1F6566"/>
                </a:solidFill>
                <a:latin typeface="Roboto Black"/>
                <a:ea typeface="Roboto Black"/>
                <a:cs typeface="Roboto Black"/>
                <a:sym typeface="Roboto Black"/>
              </a:rPr>
              <a:t>What has changed since </a:t>
            </a:r>
            <a:r>
              <a:rPr lang="en-US" sz="6000" dirty="0">
                <a:solidFill>
                  <a:srgbClr val="1F6566"/>
                </a:solidFill>
                <a:latin typeface="Roboto Black"/>
                <a:ea typeface="Roboto Black"/>
                <a:cs typeface="Roboto Black"/>
                <a:sym typeface="Roboto Black"/>
              </a:rPr>
              <a:t>Budget Adoption</a:t>
            </a:r>
            <a:r>
              <a:rPr lang="en-US" sz="6000" b="0" i="0" u="none" strike="noStrike" cap="none" dirty="0">
                <a:solidFill>
                  <a:srgbClr val="1F6566"/>
                </a:solidFill>
                <a:latin typeface="Roboto Black"/>
                <a:ea typeface="Roboto Black"/>
                <a:cs typeface="Roboto Black"/>
                <a:sym typeface="Roboto Black"/>
              </a:rPr>
              <a:t>?</a:t>
            </a:r>
            <a:endParaRPr sz="6000" b="0" i="0" u="none" strike="noStrike" cap="none" dirty="0">
              <a:solidFill>
                <a:srgbClr val="1F6566"/>
              </a:solidFill>
              <a:latin typeface="Roboto Black"/>
              <a:ea typeface="Roboto Black"/>
              <a:cs typeface="Roboto Black"/>
              <a:sym typeface="Roboto Black"/>
            </a:endParaRPr>
          </a:p>
          <a:p>
            <a:pPr marL="0" marR="0" lvl="0" indent="0" algn="l" rtl="0">
              <a:lnSpc>
                <a:spcPct val="120002"/>
              </a:lnSpc>
              <a:spcBef>
                <a:spcPts val="0"/>
              </a:spcBef>
              <a:spcAft>
                <a:spcPts val="0"/>
              </a:spcAft>
              <a:buClr>
                <a:srgbClr val="000000"/>
              </a:buClr>
              <a:buSzPts val="7199"/>
              <a:buFont typeface="Arial"/>
              <a:buNone/>
            </a:pPr>
            <a:endParaRPr sz="5400" b="0" i="0" u="none" strike="noStrike" cap="none" dirty="0">
              <a:solidFill>
                <a:srgbClr val="1F6566"/>
              </a:solidFill>
              <a:latin typeface="Roboto Black"/>
              <a:ea typeface="Roboto Black"/>
              <a:cs typeface="Roboto Black"/>
              <a:sym typeface="Roboto Black"/>
            </a:endParaRPr>
          </a:p>
        </p:txBody>
      </p:sp>
      <p:grpSp>
        <p:nvGrpSpPr>
          <p:cNvPr id="111" name="Google Shape;111;p6"/>
          <p:cNvGrpSpPr/>
          <p:nvPr/>
        </p:nvGrpSpPr>
        <p:grpSpPr>
          <a:xfrm>
            <a:off x="15889139" y="842762"/>
            <a:ext cx="2406625" cy="788359"/>
            <a:chOff x="0" y="0"/>
            <a:chExt cx="3208834" cy="1051145"/>
          </a:xfrm>
        </p:grpSpPr>
        <p:pic>
          <p:nvPicPr>
            <p:cNvPr id="112" name="Google Shape;112;p6"/>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113" name="Google Shape;113;p6"/>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114" name="Google Shape;114;p6"/>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sp>
        <p:nvSpPr>
          <p:cNvPr id="115" name="Google Shape;115;p6"/>
          <p:cNvSpPr txBox="1"/>
          <p:nvPr/>
        </p:nvSpPr>
        <p:spPr>
          <a:xfrm>
            <a:off x="2200175" y="2621826"/>
            <a:ext cx="13681200" cy="4390946"/>
          </a:xfrm>
          <a:prstGeom prst="rect">
            <a:avLst/>
          </a:prstGeom>
          <a:noFill/>
          <a:ln>
            <a:noFill/>
          </a:ln>
        </p:spPr>
        <p:txBody>
          <a:bodyPr spcFirstLastPara="1" wrap="square" lIns="0" tIns="0" rIns="0" bIns="0" anchor="t" anchorCtr="0">
            <a:spAutoFit/>
          </a:bodyPr>
          <a:lstStyle/>
          <a:p>
            <a:pPr marL="571500" marR="0" lvl="0" indent="-571500" algn="l" rtl="0">
              <a:spcBef>
                <a:spcPts val="1000"/>
              </a:spcBef>
              <a:spcAft>
                <a:spcPts val="0"/>
              </a:spcAft>
              <a:buClr>
                <a:srgbClr val="000000"/>
              </a:buClr>
              <a:buSzPts val="4800"/>
              <a:buFont typeface="Arial" panose="020B0604020202020204" pitchFamily="34" charset="0"/>
              <a:buChar char="•"/>
            </a:pPr>
            <a:r>
              <a:rPr lang="en-US" sz="3600" dirty="0">
                <a:latin typeface="Roboto" panose="020B0604020202020204" charset="0"/>
                <a:ea typeface="Roboto" panose="020B0604020202020204" charset="0"/>
                <a:cs typeface="Open Sans"/>
                <a:sym typeface="Open Sans"/>
              </a:rPr>
              <a:t>Adjusted salaries and benefits to reflect actual projected costs</a:t>
            </a:r>
            <a:endParaRPr sz="3600" b="0" i="0" u="none" strike="noStrike" cap="none" dirty="0">
              <a:solidFill>
                <a:srgbClr val="000000"/>
              </a:solidFill>
              <a:latin typeface="Roboto" panose="020B0604020202020204" charset="0"/>
              <a:ea typeface="Roboto" panose="020B0604020202020204" charset="0"/>
              <a:cs typeface="Open Sans"/>
              <a:sym typeface="Open Sans"/>
            </a:endParaRPr>
          </a:p>
          <a:p>
            <a:pPr marL="571500" marR="0" lvl="0" indent="-571500" algn="l" rtl="0">
              <a:spcBef>
                <a:spcPts val="1000"/>
              </a:spcBef>
              <a:spcAft>
                <a:spcPts val="0"/>
              </a:spcAft>
              <a:buClr>
                <a:srgbClr val="000000"/>
              </a:buClr>
              <a:buSzPts val="4800"/>
              <a:buFont typeface="Arial" panose="020B0604020202020204" pitchFamily="34" charset="0"/>
              <a:buChar char="•"/>
            </a:pPr>
            <a:r>
              <a:rPr lang="en-US" sz="3600" b="0" i="0" u="none" strike="noStrike" cap="none" dirty="0">
                <a:solidFill>
                  <a:srgbClr val="000000"/>
                </a:solidFill>
                <a:latin typeface="Roboto" panose="020B0604020202020204" charset="0"/>
                <a:ea typeface="Roboto" panose="020B0604020202020204" charset="0"/>
                <a:cs typeface="Open Sans"/>
                <a:sym typeface="Open Sans"/>
              </a:rPr>
              <a:t>Posted carryover and budgets were increased accordingly within books, supplies and professional services</a:t>
            </a:r>
            <a:endParaRPr sz="3600" b="0" i="0" u="none" strike="noStrike" cap="none" dirty="0">
              <a:solidFill>
                <a:srgbClr val="000000"/>
              </a:solidFill>
              <a:latin typeface="Roboto" panose="020B0604020202020204" charset="0"/>
              <a:ea typeface="Roboto" panose="020B0604020202020204" charset="0"/>
              <a:cs typeface="Open Sans"/>
              <a:sym typeface="Open Sans"/>
            </a:endParaRPr>
          </a:p>
          <a:p>
            <a:pPr marL="571500" marR="0" lvl="0" indent="-571500" algn="l" rtl="0">
              <a:spcBef>
                <a:spcPts val="1000"/>
              </a:spcBef>
              <a:spcAft>
                <a:spcPts val="0"/>
              </a:spcAft>
              <a:buClr>
                <a:srgbClr val="000000"/>
              </a:buClr>
              <a:buSzPts val="4800"/>
              <a:buFont typeface="Arial" panose="020B0604020202020204" pitchFamily="34" charset="0"/>
              <a:buChar char="•"/>
            </a:pPr>
            <a:r>
              <a:rPr lang="en-US" sz="3600" b="0" i="0" u="none" strike="noStrike" cap="none" dirty="0">
                <a:solidFill>
                  <a:srgbClr val="000000"/>
                </a:solidFill>
                <a:latin typeface="Roboto" panose="020B0604020202020204" charset="0"/>
                <a:ea typeface="Roboto" panose="020B0604020202020204" charset="0"/>
                <a:cs typeface="Open Sans"/>
                <a:sym typeface="Open Sans"/>
              </a:rPr>
              <a:t>Local revenue budgets are adjusted as actual donations are received</a:t>
            </a:r>
            <a:endParaRPr sz="3600" b="0" i="0" u="none" strike="noStrike" cap="none" dirty="0">
              <a:solidFill>
                <a:srgbClr val="000000"/>
              </a:solidFill>
              <a:latin typeface="Roboto" panose="020B0604020202020204" charset="0"/>
              <a:ea typeface="Roboto" panose="020B0604020202020204" charset="0"/>
              <a:cs typeface="Open Sans"/>
              <a:sym typeface="Open Sans"/>
            </a:endParaRPr>
          </a:p>
          <a:p>
            <a:pPr marL="571500" marR="0" lvl="0" indent="-571500" algn="l" rtl="0">
              <a:spcBef>
                <a:spcPts val="1000"/>
              </a:spcBef>
              <a:spcAft>
                <a:spcPts val="0"/>
              </a:spcAft>
              <a:buClr>
                <a:srgbClr val="000000"/>
              </a:buClr>
              <a:buSzPts val="4800"/>
              <a:buFont typeface="Arial" panose="020B0604020202020204" pitchFamily="34" charset="0"/>
              <a:buChar char="•"/>
            </a:pPr>
            <a:r>
              <a:rPr lang="en-US" sz="3600" b="0" i="0" u="none" strike="noStrike" cap="none" dirty="0">
                <a:solidFill>
                  <a:srgbClr val="000000"/>
                </a:solidFill>
                <a:latin typeface="Roboto" panose="020B0604020202020204" charset="0"/>
                <a:ea typeface="Roboto" panose="020B0604020202020204" charset="0"/>
                <a:cs typeface="Open Sans"/>
                <a:sym typeface="Open Sans"/>
              </a:rPr>
              <a:t>Contributions to Special Education adjusted closer to projected actual costs</a:t>
            </a:r>
            <a:endParaRPr sz="3600" b="0" i="0" u="none" strike="noStrike" cap="none" dirty="0">
              <a:solidFill>
                <a:srgbClr val="000000"/>
              </a:solidFill>
              <a:latin typeface="Roboto" panose="020B0604020202020204" charset="0"/>
              <a:ea typeface="Roboto" panose="020B0604020202020204" charset="0"/>
              <a:cs typeface="Open Sans"/>
              <a:sym typeface="Open Sans"/>
            </a:endParaRPr>
          </a:p>
        </p:txBody>
      </p:sp>
      <p:pic>
        <p:nvPicPr>
          <p:cNvPr id="116" name="Google Shape;116;p6"/>
          <p:cNvPicPr preferRelativeResize="0"/>
          <p:nvPr/>
        </p:nvPicPr>
        <p:blipFill rotWithShape="1">
          <a:blip r:embed="rId5">
            <a:alphaModFix/>
          </a:blip>
          <a:srcRect/>
          <a:stretch/>
        </p:blipFill>
        <p:spPr>
          <a:xfrm>
            <a:off x="200069" y="8701554"/>
            <a:ext cx="1094731" cy="13082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6"/>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grpSp>
        <p:nvGrpSpPr>
          <p:cNvPr id="111" name="Google Shape;111;p6"/>
          <p:cNvGrpSpPr/>
          <p:nvPr/>
        </p:nvGrpSpPr>
        <p:grpSpPr>
          <a:xfrm>
            <a:off x="15889139" y="842762"/>
            <a:ext cx="2406625" cy="788359"/>
            <a:chOff x="0" y="0"/>
            <a:chExt cx="3208834" cy="1051145"/>
          </a:xfrm>
        </p:grpSpPr>
        <p:pic>
          <p:nvPicPr>
            <p:cNvPr id="112" name="Google Shape;112;p6"/>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113" name="Google Shape;113;p6"/>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114" name="Google Shape;114;p6"/>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pic>
        <p:nvPicPr>
          <p:cNvPr id="116" name="Google Shape;116;p6"/>
          <p:cNvPicPr preferRelativeResize="0"/>
          <p:nvPr/>
        </p:nvPicPr>
        <p:blipFill rotWithShape="1">
          <a:blip r:embed="rId5">
            <a:alphaModFix/>
          </a:blip>
          <a:srcRect/>
          <a:stretch/>
        </p:blipFill>
        <p:spPr>
          <a:xfrm>
            <a:off x="200069" y="8701554"/>
            <a:ext cx="1094731" cy="1308204"/>
          </a:xfrm>
          <a:prstGeom prst="rect">
            <a:avLst/>
          </a:prstGeom>
          <a:noFill/>
          <a:ln>
            <a:noFill/>
          </a:ln>
        </p:spPr>
      </p:pic>
      <p:sp>
        <p:nvSpPr>
          <p:cNvPr id="10" name="Google Shape;110;p6"/>
          <p:cNvSpPr txBox="1"/>
          <p:nvPr/>
        </p:nvSpPr>
        <p:spPr>
          <a:xfrm>
            <a:off x="1017709" y="370725"/>
            <a:ext cx="10666290" cy="1107996"/>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Clr>
                <a:srgbClr val="000000"/>
              </a:buClr>
              <a:buSzPts val="7199"/>
              <a:buFont typeface="Arial"/>
              <a:buNone/>
            </a:pPr>
            <a:r>
              <a:rPr lang="en-US" sz="6000" dirty="0">
                <a:solidFill>
                  <a:srgbClr val="1F6566"/>
                </a:solidFill>
                <a:latin typeface="Roboto Black"/>
                <a:ea typeface="Roboto Black"/>
                <a:cs typeface="Roboto Black"/>
                <a:sym typeface="Roboto Black"/>
              </a:rPr>
              <a:t>Key Budget Assumptions</a:t>
            </a:r>
            <a:endParaRPr lang="en-US" sz="6000" b="0" i="0" u="none" strike="noStrike" cap="none" dirty="0">
              <a:solidFill>
                <a:srgbClr val="1F6566"/>
              </a:solidFill>
              <a:latin typeface="Roboto Black"/>
              <a:ea typeface="Roboto Black"/>
              <a:cs typeface="Roboto Black"/>
              <a:sym typeface="Roboto Black"/>
            </a:endParaRPr>
          </a:p>
        </p:txBody>
      </p:sp>
      <p:sp>
        <p:nvSpPr>
          <p:cNvPr id="11" name="Content Placeholder 2"/>
          <p:cNvSpPr txBox="1">
            <a:spLocks/>
          </p:cNvSpPr>
          <p:nvPr/>
        </p:nvSpPr>
        <p:spPr>
          <a:xfrm>
            <a:off x="1551708" y="1939636"/>
            <a:ext cx="12967855" cy="748145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R="0" lvl="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tx1"/>
                </a:solidFill>
                <a:effectLst/>
                <a:uLnTx/>
                <a:uFillTx/>
                <a:latin typeface="Roboto" panose="020B0604020202020204" charset="0"/>
                <a:ea typeface="Roboto" panose="020B0604020202020204" charset="0"/>
              </a:rPr>
              <a:t>All step and column adjustments, vacancies and late hires reflected in budget</a:t>
            </a:r>
          </a:p>
          <a:p>
            <a:pPr marR="0" lvl="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3200" dirty="0">
                <a:solidFill>
                  <a:schemeClr val="tx1"/>
                </a:solidFill>
                <a:latin typeface="Roboto" panose="020B0604020202020204" charset="0"/>
                <a:ea typeface="Roboto" panose="020B0604020202020204" charset="0"/>
              </a:rPr>
              <a:t>Department of Finance COLA funding assumptions</a:t>
            </a:r>
          </a:p>
          <a:p>
            <a:pPr marR="0" lvl="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tx1"/>
                </a:solidFill>
                <a:effectLst/>
                <a:uLnTx/>
                <a:uFillTx/>
                <a:latin typeface="Roboto" panose="020B0604020202020204" charset="0"/>
                <a:ea typeface="Roboto" panose="020B0604020202020204" charset="0"/>
              </a:rPr>
              <a:t>Increased</a:t>
            </a:r>
            <a:r>
              <a:rPr kumimoji="0" lang="en-US" sz="3200" b="0" i="0" u="none" strike="noStrike" kern="1200" cap="none" spc="0" normalizeH="0" noProof="0" dirty="0">
                <a:ln>
                  <a:noFill/>
                </a:ln>
                <a:solidFill>
                  <a:schemeClr val="tx1"/>
                </a:solidFill>
                <a:effectLst/>
                <a:uLnTx/>
                <a:uFillTx/>
                <a:latin typeface="Roboto" panose="020B0604020202020204" charset="0"/>
                <a:ea typeface="Roboto" panose="020B0604020202020204" charset="0"/>
              </a:rPr>
              <a:t> STRS &amp; PERS costs accordingly using current projected rates</a:t>
            </a:r>
            <a:endParaRPr kumimoji="0" lang="en-US" sz="3200" b="0" i="0" u="none" strike="noStrike" kern="1200" cap="none" spc="0" normalizeH="0" baseline="0" noProof="0" dirty="0">
              <a:ln>
                <a:noFill/>
              </a:ln>
              <a:solidFill>
                <a:schemeClr val="tx1"/>
              </a:solidFill>
              <a:effectLst/>
              <a:uLnTx/>
              <a:uFillTx/>
              <a:latin typeface="Roboto" panose="020B0604020202020204" charset="0"/>
              <a:ea typeface="Roboto" panose="020B0604020202020204" charset="0"/>
            </a:endParaRPr>
          </a:p>
          <a:p>
            <a:pPr marR="0" lvl="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3200" dirty="0">
                <a:solidFill>
                  <a:schemeClr val="tx1"/>
                </a:solidFill>
                <a:latin typeface="Roboto" panose="020B0604020202020204" charset="0"/>
                <a:ea typeface="Roboto" panose="020B0604020202020204" charset="0"/>
              </a:rPr>
              <a:t>Enrollment up 279 students from last year</a:t>
            </a:r>
          </a:p>
          <a:p>
            <a:pPr marR="0" lvl="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tx1"/>
                </a:solidFill>
                <a:effectLst/>
                <a:uLnTx/>
                <a:uFillTx/>
                <a:latin typeface="Roboto" panose="020B0604020202020204" charset="0"/>
                <a:ea typeface="Roboto" panose="020B0604020202020204" charset="0"/>
              </a:rPr>
              <a:t>Funded Average</a:t>
            </a:r>
            <a:r>
              <a:rPr kumimoji="0" lang="en-US" sz="3200" b="0" i="0" u="none" strike="noStrike" kern="1200" cap="none" spc="0" normalizeH="0" noProof="0" dirty="0">
                <a:ln>
                  <a:noFill/>
                </a:ln>
                <a:solidFill>
                  <a:schemeClr val="tx1"/>
                </a:solidFill>
                <a:effectLst/>
                <a:uLnTx/>
                <a:uFillTx/>
                <a:latin typeface="Roboto" panose="020B0604020202020204" charset="0"/>
                <a:ea typeface="Roboto" panose="020B0604020202020204" charset="0"/>
              </a:rPr>
              <a:t> Daily Attendance (ADA) projected at 5,509 (92% of projected enrollment) in subsequent years of MYP (historically 96%)</a:t>
            </a:r>
          </a:p>
          <a:p>
            <a:pPr marR="0" lvl="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3200" baseline="0" dirty="0">
                <a:solidFill>
                  <a:schemeClr val="tx1"/>
                </a:solidFill>
                <a:latin typeface="Roboto" panose="020B0604020202020204" charset="0"/>
                <a:ea typeface="Roboto" panose="020B0604020202020204" charset="0"/>
              </a:rPr>
              <a:t>District unduplicated</a:t>
            </a:r>
            <a:r>
              <a:rPr lang="en-US" sz="3200" dirty="0">
                <a:solidFill>
                  <a:schemeClr val="tx1"/>
                </a:solidFill>
                <a:latin typeface="Roboto" panose="020B0604020202020204" charset="0"/>
                <a:ea typeface="Roboto" panose="020B0604020202020204" charset="0"/>
              </a:rPr>
              <a:t> pupil count (UPC) well below the 55% threshold for Concentration Grant Funds</a:t>
            </a:r>
          </a:p>
          <a:p>
            <a:pPr lvl="1">
              <a:buClrTx/>
              <a:buFont typeface="Arial" panose="020B0604020202020204" pitchFamily="34" charset="0"/>
              <a:buChar char="•"/>
            </a:pPr>
            <a:r>
              <a:rPr lang="en-US" sz="3200" noProof="0" dirty="0">
                <a:solidFill>
                  <a:schemeClr val="tx1"/>
                </a:solidFill>
                <a:latin typeface="Roboto" panose="020B0604020202020204" charset="0"/>
                <a:ea typeface="Roboto" panose="020B0604020202020204" charset="0"/>
              </a:rPr>
              <a:t>District does not project receipt of these funds in foreseeable future</a:t>
            </a:r>
            <a:endParaRPr kumimoji="0" lang="en-US" sz="3200" b="0" i="0" u="none" strike="noStrike" kern="1200" cap="none" spc="0" normalizeH="0" baseline="0" noProof="0" dirty="0">
              <a:ln>
                <a:noFill/>
              </a:ln>
              <a:solidFill>
                <a:schemeClr val="tx1"/>
              </a:solidFill>
              <a:effectLst/>
              <a:uLnTx/>
              <a:uFillTx/>
              <a:latin typeface="Roboto" panose="020B0604020202020204" charset="0"/>
              <a:ea typeface="Roboto" panose="020B0604020202020204" charset="0"/>
            </a:endParaRPr>
          </a:p>
          <a:p>
            <a:pPr marR="0" lvl="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tx1"/>
                </a:solidFill>
                <a:effectLst/>
                <a:uLnTx/>
                <a:uFillTx/>
                <a:latin typeface="Roboto" panose="020B0604020202020204" charset="0"/>
                <a:ea typeface="Roboto" panose="020B0604020202020204" charset="0"/>
              </a:rPr>
              <a:t>Labor negotiations not settled for any of the labor groups</a:t>
            </a:r>
          </a:p>
          <a:p>
            <a:pPr marR="0" lvl="1"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tx1"/>
                </a:solidFill>
                <a:effectLst/>
                <a:uLnTx/>
                <a:uFillTx/>
                <a:latin typeface="Roboto" panose="020B0604020202020204" charset="0"/>
                <a:ea typeface="Roboto" panose="020B0604020202020204" charset="0"/>
              </a:rPr>
              <a:t>No costs for salary settlement included in MYP</a:t>
            </a:r>
          </a:p>
          <a:p>
            <a:pPr marL="0" marR="0" lvl="0" indent="0" algn="l" defTabSz="457200" rtl="0" eaLnBrk="1" fontAlgn="auto" latinLnBrk="0" hangingPunct="1">
              <a:lnSpc>
                <a:spcPct val="100000"/>
              </a:lnSpc>
              <a:spcBef>
                <a:spcPts val="1000"/>
              </a:spcBef>
              <a:spcAft>
                <a:spcPts val="0"/>
              </a:spcAft>
              <a:buClrTx/>
              <a:buSzTx/>
              <a:buNone/>
              <a:tabLst/>
              <a:defRPr/>
            </a:pPr>
            <a:endParaRPr kumimoji="0" lang="en-US" sz="3600" b="0" i="0" u="none" strike="noStrike" kern="1200" cap="none" spc="0" normalizeH="0" baseline="0" noProof="0" dirty="0">
              <a:ln>
                <a:noFill/>
              </a:ln>
              <a:solidFill>
                <a:schemeClr val="tx1"/>
              </a:solidFill>
              <a:effectLst/>
              <a:uLnTx/>
              <a:uFillTx/>
              <a:latin typeface="Roboto" panose="020B0604020202020204" charset="0"/>
              <a:ea typeface="Roboto" panose="020B0604020202020204" charset="0"/>
            </a:endParaRPr>
          </a:p>
        </p:txBody>
      </p:sp>
    </p:spTree>
    <p:extLst>
      <p:ext uri="{BB962C8B-B14F-4D97-AF65-F5344CB8AC3E}">
        <p14:creationId xmlns:p14="http://schemas.microsoft.com/office/powerpoint/2010/main" val="2192733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sldNum" idx="12"/>
          </p:nvPr>
        </p:nvSpPr>
        <p:spPr>
          <a:xfrm>
            <a:off x="14401800" y="9441807"/>
            <a:ext cx="2857500" cy="457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solidFill>
                  <a:schemeClr val="dk1"/>
                </a:solidFill>
              </a:rPr>
              <a:t>8</a:t>
            </a:fld>
            <a:endParaRPr dirty="0">
              <a:solidFill>
                <a:schemeClr val="dk1"/>
              </a:solidFill>
            </a:endParaRPr>
          </a:p>
        </p:txBody>
      </p:sp>
      <p:sp>
        <p:nvSpPr>
          <p:cNvPr id="136" name="Google Shape;136;p7"/>
          <p:cNvSpPr txBox="1">
            <a:spLocks noGrp="1"/>
          </p:cNvSpPr>
          <p:nvPr>
            <p:ph type="title" idx="4294967295"/>
          </p:nvPr>
        </p:nvSpPr>
        <p:spPr>
          <a:xfrm>
            <a:off x="1391478" y="0"/>
            <a:ext cx="13010322" cy="1257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5199"/>
              <a:buNone/>
            </a:pPr>
            <a:r>
              <a:rPr lang="en-US" sz="7200">
                <a:solidFill>
                  <a:srgbClr val="1F6566"/>
                </a:solidFill>
                <a:latin typeface="Roboto Black"/>
                <a:ea typeface="Roboto Black"/>
                <a:cs typeface="Roboto Black"/>
                <a:sym typeface="Roboto Black"/>
              </a:rPr>
              <a:t>General Fund Revenue Budget</a:t>
            </a:r>
            <a:endParaRPr sz="1400">
              <a:solidFill>
                <a:srgbClr val="000000"/>
              </a:solidFill>
              <a:latin typeface="Arial"/>
              <a:ea typeface="Arial"/>
              <a:cs typeface="Arial"/>
              <a:sym typeface="Arial"/>
            </a:endParaRPr>
          </a:p>
        </p:txBody>
      </p:sp>
      <p:sp>
        <p:nvSpPr>
          <p:cNvPr id="137" name="Google Shape;137;p7"/>
          <p:cNvSpPr txBox="1"/>
          <p:nvPr/>
        </p:nvSpPr>
        <p:spPr>
          <a:xfrm>
            <a:off x="11830050" y="1257301"/>
            <a:ext cx="4171950" cy="7155805"/>
          </a:xfrm>
          <a:prstGeom prst="rect">
            <a:avLst/>
          </a:prstGeom>
          <a:solidFill>
            <a:srgbClr val="00B0F0"/>
          </a:solidFill>
          <a:ln w="9525" cap="flat" cmpd="sng">
            <a:solidFill>
              <a:schemeClr val="lt2"/>
            </a:solidFill>
            <a:prstDash val="solid"/>
            <a:round/>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1" u="none" strike="noStrike" cap="none" dirty="0">
                <a:solidFill>
                  <a:schemeClr val="lt1"/>
                </a:solidFill>
                <a:latin typeface="Arial"/>
                <a:ea typeface="Arial"/>
                <a:cs typeface="Arial"/>
                <a:sym typeface="Arial"/>
              </a:rPr>
              <a:t>General Purpose  – </a:t>
            </a:r>
            <a:r>
              <a:rPr lang="en-US" sz="2400" b="1" i="1" u="none" strike="noStrike" cap="none" dirty="0">
                <a:solidFill>
                  <a:schemeClr val="lt1"/>
                </a:solidFill>
                <a:latin typeface="Arial"/>
                <a:ea typeface="Arial"/>
                <a:cs typeface="Arial"/>
                <a:sym typeface="Arial"/>
              </a:rPr>
              <a:t>Property taxes, basic state aide, and education protection account funds</a:t>
            </a:r>
            <a:endParaRPr sz="3000" b="1" i="1"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900" b="1" i="1"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3000" b="1" i="1" u="none" strike="noStrike" cap="none" dirty="0">
                <a:solidFill>
                  <a:schemeClr val="lt1"/>
                </a:solidFill>
                <a:latin typeface="Arial"/>
                <a:ea typeface="Arial"/>
                <a:cs typeface="Arial"/>
                <a:sym typeface="Arial"/>
              </a:rPr>
              <a:t>Federal – </a:t>
            </a:r>
            <a:r>
              <a:rPr lang="en-US" sz="2400" b="1" i="1" u="none" strike="noStrike" cap="none" dirty="0">
                <a:solidFill>
                  <a:schemeClr val="lt1"/>
                </a:solidFill>
                <a:latin typeface="Arial"/>
                <a:ea typeface="Arial"/>
                <a:cs typeface="Arial"/>
                <a:sym typeface="Arial"/>
              </a:rPr>
              <a:t>District must follow specific grant guidelines (Title I, Title II, etc.)</a:t>
            </a:r>
            <a:endParaRPr dirty="0"/>
          </a:p>
          <a:p>
            <a:pPr marL="0" marR="0" lvl="0" indent="0" algn="l" rtl="0">
              <a:lnSpc>
                <a:spcPct val="100000"/>
              </a:lnSpc>
              <a:spcBef>
                <a:spcPts val="0"/>
              </a:spcBef>
              <a:spcAft>
                <a:spcPts val="0"/>
              </a:spcAft>
              <a:buNone/>
            </a:pPr>
            <a:endParaRPr sz="900" b="1" i="1"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3000" b="1" i="1" u="none" strike="noStrike" cap="none" dirty="0">
                <a:solidFill>
                  <a:schemeClr val="lt1"/>
                </a:solidFill>
                <a:latin typeface="Arial"/>
                <a:ea typeface="Arial"/>
                <a:cs typeface="Arial"/>
                <a:sym typeface="Arial"/>
              </a:rPr>
              <a:t>Other State – </a:t>
            </a:r>
            <a:r>
              <a:rPr lang="en-US" sz="2400" b="1" i="1" u="none" strike="noStrike" cap="none" dirty="0">
                <a:solidFill>
                  <a:schemeClr val="lt1"/>
                </a:solidFill>
                <a:latin typeface="Arial"/>
                <a:ea typeface="Arial"/>
                <a:cs typeface="Arial"/>
                <a:sym typeface="Arial"/>
              </a:rPr>
              <a:t>State funds not part of State Aide (Lottery, Special Education, Mandate etc.)</a:t>
            </a:r>
            <a:endParaRPr dirty="0"/>
          </a:p>
          <a:p>
            <a:pPr marL="0" marR="0" lvl="0" indent="0" algn="l" rtl="0">
              <a:lnSpc>
                <a:spcPct val="100000"/>
              </a:lnSpc>
              <a:spcBef>
                <a:spcPts val="0"/>
              </a:spcBef>
              <a:spcAft>
                <a:spcPts val="0"/>
              </a:spcAft>
              <a:buNone/>
            </a:pPr>
            <a:endParaRPr sz="900" b="1" i="1"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3000" b="1" i="1" u="none" strike="noStrike" cap="none" dirty="0">
                <a:solidFill>
                  <a:schemeClr val="lt1"/>
                </a:solidFill>
                <a:latin typeface="Arial"/>
                <a:ea typeface="Arial"/>
                <a:cs typeface="Arial"/>
                <a:sym typeface="Arial"/>
              </a:rPr>
              <a:t>Local – </a:t>
            </a:r>
            <a:r>
              <a:rPr lang="en-US" sz="2400" b="1" i="1" u="none" strike="noStrike" cap="none" dirty="0">
                <a:solidFill>
                  <a:schemeClr val="lt1"/>
                </a:solidFill>
                <a:latin typeface="Arial"/>
                <a:ea typeface="Arial"/>
                <a:cs typeface="Arial"/>
                <a:sym typeface="Arial"/>
              </a:rPr>
              <a:t>Funds received from local sources (Parcel Tax, Casino Funds, Foundation support, PTSA support, Interest, etc.)</a:t>
            </a:r>
            <a:endParaRPr dirty="0"/>
          </a:p>
        </p:txBody>
      </p:sp>
      <p:pic>
        <p:nvPicPr>
          <p:cNvPr id="139" name="Google Shape;139;p7"/>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pic>
        <p:nvPicPr>
          <p:cNvPr id="140" name="Google Shape;140;p7"/>
          <p:cNvPicPr preferRelativeResize="0"/>
          <p:nvPr/>
        </p:nvPicPr>
        <p:blipFill rotWithShape="1">
          <a:blip r:embed="rId4">
            <a:alphaModFix/>
          </a:blip>
          <a:srcRect/>
          <a:stretch/>
        </p:blipFill>
        <p:spPr>
          <a:xfrm>
            <a:off x="561581" y="8519046"/>
            <a:ext cx="1091279" cy="1310754"/>
          </a:xfrm>
          <a:prstGeom prst="rect">
            <a:avLst/>
          </a:prstGeom>
          <a:noFill/>
          <a:ln>
            <a:noFill/>
          </a:ln>
        </p:spPr>
      </p:pic>
      <p:pic>
        <p:nvPicPr>
          <p:cNvPr id="141" name="Google Shape;141;p7"/>
          <p:cNvPicPr preferRelativeResize="0"/>
          <p:nvPr/>
        </p:nvPicPr>
        <p:blipFill rotWithShape="1">
          <a:blip r:embed="rId5">
            <a:alphaModFix/>
          </a:blip>
          <a:srcRect/>
          <a:stretch/>
        </p:blipFill>
        <p:spPr>
          <a:xfrm>
            <a:off x="15879872" y="575275"/>
            <a:ext cx="2408129" cy="792549"/>
          </a:xfrm>
          <a:prstGeom prst="rect">
            <a:avLst/>
          </a:prstGeom>
          <a:noFill/>
          <a:ln>
            <a:noFill/>
          </a:ln>
        </p:spPr>
      </p:pic>
      <p:pic>
        <p:nvPicPr>
          <p:cNvPr id="2" name="Picture 1"/>
          <p:cNvPicPr>
            <a:picLocks noChangeAspect="1"/>
          </p:cNvPicPr>
          <p:nvPr/>
        </p:nvPicPr>
        <p:blipFill>
          <a:blip r:embed="rId6"/>
          <a:stretch>
            <a:fillRect/>
          </a:stretch>
        </p:blipFill>
        <p:spPr>
          <a:xfrm>
            <a:off x="5846960" y="1236942"/>
            <a:ext cx="5950212" cy="4072481"/>
          </a:xfrm>
          <a:prstGeom prst="rect">
            <a:avLst/>
          </a:prstGeom>
        </p:spPr>
      </p:pic>
      <p:pic>
        <p:nvPicPr>
          <p:cNvPr id="5" name="Picture 4"/>
          <p:cNvPicPr>
            <a:picLocks noChangeAspect="1"/>
          </p:cNvPicPr>
          <p:nvPr/>
        </p:nvPicPr>
        <p:blipFill>
          <a:blip r:embed="rId7"/>
          <a:stretch>
            <a:fillRect/>
          </a:stretch>
        </p:blipFill>
        <p:spPr>
          <a:xfrm>
            <a:off x="2244779" y="5309423"/>
            <a:ext cx="5950212" cy="455964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8"/>
          <p:cNvSpPr txBox="1">
            <a:spLocks noGrp="1"/>
          </p:cNvSpPr>
          <p:nvPr>
            <p:ph type="title"/>
          </p:nvPr>
        </p:nvSpPr>
        <p:spPr>
          <a:xfrm>
            <a:off x="1827025" y="302825"/>
            <a:ext cx="13308600" cy="1077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6700">
                <a:solidFill>
                  <a:srgbClr val="1F6566"/>
                </a:solidFill>
                <a:latin typeface="Roboto Black"/>
                <a:ea typeface="Roboto Black"/>
                <a:cs typeface="Roboto Black"/>
                <a:sym typeface="Roboto Black"/>
              </a:rPr>
              <a:t>CRPUSD Expenditures Categories</a:t>
            </a:r>
            <a:endParaRPr sz="6700" b="1"/>
          </a:p>
        </p:txBody>
      </p:sp>
      <p:cxnSp>
        <p:nvCxnSpPr>
          <p:cNvPr id="148" name="Google Shape;148;p8"/>
          <p:cNvCxnSpPr/>
          <p:nvPr/>
        </p:nvCxnSpPr>
        <p:spPr>
          <a:xfrm>
            <a:off x="2857500" y="1600200"/>
            <a:ext cx="11315700" cy="0"/>
          </a:xfrm>
          <a:prstGeom prst="straightConnector1">
            <a:avLst/>
          </a:prstGeom>
          <a:noFill/>
          <a:ln w="9525" cap="flat" cmpd="sng">
            <a:solidFill>
              <a:schemeClr val="dk1"/>
            </a:solidFill>
            <a:prstDash val="solid"/>
            <a:round/>
            <a:headEnd type="none" w="med" len="med"/>
            <a:tailEnd type="none" w="med" len="med"/>
          </a:ln>
        </p:spPr>
      </p:cxnSp>
      <p:graphicFrame>
        <p:nvGraphicFramePr>
          <p:cNvPr id="149" name="Google Shape;149;p8"/>
          <p:cNvGraphicFramePr/>
          <p:nvPr/>
        </p:nvGraphicFramePr>
        <p:xfrm>
          <a:off x="2650435" y="1828801"/>
          <a:ext cx="12642575" cy="8000975"/>
        </p:xfrm>
        <a:graphic>
          <a:graphicData uri="http://schemas.openxmlformats.org/drawingml/2006/table">
            <a:tbl>
              <a:tblPr>
                <a:noFill/>
                <a:tableStyleId>{B9E16E9E-3BDE-461D-9205-25F951B9D39D}</a:tableStyleId>
              </a:tblPr>
              <a:tblGrid>
                <a:gridCol w="4681600">
                  <a:extLst>
                    <a:ext uri="{9D8B030D-6E8A-4147-A177-3AD203B41FA5}">
                      <a16:colId xmlns:a16="http://schemas.microsoft.com/office/drawing/2014/main" val="20000"/>
                    </a:ext>
                  </a:extLst>
                </a:gridCol>
                <a:gridCol w="7960975">
                  <a:extLst>
                    <a:ext uri="{9D8B030D-6E8A-4147-A177-3AD203B41FA5}">
                      <a16:colId xmlns:a16="http://schemas.microsoft.com/office/drawing/2014/main" val="20001"/>
                    </a:ext>
                  </a:extLst>
                </a:gridCol>
              </a:tblGrid>
              <a:tr h="1213850">
                <a:tc>
                  <a:txBody>
                    <a:bodyPr/>
                    <a:lstStyle/>
                    <a:p>
                      <a:pPr marL="0" marR="0" lvl="0" indent="0" algn="l" rtl="0">
                        <a:lnSpc>
                          <a:spcPct val="100000"/>
                        </a:lnSpc>
                        <a:spcBef>
                          <a:spcPts val="0"/>
                        </a:spcBef>
                        <a:spcAft>
                          <a:spcPts val="0"/>
                        </a:spcAft>
                        <a:buNone/>
                      </a:pPr>
                      <a:r>
                        <a:rPr lang="en-US" sz="2100" b="1" i="0" u="none" strike="noStrike" cap="none">
                          <a:solidFill>
                            <a:srgbClr val="FFFFFF"/>
                          </a:solidFill>
                          <a:latin typeface="Arial"/>
                          <a:ea typeface="Arial"/>
                          <a:cs typeface="Arial"/>
                          <a:sym typeface="Arial"/>
                        </a:rPr>
                        <a:t>Certificated Salaries</a:t>
                      </a:r>
                      <a:endParaRPr/>
                    </a:p>
                  </a:txBody>
                  <a:tcPr marL="9300" marR="9300" marT="93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6092"/>
                    </a:solidFill>
                  </a:tcPr>
                </a:tc>
                <a:tc>
                  <a:txBody>
                    <a:bodyPr/>
                    <a:lstStyle/>
                    <a:p>
                      <a:pPr marL="0" marR="0" lvl="0" indent="0" algn="ctr" rtl="0">
                        <a:lnSpc>
                          <a:spcPct val="100000"/>
                        </a:lnSpc>
                        <a:spcBef>
                          <a:spcPts val="0"/>
                        </a:spcBef>
                        <a:spcAft>
                          <a:spcPts val="0"/>
                        </a:spcAft>
                        <a:buNone/>
                      </a:pPr>
                      <a:r>
                        <a:rPr lang="en-US" sz="2100" b="1" i="0" u="none" strike="noStrike" cap="none">
                          <a:solidFill>
                            <a:srgbClr val="FFFFFF"/>
                          </a:solidFill>
                          <a:latin typeface="Arial"/>
                          <a:ea typeface="Arial"/>
                          <a:cs typeface="Arial"/>
                          <a:sym typeface="Arial"/>
                        </a:rPr>
                        <a:t>Credentialed Staff:  Includes Teachers, Librarians, Nurses, Counselors, Psychologists, Principals, Superintendent        </a:t>
                      </a:r>
                      <a:endParaRPr/>
                    </a:p>
                  </a:txBody>
                  <a:tcPr marL="9300" marR="9300" marT="93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6092"/>
                    </a:solidFill>
                  </a:tcPr>
                </a:tc>
                <a:extLst>
                  <a:ext uri="{0D108BD9-81ED-4DB2-BD59-A6C34878D82A}">
                    <a16:rowId xmlns:a16="http://schemas.microsoft.com/office/drawing/2014/main" val="10000"/>
                  </a:ext>
                </a:extLst>
              </a:tr>
              <a:tr h="1213850">
                <a:tc>
                  <a:txBody>
                    <a:bodyPr/>
                    <a:lstStyle/>
                    <a:p>
                      <a:pPr marL="0" marR="0" lvl="0" indent="0" algn="l" rtl="0">
                        <a:lnSpc>
                          <a:spcPct val="100000"/>
                        </a:lnSpc>
                        <a:spcBef>
                          <a:spcPts val="0"/>
                        </a:spcBef>
                        <a:spcAft>
                          <a:spcPts val="0"/>
                        </a:spcAft>
                        <a:buNone/>
                      </a:pPr>
                      <a:r>
                        <a:rPr lang="en-US" sz="2100" b="1" i="0" u="none" strike="noStrike" cap="none">
                          <a:solidFill>
                            <a:srgbClr val="FFFFFF"/>
                          </a:solidFill>
                          <a:latin typeface="Arial"/>
                          <a:ea typeface="Arial"/>
                          <a:cs typeface="Arial"/>
                          <a:sym typeface="Arial"/>
                        </a:rPr>
                        <a:t>Classified Salaries</a:t>
                      </a:r>
                      <a:endParaRPr/>
                    </a:p>
                  </a:txBody>
                  <a:tcPr marL="9300" marR="9300" marT="93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6092"/>
                    </a:solidFill>
                  </a:tcPr>
                </a:tc>
                <a:tc>
                  <a:txBody>
                    <a:bodyPr/>
                    <a:lstStyle/>
                    <a:p>
                      <a:pPr marL="0" marR="0" lvl="0" indent="0" algn="ctr" rtl="0">
                        <a:lnSpc>
                          <a:spcPct val="100000"/>
                        </a:lnSpc>
                        <a:spcBef>
                          <a:spcPts val="0"/>
                        </a:spcBef>
                        <a:spcAft>
                          <a:spcPts val="0"/>
                        </a:spcAft>
                        <a:buNone/>
                      </a:pPr>
                      <a:r>
                        <a:rPr lang="en-US" sz="2100" b="1" i="0" u="none" strike="noStrike" cap="none">
                          <a:solidFill>
                            <a:srgbClr val="FFFFFF"/>
                          </a:solidFill>
                          <a:latin typeface="Arial"/>
                          <a:ea typeface="Arial"/>
                          <a:cs typeface="Arial"/>
                          <a:sym typeface="Arial"/>
                        </a:rPr>
                        <a:t>Non-Credentialed Staff: Office staff, Custodians,  Managers, Supervisors, CBO</a:t>
                      </a:r>
                      <a:endParaRPr/>
                    </a:p>
                  </a:txBody>
                  <a:tcPr marL="9300" marR="9300" marT="93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6092"/>
                    </a:solidFill>
                  </a:tcPr>
                </a:tc>
                <a:extLst>
                  <a:ext uri="{0D108BD9-81ED-4DB2-BD59-A6C34878D82A}">
                    <a16:rowId xmlns:a16="http://schemas.microsoft.com/office/drawing/2014/main" val="10001"/>
                  </a:ext>
                </a:extLst>
              </a:tr>
              <a:tr h="1613825">
                <a:tc>
                  <a:txBody>
                    <a:bodyPr/>
                    <a:lstStyle/>
                    <a:p>
                      <a:pPr marL="0" marR="0" lvl="0" indent="0" algn="l" rtl="0">
                        <a:lnSpc>
                          <a:spcPct val="100000"/>
                        </a:lnSpc>
                        <a:spcBef>
                          <a:spcPts val="0"/>
                        </a:spcBef>
                        <a:spcAft>
                          <a:spcPts val="0"/>
                        </a:spcAft>
                        <a:buNone/>
                      </a:pPr>
                      <a:r>
                        <a:rPr lang="en-US" sz="2100" b="1" i="0" u="none" strike="noStrike" cap="none">
                          <a:solidFill>
                            <a:srgbClr val="FFFFFF"/>
                          </a:solidFill>
                          <a:latin typeface="Arial"/>
                          <a:ea typeface="Arial"/>
                          <a:cs typeface="Arial"/>
                          <a:sym typeface="Arial"/>
                        </a:rPr>
                        <a:t>Employee Benefits</a:t>
                      </a:r>
                      <a:endParaRPr/>
                    </a:p>
                  </a:txBody>
                  <a:tcPr marL="9300" marR="9300" marT="93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6092"/>
                    </a:solidFill>
                  </a:tcPr>
                </a:tc>
                <a:tc>
                  <a:txBody>
                    <a:bodyPr/>
                    <a:lstStyle/>
                    <a:p>
                      <a:pPr marL="0" marR="0" lvl="0" indent="0" algn="ctr" rtl="0">
                        <a:lnSpc>
                          <a:spcPct val="100000"/>
                        </a:lnSpc>
                        <a:spcBef>
                          <a:spcPts val="0"/>
                        </a:spcBef>
                        <a:spcAft>
                          <a:spcPts val="0"/>
                        </a:spcAft>
                        <a:buNone/>
                      </a:pPr>
                      <a:r>
                        <a:rPr lang="en-US" sz="2100" b="1" i="0" u="none" strike="noStrike" cap="none">
                          <a:solidFill>
                            <a:srgbClr val="FFFFFF"/>
                          </a:solidFill>
                          <a:latin typeface="Arial"/>
                          <a:ea typeface="Arial"/>
                          <a:cs typeface="Arial"/>
                          <a:sym typeface="Arial"/>
                        </a:rPr>
                        <a:t>Salary driven benefit costs:  Includes State Teachers Retirement (STRS), Public Employee Retirement (PERS), Workers Compensation, SUI, Social Security, Health benefit costs</a:t>
                      </a:r>
                      <a:endParaRPr/>
                    </a:p>
                  </a:txBody>
                  <a:tcPr marL="9300" marR="9300" marT="93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6092"/>
                    </a:solidFill>
                  </a:tcPr>
                </a:tc>
                <a:extLst>
                  <a:ext uri="{0D108BD9-81ED-4DB2-BD59-A6C34878D82A}">
                    <a16:rowId xmlns:a16="http://schemas.microsoft.com/office/drawing/2014/main" val="10002"/>
                  </a:ext>
                </a:extLst>
              </a:tr>
              <a:tr h="796425">
                <a:tc>
                  <a:txBody>
                    <a:bodyPr/>
                    <a:lstStyle/>
                    <a:p>
                      <a:pPr marL="0" marR="0" lvl="0" indent="0" algn="l" rtl="0">
                        <a:lnSpc>
                          <a:spcPct val="100000"/>
                        </a:lnSpc>
                        <a:spcBef>
                          <a:spcPts val="0"/>
                        </a:spcBef>
                        <a:spcAft>
                          <a:spcPts val="0"/>
                        </a:spcAft>
                        <a:buNone/>
                      </a:pPr>
                      <a:r>
                        <a:rPr lang="en-US" sz="2100" b="1" i="0" u="none" strike="noStrike" cap="none">
                          <a:solidFill>
                            <a:srgbClr val="FFFFFF"/>
                          </a:solidFill>
                          <a:latin typeface="Arial"/>
                          <a:ea typeface="Arial"/>
                          <a:cs typeface="Arial"/>
                          <a:sym typeface="Arial"/>
                        </a:rPr>
                        <a:t>Books and Supplies</a:t>
                      </a:r>
                      <a:endParaRPr/>
                    </a:p>
                  </a:txBody>
                  <a:tcPr marL="9300" marR="9300" marT="93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6092"/>
                    </a:solidFill>
                  </a:tcPr>
                </a:tc>
                <a:tc>
                  <a:txBody>
                    <a:bodyPr/>
                    <a:lstStyle/>
                    <a:p>
                      <a:pPr marL="0" marR="0" lvl="0" indent="0" algn="ctr" rtl="0">
                        <a:lnSpc>
                          <a:spcPct val="100000"/>
                        </a:lnSpc>
                        <a:spcBef>
                          <a:spcPts val="0"/>
                        </a:spcBef>
                        <a:spcAft>
                          <a:spcPts val="0"/>
                        </a:spcAft>
                        <a:buNone/>
                      </a:pPr>
                      <a:r>
                        <a:rPr lang="en-US" sz="2100" b="1" i="0" u="none" strike="noStrike" cap="none">
                          <a:solidFill>
                            <a:srgbClr val="FFFFFF"/>
                          </a:solidFill>
                          <a:latin typeface="Arial"/>
                          <a:ea typeface="Arial"/>
                          <a:cs typeface="Arial"/>
                          <a:sym typeface="Arial"/>
                        </a:rPr>
                        <a:t>Includes textbooks, computers, magazines, gas &amp; oil</a:t>
                      </a:r>
                      <a:endParaRPr/>
                    </a:p>
                  </a:txBody>
                  <a:tcPr marL="9300" marR="9300" marT="93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6092"/>
                    </a:solidFill>
                  </a:tcPr>
                </a:tc>
                <a:extLst>
                  <a:ext uri="{0D108BD9-81ED-4DB2-BD59-A6C34878D82A}">
                    <a16:rowId xmlns:a16="http://schemas.microsoft.com/office/drawing/2014/main" val="10003"/>
                  </a:ext>
                </a:extLst>
              </a:tr>
              <a:tr h="1184175">
                <a:tc>
                  <a:txBody>
                    <a:bodyPr/>
                    <a:lstStyle/>
                    <a:p>
                      <a:pPr marL="0" marR="0" lvl="0" indent="0" algn="l" rtl="0">
                        <a:lnSpc>
                          <a:spcPct val="100000"/>
                        </a:lnSpc>
                        <a:spcBef>
                          <a:spcPts val="0"/>
                        </a:spcBef>
                        <a:spcAft>
                          <a:spcPts val="0"/>
                        </a:spcAft>
                        <a:buNone/>
                      </a:pPr>
                      <a:r>
                        <a:rPr lang="en-US" sz="2100" b="1" i="0" u="none" strike="noStrike" cap="none">
                          <a:solidFill>
                            <a:srgbClr val="FFFFFF"/>
                          </a:solidFill>
                          <a:latin typeface="Arial"/>
                          <a:ea typeface="Arial"/>
                          <a:cs typeface="Arial"/>
                          <a:sym typeface="Arial"/>
                        </a:rPr>
                        <a:t>Services and Other Operating Expenses</a:t>
                      </a:r>
                      <a:endParaRPr/>
                    </a:p>
                  </a:txBody>
                  <a:tcPr marL="9300" marR="9300" marT="93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6092"/>
                    </a:solidFill>
                  </a:tcPr>
                </a:tc>
                <a:tc>
                  <a:txBody>
                    <a:bodyPr/>
                    <a:lstStyle/>
                    <a:p>
                      <a:pPr marL="0" marR="0" lvl="0" indent="0" algn="ctr" rtl="0">
                        <a:lnSpc>
                          <a:spcPct val="100000"/>
                        </a:lnSpc>
                        <a:spcBef>
                          <a:spcPts val="0"/>
                        </a:spcBef>
                        <a:spcAft>
                          <a:spcPts val="0"/>
                        </a:spcAft>
                        <a:buNone/>
                      </a:pPr>
                      <a:r>
                        <a:rPr lang="en-US" sz="2100" b="1" i="0" u="none" strike="noStrike" cap="none">
                          <a:solidFill>
                            <a:srgbClr val="FFFFFF"/>
                          </a:solidFill>
                          <a:latin typeface="Arial"/>
                          <a:ea typeface="Arial"/>
                          <a:cs typeface="Arial"/>
                          <a:sym typeface="Arial"/>
                        </a:rPr>
                        <a:t>General operating costs includes Insurance, utilities, repairs, contract services, internet, telephones</a:t>
                      </a:r>
                      <a:endParaRPr/>
                    </a:p>
                  </a:txBody>
                  <a:tcPr marL="9300" marR="9300" marT="93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6092"/>
                    </a:solidFill>
                  </a:tcPr>
                </a:tc>
                <a:extLst>
                  <a:ext uri="{0D108BD9-81ED-4DB2-BD59-A6C34878D82A}">
                    <a16:rowId xmlns:a16="http://schemas.microsoft.com/office/drawing/2014/main" val="10004"/>
                  </a:ext>
                </a:extLst>
              </a:tr>
              <a:tr h="765000">
                <a:tc>
                  <a:txBody>
                    <a:bodyPr/>
                    <a:lstStyle/>
                    <a:p>
                      <a:pPr marL="0" marR="0" lvl="0" indent="0" algn="l" rtl="0">
                        <a:lnSpc>
                          <a:spcPct val="100000"/>
                        </a:lnSpc>
                        <a:spcBef>
                          <a:spcPts val="0"/>
                        </a:spcBef>
                        <a:spcAft>
                          <a:spcPts val="0"/>
                        </a:spcAft>
                        <a:buNone/>
                      </a:pPr>
                      <a:r>
                        <a:rPr lang="en-US" sz="2100" b="1" i="0" u="none" strike="noStrike" cap="none">
                          <a:solidFill>
                            <a:srgbClr val="FFFFFF"/>
                          </a:solidFill>
                          <a:latin typeface="Arial"/>
                          <a:ea typeface="Arial"/>
                          <a:cs typeface="Arial"/>
                          <a:sym typeface="Arial"/>
                        </a:rPr>
                        <a:t>Capital Outlay</a:t>
                      </a:r>
                      <a:endParaRPr/>
                    </a:p>
                  </a:txBody>
                  <a:tcPr marL="9300" marR="9300" marT="93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6092"/>
                    </a:solidFill>
                  </a:tcPr>
                </a:tc>
                <a:tc>
                  <a:txBody>
                    <a:bodyPr/>
                    <a:lstStyle/>
                    <a:p>
                      <a:pPr marL="0" marR="0" lvl="0" indent="0" algn="ctr" rtl="0">
                        <a:lnSpc>
                          <a:spcPct val="100000"/>
                        </a:lnSpc>
                        <a:spcBef>
                          <a:spcPts val="0"/>
                        </a:spcBef>
                        <a:spcAft>
                          <a:spcPts val="0"/>
                        </a:spcAft>
                        <a:buNone/>
                      </a:pPr>
                      <a:r>
                        <a:rPr lang="en-US" sz="2100" b="1" i="0" u="none" strike="noStrike" cap="none">
                          <a:solidFill>
                            <a:srgbClr val="FFFFFF"/>
                          </a:solidFill>
                          <a:latin typeface="Arial"/>
                          <a:ea typeface="Arial"/>
                          <a:cs typeface="Arial"/>
                          <a:sym typeface="Arial"/>
                        </a:rPr>
                        <a:t>Capital includes equipment . Maintenance or repairs over $5,000</a:t>
                      </a:r>
                      <a:endParaRPr/>
                    </a:p>
                  </a:txBody>
                  <a:tcPr marL="9300" marR="9300" marT="93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6092"/>
                    </a:solidFill>
                  </a:tcPr>
                </a:tc>
                <a:extLst>
                  <a:ext uri="{0D108BD9-81ED-4DB2-BD59-A6C34878D82A}">
                    <a16:rowId xmlns:a16="http://schemas.microsoft.com/office/drawing/2014/main" val="10005"/>
                  </a:ext>
                </a:extLst>
              </a:tr>
              <a:tr h="1213850">
                <a:tc>
                  <a:txBody>
                    <a:bodyPr/>
                    <a:lstStyle/>
                    <a:p>
                      <a:pPr marL="0" marR="0" lvl="0" indent="0" algn="l" rtl="0">
                        <a:lnSpc>
                          <a:spcPct val="100000"/>
                        </a:lnSpc>
                        <a:spcBef>
                          <a:spcPts val="0"/>
                        </a:spcBef>
                        <a:spcAft>
                          <a:spcPts val="0"/>
                        </a:spcAft>
                        <a:buNone/>
                      </a:pPr>
                      <a:r>
                        <a:rPr lang="en-US" sz="2100" b="1" i="0" u="none" strike="noStrike" cap="none">
                          <a:solidFill>
                            <a:srgbClr val="FFFFFF"/>
                          </a:solidFill>
                          <a:latin typeface="Arial"/>
                          <a:ea typeface="Arial"/>
                          <a:cs typeface="Arial"/>
                          <a:sym typeface="Arial"/>
                        </a:rPr>
                        <a:t>Transfer Out/Other Outgo</a:t>
                      </a:r>
                      <a:endParaRPr/>
                    </a:p>
                  </a:txBody>
                  <a:tcPr marL="9300" marR="9300" marT="93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6092"/>
                    </a:solidFill>
                  </a:tcPr>
                </a:tc>
                <a:tc>
                  <a:txBody>
                    <a:bodyPr/>
                    <a:lstStyle/>
                    <a:p>
                      <a:pPr marL="0" marR="0" lvl="0" indent="0" algn="ctr" rtl="0">
                        <a:lnSpc>
                          <a:spcPct val="100000"/>
                        </a:lnSpc>
                        <a:spcBef>
                          <a:spcPts val="0"/>
                        </a:spcBef>
                        <a:spcAft>
                          <a:spcPts val="0"/>
                        </a:spcAft>
                        <a:buNone/>
                      </a:pPr>
                      <a:r>
                        <a:rPr lang="en-US" sz="2100" b="1" i="0" u="none" strike="noStrike" cap="none">
                          <a:solidFill>
                            <a:srgbClr val="FFFFFF"/>
                          </a:solidFill>
                          <a:latin typeface="Arial"/>
                          <a:ea typeface="Arial"/>
                          <a:cs typeface="Arial"/>
                          <a:sym typeface="Arial"/>
                        </a:rPr>
                        <a:t>Transfers out include transfers to other funds (Example: Cafeteria Fund) or transfers to other agencies</a:t>
                      </a:r>
                      <a:endParaRPr/>
                    </a:p>
                  </a:txBody>
                  <a:tcPr marL="9300" marR="9300" marT="93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6092"/>
                    </a:solidFill>
                  </a:tcPr>
                </a:tc>
                <a:extLst>
                  <a:ext uri="{0D108BD9-81ED-4DB2-BD59-A6C34878D82A}">
                    <a16:rowId xmlns:a16="http://schemas.microsoft.com/office/drawing/2014/main" val="10006"/>
                  </a:ext>
                </a:extLst>
              </a:tr>
            </a:tbl>
          </a:graphicData>
        </a:graphic>
      </p:graphicFrame>
      <p:pic>
        <p:nvPicPr>
          <p:cNvPr id="150" name="Google Shape;150;p8"/>
          <p:cNvPicPr preferRelativeResize="0"/>
          <p:nvPr/>
        </p:nvPicPr>
        <p:blipFill rotWithShape="1">
          <a:blip r:embed="rId3">
            <a:alphaModFix/>
          </a:blip>
          <a:srcRect/>
          <a:stretch/>
        </p:blipFill>
        <p:spPr>
          <a:xfrm>
            <a:off x="561581" y="8519046"/>
            <a:ext cx="1091279" cy="1310754"/>
          </a:xfrm>
          <a:prstGeom prst="rect">
            <a:avLst/>
          </a:prstGeom>
          <a:noFill/>
          <a:ln>
            <a:noFill/>
          </a:ln>
        </p:spPr>
      </p:pic>
      <p:pic>
        <p:nvPicPr>
          <p:cNvPr id="151" name="Google Shape;151;p8"/>
          <p:cNvPicPr preferRelativeResize="0"/>
          <p:nvPr/>
        </p:nvPicPr>
        <p:blipFill rotWithShape="1">
          <a:blip r:embed="rId4">
            <a:alphaModFix/>
          </a:blip>
          <a:srcRect/>
          <a:stretch/>
        </p:blipFill>
        <p:spPr>
          <a:xfrm rot="-5400000">
            <a:off x="15814116" y="0"/>
            <a:ext cx="2473885" cy="2473885"/>
          </a:xfrm>
          <a:prstGeom prst="rect">
            <a:avLst/>
          </a:prstGeom>
          <a:noFill/>
          <a:ln>
            <a:noFill/>
          </a:ln>
        </p:spPr>
      </p:pic>
      <p:pic>
        <p:nvPicPr>
          <p:cNvPr id="152" name="Google Shape;152;p8"/>
          <p:cNvPicPr preferRelativeResize="0"/>
          <p:nvPr/>
        </p:nvPicPr>
        <p:blipFill rotWithShape="1">
          <a:blip r:embed="rId5">
            <a:alphaModFix/>
          </a:blip>
          <a:srcRect/>
          <a:stretch/>
        </p:blipFill>
        <p:spPr>
          <a:xfrm>
            <a:off x="15879872" y="575275"/>
            <a:ext cx="2408129" cy="79254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44">
      <a:dk1>
        <a:srgbClr val="000000"/>
      </a:dk1>
      <a:lt1>
        <a:srgbClr val="FFFFFF"/>
      </a:lt1>
      <a:dk2>
        <a:srgbClr val="44546A"/>
      </a:dk2>
      <a:lt2>
        <a:srgbClr val="E7E6E6"/>
      </a:lt2>
      <a:accent1>
        <a:srgbClr val="3A5A6E"/>
      </a:accent1>
      <a:accent2>
        <a:srgbClr val="F7921D"/>
      </a:accent2>
      <a:accent3>
        <a:srgbClr val="6AAF14"/>
      </a:accent3>
      <a:accent4>
        <a:srgbClr val="8B002D"/>
      </a:accent4>
      <a:accent5>
        <a:srgbClr val="0094BC"/>
      </a:accent5>
      <a:accent6>
        <a:srgbClr val="A9A9A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1820</TotalTime>
  <Words>1743</Words>
  <Application>Microsoft Office PowerPoint</Application>
  <PresentationFormat>Custom</PresentationFormat>
  <Paragraphs>277</Paragraphs>
  <Slides>27</Slides>
  <Notes>23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27</vt:i4>
      </vt:variant>
    </vt:vector>
  </HeadingPairs>
  <TitlesOfParts>
    <vt:vector size="41" baseType="lpstr">
      <vt:lpstr>Roboto</vt:lpstr>
      <vt:lpstr>Roboto Black</vt:lpstr>
      <vt:lpstr>Arial</vt:lpstr>
      <vt:lpstr>Wingdings 2</vt:lpstr>
      <vt:lpstr>Tahoma</vt:lpstr>
      <vt:lpstr>Calibri</vt:lpstr>
      <vt:lpstr>Wingdings 3</vt:lpstr>
      <vt:lpstr>Garamond</vt:lpstr>
      <vt:lpstr>Open Sans</vt:lpstr>
      <vt:lpstr>Arial Narrow</vt:lpstr>
      <vt:lpstr>Source Sans Pro</vt:lpstr>
      <vt:lpstr>Bebas Neue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General Fund Revenue Budget</vt:lpstr>
      <vt:lpstr>CRPUSD Expenditures Categories</vt:lpstr>
      <vt:lpstr>General Fund Expenditures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Proposition 98 and the Education Budget</vt:lpstr>
      <vt:lpstr>Budget Surplus</vt:lpstr>
      <vt:lpstr>Proposition 98</vt:lpstr>
      <vt:lpstr>Proposition 98</vt:lpstr>
      <vt:lpstr>2022-23 LCFF Overview</vt:lpstr>
      <vt:lpstr>SSC Financial Projection Dartboard</vt:lpstr>
      <vt:lpstr>2022-23 ADA “Cliff”</vt:lpstr>
      <vt:lpstr>ADA Cliff—Proposed Solution</vt:lpstr>
      <vt:lpstr>ADA Cliff—Proposed Solution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Wagner</dc:creator>
  <cp:lastModifiedBy>Nikki Doble</cp:lastModifiedBy>
  <cp:revision>29</cp:revision>
  <dcterms:created xsi:type="dcterms:W3CDTF">2006-08-16T00:00:00Z</dcterms:created>
  <dcterms:modified xsi:type="dcterms:W3CDTF">2022-01-28T19:52:54Z</dcterms:modified>
</cp:coreProperties>
</file>