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2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Lst>
  <p:sldSz cx="18288000" cy="10287000"/>
  <p:notesSz cx="6858000" cy="9144000"/>
  <p:embeddedFontLst>
    <p:embeddedFont>
      <p:font typeface="Arial Narrow" panose="020B0606020202030204" pitchFamily="34" charset="0"/>
      <p:regular r:id="rId27"/>
      <p:bold r:id="rId28"/>
      <p:italic r:id="rId29"/>
      <p:boldItalic r:id="rId30"/>
    </p:embeddedFont>
    <p:embeddedFont>
      <p:font typeface="Calibri" panose="020F0502020204030204" pitchFamily="34" charset="0"/>
      <p:regular r:id="rId31"/>
      <p:bold r:id="rId32"/>
      <p:italic r:id="rId33"/>
      <p:boldItalic r:id="rId34"/>
    </p:embeddedFont>
    <p:embeddedFont>
      <p:font typeface="Open Sans" panose="020B0604020202020204" charset="0"/>
      <p:regular r:id="rId35"/>
      <p:bold r:id="rId36"/>
      <p:italic r:id="rId37"/>
      <p:boldItalic r:id="rId38"/>
    </p:embeddedFont>
    <p:embeddedFont>
      <p:font typeface="Roboto" panose="020B0604020202020204" charset="0"/>
      <p:regular r:id="rId39"/>
      <p:bold r:id="rId40"/>
      <p:italic r:id="rId41"/>
      <p:boldItalic r:id="rId42"/>
    </p:embeddedFont>
    <p:embeddedFont>
      <p:font typeface="Roboto Black" panose="020B0604020202020204" charset="0"/>
      <p:bold r:id="rId43"/>
      <p:boldItalic r:id="rId44"/>
    </p:embeddedFont>
    <p:embeddedFont>
      <p:font typeface="Tahoma" panose="020B0604030504040204" pitchFamily="34" charset="0"/>
      <p:regular r:id="rId45"/>
      <p:bold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7" roundtripDataSignature="AMtx7mi7Q9C8FFZtE9rHJzWkruRnifJoF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6A16F17-206E-4E17-8197-48CF6EEACBB5}">
  <a:tblStyle styleId="{46A16F17-206E-4E17-8197-48CF6EEACBB5}"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4" d="100"/>
          <a:sy n="54" d="100"/>
        </p:scale>
        <p:origin x="754" y="7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19.xml"/><Relationship Id="rId34" Type="http://schemas.openxmlformats.org/officeDocument/2006/relationships/font" Target="fonts/font8.fntdata"/><Relationship Id="rId42" Type="http://schemas.openxmlformats.org/officeDocument/2006/relationships/font" Target="fonts/font16.fntdata"/><Relationship Id="rId47" Type="http://customschemas.google.com/relationships/presentationmetadata" Target="metadata"/><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3.fntdata"/><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font" Target="fonts/font19.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2.fntdata"/><Relationship Id="rId36" Type="http://schemas.openxmlformats.org/officeDocument/2006/relationships/font" Target="fonts/font10.fntdata"/><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5.fntdata"/><Relationship Id="rId44" Type="http://schemas.openxmlformats.org/officeDocument/2006/relationships/font" Target="fonts/font1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font" Target="fonts/font20.fntdata"/><Relationship Id="rId20" Type="http://schemas.openxmlformats.org/officeDocument/2006/relationships/slide" Target="slides/slide18.xml"/><Relationship Id="rId41"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7" name="Google Shape;11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2" name="Google Shape;22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4" name="Google Shape;234;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2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6" name="Google Shape;246;p21:notes"/>
          <p:cNvSpPr txBox="1">
            <a:spLocks noGrp="1"/>
          </p:cNvSpPr>
          <p:nvPr>
            <p:ph type="body" idx="1"/>
          </p:nvPr>
        </p:nvSpPr>
        <p:spPr>
          <a:xfrm>
            <a:off x="701041" y="4415790"/>
            <a:ext cx="5608320" cy="4183380"/>
          </a:xfrm>
          <a:prstGeom prst="rect">
            <a:avLst/>
          </a:prstGeom>
          <a:noFill/>
          <a:ln>
            <a:noFill/>
          </a:ln>
        </p:spPr>
        <p:txBody>
          <a:bodyPr spcFirstLastPara="1" wrap="square" lIns="92425" tIns="92425" rIns="92425" bIns="92425" anchor="t" anchorCtr="0">
            <a:noAutofit/>
          </a:bodyPr>
          <a:lstStyle/>
          <a:p>
            <a:pPr marL="284136" lvl="0" indent="-213518" algn="l" rtl="0">
              <a:lnSpc>
                <a:spcPct val="100000"/>
              </a:lnSpc>
              <a:spcBef>
                <a:spcPts val="0"/>
              </a:spcBef>
              <a:spcAft>
                <a:spcPts val="0"/>
              </a:spcAft>
              <a:buSzPts val="1100"/>
              <a:buNone/>
            </a:pPr>
            <a:r>
              <a:rPr lang="en-US" sz="1400"/>
              <a:t>One-time revenue accounts for $2.9M of $5.2M left to spend in one-time $$$ with due dates between 2026-2028</a:t>
            </a:r>
            <a:endParaRPr/>
          </a:p>
          <a:p>
            <a:pPr marL="284136" lvl="0" indent="-213518" algn="l" rtl="0">
              <a:lnSpc>
                <a:spcPct val="100000"/>
              </a:lnSpc>
              <a:spcBef>
                <a:spcPts val="0"/>
              </a:spcBef>
              <a:spcAft>
                <a:spcPts val="0"/>
              </a:spcAft>
              <a:buSzPts val="1100"/>
              <a:buNone/>
            </a:pPr>
            <a:endParaRPr sz="1400"/>
          </a:p>
          <a:p>
            <a:pPr marL="284136" lvl="0" indent="-213518" algn="l" rtl="0">
              <a:lnSpc>
                <a:spcPct val="100000"/>
              </a:lnSpc>
              <a:spcBef>
                <a:spcPts val="0"/>
              </a:spcBef>
              <a:spcAft>
                <a:spcPts val="0"/>
              </a:spcAft>
              <a:buSzPts val="1100"/>
              <a:buNone/>
            </a:pPr>
            <a:endParaRPr sz="1400"/>
          </a:p>
        </p:txBody>
      </p:sp>
      <p:sp>
        <p:nvSpPr>
          <p:cNvPr id="247" name="Google Shape;247;p21:notes"/>
          <p:cNvSpPr txBox="1">
            <a:spLocks noGrp="1"/>
          </p:cNvSpPr>
          <p:nvPr>
            <p:ph type="sldNum" idx="12"/>
          </p:nvPr>
        </p:nvSpPr>
        <p:spPr>
          <a:xfrm>
            <a:off x="0" y="0"/>
            <a:ext cx="3066667" cy="3050000"/>
          </a:xfrm>
          <a:prstGeom prst="rect">
            <a:avLst/>
          </a:prstGeom>
          <a:noFill/>
          <a:ln>
            <a:noFill/>
          </a:ln>
        </p:spPr>
        <p:txBody>
          <a:bodyPr spcFirstLastPara="1" wrap="square" lIns="92425" tIns="46200" rIns="92425" bIns="462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8" name="Google Shape;258;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Font typeface="Arial"/>
              <a:buNone/>
            </a:pPr>
            <a:endParaRPr sz="1400"/>
          </a:p>
          <a:p>
            <a:pPr marL="281045" lvl="0" indent="-211195" algn="l" rtl="0">
              <a:lnSpc>
                <a:spcPct val="100000"/>
              </a:lnSpc>
              <a:spcBef>
                <a:spcPts val="0"/>
              </a:spcBef>
              <a:spcAft>
                <a:spcPts val="0"/>
              </a:spcAft>
              <a:buSzPts val="1100"/>
              <a:buFont typeface="Arial"/>
              <a:buNone/>
            </a:pPr>
            <a:endParaRPr sz="1400"/>
          </a:p>
          <a:p>
            <a:pPr marL="281045" lvl="0" indent="-211195" algn="l" rtl="0">
              <a:lnSpc>
                <a:spcPct val="100000"/>
              </a:lnSpc>
              <a:spcBef>
                <a:spcPts val="0"/>
              </a:spcBef>
              <a:spcAft>
                <a:spcPts val="0"/>
              </a:spcAft>
              <a:buSzPts val="1100"/>
              <a:buFont typeface="Arial"/>
              <a:buNone/>
            </a:pPr>
            <a:endParaRPr sz="1400"/>
          </a:p>
        </p:txBody>
      </p:sp>
      <p:sp>
        <p:nvSpPr>
          <p:cNvPr id="259" name="Google Shape;259;p7: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22: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1" name="Google Shape;271;p22:notes"/>
          <p:cNvSpPr txBox="1">
            <a:spLocks noGrp="1"/>
          </p:cNvSpPr>
          <p:nvPr>
            <p:ph type="body" idx="1"/>
          </p:nvPr>
        </p:nvSpPr>
        <p:spPr>
          <a:xfrm>
            <a:off x="701041" y="4415790"/>
            <a:ext cx="5608320" cy="4183380"/>
          </a:xfrm>
          <a:prstGeom prst="rect">
            <a:avLst/>
          </a:prstGeom>
          <a:noFill/>
          <a:ln>
            <a:noFill/>
          </a:ln>
        </p:spPr>
        <p:txBody>
          <a:bodyPr spcFirstLastPara="1" wrap="square" lIns="92425" tIns="92425" rIns="92425" bIns="92425" anchor="t" anchorCtr="0">
            <a:noAutofit/>
          </a:bodyPr>
          <a:lstStyle/>
          <a:p>
            <a:pPr marL="462229" lvl="0" indent="-231115" algn="l" rtl="0">
              <a:lnSpc>
                <a:spcPct val="100000"/>
              </a:lnSpc>
              <a:spcBef>
                <a:spcPts val="0"/>
              </a:spcBef>
              <a:spcAft>
                <a:spcPts val="0"/>
              </a:spcAft>
              <a:buSzPts val="1100"/>
              <a:buNone/>
            </a:pPr>
            <a:r>
              <a:rPr lang="en-US"/>
              <a:t>When you include NPA and NPS costs to employee costs over 81.5% of the total general fund budget goes toward people</a:t>
            </a:r>
            <a:endParaRPr/>
          </a:p>
          <a:p>
            <a:pPr marL="462229" lvl="0" indent="-231115" algn="l" rtl="0">
              <a:lnSpc>
                <a:spcPct val="100000"/>
              </a:lnSpc>
              <a:spcBef>
                <a:spcPts val="0"/>
              </a:spcBef>
              <a:spcAft>
                <a:spcPts val="0"/>
              </a:spcAft>
              <a:buSzPts val="1100"/>
              <a:buNone/>
            </a:pPr>
            <a:endParaRPr/>
          </a:p>
          <a:p>
            <a:pPr marL="462229" lvl="0" indent="-231115" algn="l" rtl="0">
              <a:lnSpc>
                <a:spcPct val="100000"/>
              </a:lnSpc>
              <a:spcBef>
                <a:spcPts val="0"/>
              </a:spcBef>
              <a:spcAft>
                <a:spcPts val="0"/>
              </a:spcAft>
              <a:buSzPts val="1100"/>
              <a:buNone/>
            </a:pPr>
            <a:r>
              <a:rPr lang="en-US"/>
              <a:t>Indirect costs are general mgmt costs which consist of administrative activities necessary for the general operation of the program, such as accounting, budgeting, payroll prep, personnel services, purchasing, and centralized data proc.</a:t>
            </a:r>
            <a:endParaRPr/>
          </a:p>
        </p:txBody>
      </p:sp>
      <p:sp>
        <p:nvSpPr>
          <p:cNvPr id="272" name="Google Shape;272;p22:notes"/>
          <p:cNvSpPr txBox="1">
            <a:spLocks noGrp="1"/>
          </p:cNvSpPr>
          <p:nvPr>
            <p:ph type="sldNum" idx="12"/>
          </p:nvPr>
        </p:nvSpPr>
        <p:spPr>
          <a:xfrm>
            <a:off x="0" y="0"/>
            <a:ext cx="3066667" cy="3050000"/>
          </a:xfrm>
          <a:prstGeom prst="rect">
            <a:avLst/>
          </a:prstGeom>
          <a:noFill/>
          <a:ln>
            <a:noFill/>
          </a:ln>
        </p:spPr>
        <p:txBody>
          <a:bodyPr spcFirstLastPara="1" wrap="square" lIns="92425" tIns="46200" rIns="92425" bIns="462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3" name="Google Shape;283;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a:buNone/>
            </a:pPr>
            <a:r>
              <a:rPr lang="en-US"/>
              <a:t>78% of Combined GF goes to salaries and benefits 86% pf unrestricted GF are people costs</a:t>
            </a:r>
            <a:endParaRPr/>
          </a:p>
        </p:txBody>
      </p:sp>
      <p:sp>
        <p:nvSpPr>
          <p:cNvPr id="284" name="Google Shape;284;p10: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8" name="Google Shape;29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12" name="Google Shape;31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25" name="Google Shape;325;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a:latin typeface="Arial"/>
              <a:ea typeface="Arial"/>
              <a:cs typeface="Arial"/>
              <a:sym typeface="Arial"/>
            </a:endParaRPr>
          </a:p>
        </p:txBody>
      </p:sp>
      <p:sp>
        <p:nvSpPr>
          <p:cNvPr id="326" name="Google Shape;326;p12: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chemeClr val="dk1"/>
                </a:solidFill>
                <a:latin typeface="Arial"/>
                <a:ea typeface="Arial"/>
                <a:cs typeface="Arial"/>
                <a:sym typeface="Arial"/>
              </a:rPr>
              <a:t>18</a:t>
            </a:fld>
            <a:endParaRPr sz="14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38" name="Google Shape;338;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a:latin typeface="Arial"/>
              <a:ea typeface="Arial"/>
              <a:cs typeface="Arial"/>
              <a:sym typeface="Arial"/>
            </a:endParaRPr>
          </a:p>
        </p:txBody>
      </p:sp>
      <p:sp>
        <p:nvSpPr>
          <p:cNvPr id="339" name="Google Shape;339;p13: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chemeClr val="dk1"/>
                </a:solidFill>
                <a:latin typeface="Arial"/>
                <a:ea typeface="Arial"/>
                <a:cs typeface="Arial"/>
                <a:sym typeface="Arial"/>
              </a:rPr>
              <a:t>19</a:t>
            </a:fld>
            <a:endParaRPr sz="14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This is the first of 2 opportunities for the board to certify our ability to pay our bills for this year +2</a:t>
            </a:r>
            <a:endParaRPr/>
          </a:p>
        </p:txBody>
      </p:sp>
      <p:sp>
        <p:nvSpPr>
          <p:cNvPr id="128" name="Google Shape;12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23: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51" name="Google Shape;351;p23:notes"/>
          <p:cNvSpPr txBox="1">
            <a:spLocks noGrp="1"/>
          </p:cNvSpPr>
          <p:nvPr>
            <p:ph type="body" idx="1"/>
          </p:nvPr>
        </p:nvSpPr>
        <p:spPr>
          <a:xfrm>
            <a:off x="701041" y="4415790"/>
            <a:ext cx="5608320" cy="4183380"/>
          </a:xfrm>
          <a:prstGeom prst="rect">
            <a:avLst/>
          </a:prstGeom>
          <a:noFill/>
          <a:ln>
            <a:noFill/>
          </a:ln>
        </p:spPr>
        <p:txBody>
          <a:bodyPr spcFirstLastPara="1" wrap="square" lIns="92425" tIns="92425" rIns="92425" bIns="92425" anchor="t" anchorCtr="0">
            <a:noAutofit/>
          </a:bodyPr>
          <a:lstStyle/>
          <a:p>
            <a:pPr marL="462229" lvl="0" indent="-231115" algn="l" rtl="0">
              <a:lnSpc>
                <a:spcPct val="100000"/>
              </a:lnSpc>
              <a:spcBef>
                <a:spcPts val="0"/>
              </a:spcBef>
              <a:spcAft>
                <a:spcPts val="0"/>
              </a:spcAft>
              <a:buSzPts val="1100"/>
              <a:buNone/>
            </a:pPr>
            <a:endParaRPr>
              <a:latin typeface="Arial"/>
              <a:ea typeface="Arial"/>
              <a:cs typeface="Arial"/>
              <a:sym typeface="Arial"/>
            </a:endParaRPr>
          </a:p>
        </p:txBody>
      </p:sp>
      <p:sp>
        <p:nvSpPr>
          <p:cNvPr id="352" name="Google Shape;352;p23:notes"/>
          <p:cNvSpPr txBox="1">
            <a:spLocks noGrp="1"/>
          </p:cNvSpPr>
          <p:nvPr>
            <p:ph type="sldNum" idx="12"/>
          </p:nvPr>
        </p:nvSpPr>
        <p:spPr>
          <a:xfrm>
            <a:off x="0" y="0"/>
            <a:ext cx="3066667" cy="3050000"/>
          </a:xfrm>
          <a:prstGeom prst="rect">
            <a:avLst/>
          </a:prstGeom>
          <a:noFill/>
          <a:ln>
            <a:noFill/>
          </a:ln>
        </p:spPr>
        <p:txBody>
          <a:bodyPr spcFirstLastPara="1" wrap="square" lIns="92425" tIns="46200" rIns="92425" bIns="462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64" name="Google Shape;364;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a:latin typeface="Arial"/>
              <a:ea typeface="Arial"/>
              <a:cs typeface="Arial"/>
              <a:sym typeface="Arial"/>
            </a:endParaRPr>
          </a:p>
        </p:txBody>
      </p:sp>
      <p:sp>
        <p:nvSpPr>
          <p:cNvPr id="365" name="Google Shape;365;p27: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chemeClr val="dk1"/>
                </a:solidFill>
                <a:latin typeface="Arial"/>
                <a:ea typeface="Arial"/>
                <a:cs typeface="Arial"/>
                <a:sym typeface="Arial"/>
              </a:rPr>
              <a:t>21</a:t>
            </a:fld>
            <a:endParaRPr sz="14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ebf3c16ea3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77" name="Google Shape;377;gebf3c16ea3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90" name="Google Shape;390;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2" name="Google Shape;14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a:p>
        </p:txBody>
      </p:sp>
      <p:sp>
        <p:nvSpPr>
          <p:cNvPr id="158" name="Google Shape;158;p9: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fld id="{00000000-1234-1234-1234-123412341234}" type="slidenum">
              <a:rPr lang="en-US"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3" name="Google Shape;173;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0" lvl="0" indent="-298450" algn="l" rtl="0">
              <a:lnSpc>
                <a:spcPct val="100000"/>
              </a:lnSpc>
              <a:spcBef>
                <a:spcPts val="0"/>
              </a:spcBef>
              <a:spcAft>
                <a:spcPts val="0"/>
              </a:spcAft>
              <a:buClr>
                <a:srgbClr val="000000"/>
              </a:buClr>
              <a:buSzPts val="1100"/>
              <a:buFont typeface="Arial"/>
              <a:buChar char="●"/>
            </a:pPr>
            <a:r>
              <a:rPr lang="en-US"/>
              <a:t>$36.2M in prop taxes of $79.2M in LCFF Rev = $43.0M away from being basic aid</a:t>
            </a:r>
            <a:endParaRPr/>
          </a:p>
          <a:p>
            <a:pPr marL="457200" marR="0" lvl="0" indent="-298450" algn="l" rtl="0">
              <a:lnSpc>
                <a:spcPct val="100000"/>
              </a:lnSpc>
              <a:spcBef>
                <a:spcPts val="0"/>
              </a:spcBef>
              <a:spcAft>
                <a:spcPts val="0"/>
              </a:spcAft>
              <a:buClr>
                <a:srgbClr val="000000"/>
              </a:buClr>
              <a:buSzPts val="1100"/>
              <a:buFont typeface="Arial"/>
              <a:buChar char="●"/>
            </a:pPr>
            <a:r>
              <a:rPr lang="en-US"/>
              <a:t>Neighboring Basic Aid Districts include Sonoma Valley, Healdsburg, Sebastopol Union, Old Adobe. </a:t>
            </a:r>
            <a:endParaRPr/>
          </a:p>
        </p:txBody>
      </p:sp>
      <p:sp>
        <p:nvSpPr>
          <p:cNvPr id="174" name="Google Shape;174;p15: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1% change in COLA = $800K that compounds</a:t>
            </a:r>
            <a:endParaRPr dirty="0"/>
          </a:p>
          <a:p>
            <a:pPr marL="0" lvl="0" indent="0" algn="l" rtl="0">
              <a:lnSpc>
                <a:spcPct val="100000"/>
              </a:lnSpc>
              <a:spcBef>
                <a:spcPts val="0"/>
              </a:spcBef>
              <a:spcAft>
                <a:spcPts val="0"/>
              </a:spcAft>
              <a:buSzPts val="1100"/>
              <a:buNone/>
            </a:pPr>
            <a:r>
              <a:rPr lang="en-US" dirty="0"/>
              <a:t>1% change in ADA = $800K</a:t>
            </a:r>
            <a:endParaRPr dirty="0"/>
          </a:p>
          <a:p>
            <a:pPr marL="0" lvl="0" indent="0" algn="l" rtl="0">
              <a:lnSpc>
                <a:spcPct val="100000"/>
              </a:lnSpc>
              <a:spcBef>
                <a:spcPts val="0"/>
              </a:spcBef>
              <a:spcAft>
                <a:spcPts val="0"/>
              </a:spcAft>
              <a:buSzPts val="1100"/>
              <a:buNone/>
            </a:pPr>
            <a:r>
              <a:rPr lang="en-US" dirty="0"/>
              <a:t>-237 enrollment vs. Budget Adoption</a:t>
            </a:r>
            <a:endParaRPr dirty="0"/>
          </a:p>
          <a:p>
            <a:pPr marL="0" lvl="0" indent="0" algn="l" rtl="0">
              <a:lnSpc>
                <a:spcPct val="100000"/>
              </a:lnSpc>
              <a:spcBef>
                <a:spcPts val="0"/>
              </a:spcBef>
              <a:spcAft>
                <a:spcPts val="0"/>
              </a:spcAft>
              <a:buSzPts val="1100"/>
              <a:buNone/>
            </a:pPr>
            <a:r>
              <a:rPr lang="en-US" dirty="0"/>
              <a:t>-199.7 ADA vs. budget adoption due to 93.99% ADA projection</a:t>
            </a:r>
            <a:endParaRPr dirty="0"/>
          </a:p>
          <a:p>
            <a:pPr marL="0" lvl="0" indent="0" algn="l" rtl="0">
              <a:lnSpc>
                <a:spcPct val="100000"/>
              </a:lnSpc>
              <a:spcBef>
                <a:spcPts val="0"/>
              </a:spcBef>
              <a:spcAft>
                <a:spcPts val="0"/>
              </a:spcAft>
              <a:buSzPts val="1100"/>
              <a:buNone/>
            </a:pPr>
            <a:r>
              <a:rPr lang="en-US" dirty="0"/>
              <a:t>+1.1 FTE teachers</a:t>
            </a:r>
            <a:endParaRPr dirty="0"/>
          </a:p>
          <a:p>
            <a:pPr marL="0" lvl="0" indent="0" algn="l" rtl="0">
              <a:lnSpc>
                <a:spcPct val="100000"/>
              </a:lnSpc>
              <a:spcBef>
                <a:spcPts val="0"/>
              </a:spcBef>
              <a:spcAft>
                <a:spcPts val="0"/>
              </a:spcAft>
              <a:buSzPts val="1100"/>
              <a:buNone/>
            </a:pPr>
            <a:r>
              <a:rPr lang="en-US" dirty="0"/>
              <a:t>+5.1FTE SEIU staff</a:t>
            </a:r>
            <a:endParaRPr dirty="0"/>
          </a:p>
        </p:txBody>
      </p:sp>
      <p:sp>
        <p:nvSpPr>
          <p:cNvPr id="183" name="Google Shape;183;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7:notes"/>
          <p:cNvSpPr txBox="1">
            <a:spLocks noGrp="1"/>
          </p:cNvSpPr>
          <p:nvPr>
            <p:ph type="body" idx="1"/>
          </p:nvPr>
        </p:nvSpPr>
        <p:spPr>
          <a:xfrm>
            <a:off x="701041" y="4415790"/>
            <a:ext cx="5608320" cy="4183380"/>
          </a:xfrm>
          <a:prstGeom prst="rect">
            <a:avLst/>
          </a:prstGeom>
          <a:noFill/>
          <a:ln>
            <a:noFill/>
          </a:ln>
        </p:spPr>
        <p:txBody>
          <a:bodyPr spcFirstLastPara="1" wrap="square" lIns="92425" tIns="92425" rIns="92425" bIns="92425" anchor="t" anchorCtr="0">
            <a:noAutofit/>
          </a:bodyPr>
          <a:lstStyle/>
          <a:p>
            <a:r>
              <a:rPr lang="en-US" sz="1100" b="1" i="0" u="none" strike="noStrike" cap="none" dirty="0">
                <a:solidFill>
                  <a:srgbClr val="000000"/>
                </a:solidFill>
                <a:effectLst/>
                <a:latin typeface="Arial"/>
                <a:ea typeface="Arial"/>
                <a:cs typeface="Arial"/>
                <a:sym typeface="Arial"/>
              </a:rPr>
              <a:t>RPCEA 23.17FTE</a:t>
            </a:r>
            <a:endParaRPr lang="en-US" sz="1100" b="0" i="0" u="none" strike="noStrike" cap="none" dirty="0">
              <a:solidFill>
                <a:srgbClr val="000000"/>
              </a:solidFill>
              <a:effectLst/>
              <a:latin typeface="Arial"/>
              <a:ea typeface="Arial"/>
              <a:cs typeface="Arial"/>
              <a:sym typeface="Arial"/>
            </a:endParaRPr>
          </a:p>
          <a:p>
            <a:r>
              <a:rPr lang="en-US" sz="1100" b="0" i="0" u="none" strike="noStrike" cap="none" dirty="0">
                <a:solidFill>
                  <a:srgbClr val="000000"/>
                </a:solidFill>
                <a:effectLst/>
                <a:latin typeface="Arial"/>
                <a:ea typeface="Arial"/>
                <a:cs typeface="Arial"/>
                <a:sym typeface="Arial"/>
              </a:rPr>
              <a:t>5.0 TK FTE</a:t>
            </a:r>
          </a:p>
          <a:p>
            <a:r>
              <a:rPr lang="en-US" sz="1100" b="0" i="0" u="none" strike="noStrike" cap="none" dirty="0">
                <a:solidFill>
                  <a:srgbClr val="000000"/>
                </a:solidFill>
                <a:effectLst/>
                <a:latin typeface="Arial"/>
                <a:ea typeface="Arial"/>
                <a:cs typeface="Arial"/>
                <a:sym typeface="Arial"/>
              </a:rPr>
              <a:t>10.0 </a:t>
            </a:r>
            <a:r>
              <a:rPr lang="en-US" sz="1100" b="0" i="0" u="none" strike="noStrike" cap="none" dirty="0" err="1">
                <a:solidFill>
                  <a:srgbClr val="000000"/>
                </a:solidFill>
                <a:effectLst/>
                <a:latin typeface="Arial"/>
                <a:ea typeface="Arial"/>
                <a:cs typeface="Arial"/>
                <a:sym typeface="Arial"/>
              </a:rPr>
              <a:t>SpEd</a:t>
            </a:r>
            <a:r>
              <a:rPr lang="en-US" sz="1100" b="0" i="0" u="none" strike="noStrike" cap="none" dirty="0">
                <a:solidFill>
                  <a:srgbClr val="000000"/>
                </a:solidFill>
                <a:effectLst/>
                <a:latin typeface="Arial"/>
                <a:ea typeface="Arial"/>
                <a:cs typeface="Arial"/>
                <a:sym typeface="Arial"/>
              </a:rPr>
              <a:t> FTE</a:t>
            </a:r>
          </a:p>
          <a:p>
            <a:r>
              <a:rPr lang="en-US" sz="1100" b="0" i="0" u="none" strike="noStrike" cap="none" dirty="0">
                <a:solidFill>
                  <a:srgbClr val="000000"/>
                </a:solidFill>
                <a:effectLst/>
                <a:latin typeface="Arial"/>
                <a:ea typeface="Arial"/>
                <a:cs typeface="Arial"/>
                <a:sym typeface="Arial"/>
              </a:rPr>
              <a:t>2.4 Speech FTE</a:t>
            </a:r>
          </a:p>
          <a:p>
            <a:r>
              <a:rPr lang="en-US" sz="1100" b="0" i="0" u="none" strike="noStrike" cap="none" dirty="0">
                <a:solidFill>
                  <a:srgbClr val="000000"/>
                </a:solidFill>
                <a:effectLst/>
                <a:latin typeface="Arial"/>
                <a:ea typeface="Arial"/>
                <a:cs typeface="Arial"/>
                <a:sym typeface="Arial"/>
              </a:rPr>
              <a:t>3.8 Prop.28 Teacher FTE</a:t>
            </a:r>
          </a:p>
          <a:p>
            <a:r>
              <a:rPr lang="en-US" sz="1100" b="0" i="0" u="none" strike="noStrike" cap="none" dirty="0">
                <a:solidFill>
                  <a:srgbClr val="000000"/>
                </a:solidFill>
                <a:effectLst/>
                <a:latin typeface="Arial"/>
                <a:ea typeface="Arial"/>
                <a:cs typeface="Arial"/>
                <a:sym typeface="Arial"/>
              </a:rPr>
              <a:t>1.0 Teacher ELCO</a:t>
            </a:r>
          </a:p>
          <a:p>
            <a:r>
              <a:rPr lang="en-US" sz="1100" b="0" i="0" u="none" strike="noStrike" cap="none" dirty="0">
                <a:solidFill>
                  <a:srgbClr val="000000"/>
                </a:solidFill>
                <a:effectLst/>
                <a:latin typeface="Arial"/>
                <a:ea typeface="Arial"/>
                <a:cs typeface="Arial"/>
                <a:sym typeface="Arial"/>
              </a:rPr>
              <a:t>1.0 Teacher(s) TMS</a:t>
            </a:r>
          </a:p>
          <a:p>
            <a:br>
              <a:rPr lang="en-US" sz="1100" b="0" i="0" u="none" strike="noStrike" cap="none" dirty="0">
                <a:solidFill>
                  <a:srgbClr val="000000"/>
                </a:solidFill>
                <a:effectLst/>
                <a:latin typeface="Arial"/>
                <a:ea typeface="Arial"/>
                <a:cs typeface="Arial"/>
                <a:sym typeface="Arial"/>
              </a:rPr>
            </a:br>
            <a:endParaRPr lang="en-US" sz="1100" b="0" i="0" u="none" strike="noStrike" cap="none" dirty="0">
              <a:solidFill>
                <a:srgbClr val="000000"/>
              </a:solidFill>
              <a:effectLst/>
              <a:latin typeface="Arial"/>
              <a:ea typeface="Arial"/>
              <a:cs typeface="Arial"/>
              <a:sym typeface="Arial"/>
            </a:endParaRPr>
          </a:p>
          <a:p>
            <a:r>
              <a:rPr lang="en-US" sz="1100" b="1" i="0" u="none" strike="noStrike" cap="none" dirty="0">
                <a:solidFill>
                  <a:srgbClr val="000000"/>
                </a:solidFill>
                <a:effectLst/>
                <a:latin typeface="Arial"/>
                <a:ea typeface="Arial"/>
                <a:cs typeface="Arial"/>
                <a:sym typeface="Arial"/>
              </a:rPr>
              <a:t>SEIU 44.2425FTE</a:t>
            </a:r>
            <a:endParaRPr lang="en-US" sz="1100" b="0" i="0" u="none" strike="noStrike" cap="none" dirty="0">
              <a:solidFill>
                <a:srgbClr val="000000"/>
              </a:solidFill>
              <a:effectLst/>
              <a:latin typeface="Arial"/>
              <a:ea typeface="Arial"/>
              <a:cs typeface="Arial"/>
              <a:sym typeface="Arial"/>
            </a:endParaRPr>
          </a:p>
          <a:p>
            <a:r>
              <a:rPr lang="en-US" sz="1100" b="0" i="0" u="none" strike="noStrike" cap="none" dirty="0">
                <a:solidFill>
                  <a:srgbClr val="000000"/>
                </a:solidFill>
                <a:effectLst/>
                <a:latin typeface="Arial"/>
                <a:ea typeface="Arial"/>
                <a:cs typeface="Arial"/>
                <a:sym typeface="Arial"/>
              </a:rPr>
              <a:t>1.695 FTE EL Assistants</a:t>
            </a:r>
          </a:p>
          <a:p>
            <a:r>
              <a:rPr lang="en-US" sz="1100" b="0" i="0" u="none" strike="noStrike" cap="none" dirty="0">
                <a:solidFill>
                  <a:srgbClr val="000000"/>
                </a:solidFill>
                <a:effectLst/>
                <a:latin typeface="Arial"/>
                <a:ea typeface="Arial"/>
                <a:cs typeface="Arial"/>
                <a:sym typeface="Arial"/>
              </a:rPr>
              <a:t>6.08 FTE I/A Gen Ed</a:t>
            </a:r>
          </a:p>
          <a:p>
            <a:r>
              <a:rPr lang="en-US" sz="1100" b="0" i="0" u="none" strike="noStrike" cap="none" dirty="0">
                <a:solidFill>
                  <a:srgbClr val="000000"/>
                </a:solidFill>
                <a:effectLst/>
                <a:latin typeface="Arial"/>
                <a:ea typeface="Arial"/>
                <a:cs typeface="Arial"/>
                <a:sym typeface="Arial"/>
              </a:rPr>
              <a:t>9.0 FTE Student Support Advisors</a:t>
            </a:r>
          </a:p>
          <a:p>
            <a:r>
              <a:rPr lang="en-US" sz="1100" b="0" i="0" u="none" strike="noStrike" cap="none" dirty="0">
                <a:solidFill>
                  <a:srgbClr val="000000"/>
                </a:solidFill>
                <a:effectLst/>
                <a:latin typeface="Arial"/>
                <a:ea typeface="Arial"/>
                <a:cs typeface="Arial"/>
                <a:sym typeface="Arial"/>
              </a:rPr>
              <a:t>27.4675 </a:t>
            </a:r>
            <a:r>
              <a:rPr lang="en-US" sz="1100" b="0" i="0" u="none" strike="noStrike" cap="none" dirty="0" err="1">
                <a:solidFill>
                  <a:srgbClr val="000000"/>
                </a:solidFill>
                <a:effectLst/>
                <a:latin typeface="Arial"/>
                <a:ea typeface="Arial"/>
                <a:cs typeface="Arial"/>
                <a:sym typeface="Arial"/>
              </a:rPr>
              <a:t>SpEd</a:t>
            </a:r>
            <a:r>
              <a:rPr lang="en-US" sz="1100" b="0" i="0" u="none" strike="noStrike" cap="none" dirty="0">
                <a:solidFill>
                  <a:srgbClr val="000000"/>
                </a:solidFill>
                <a:effectLst/>
                <a:latin typeface="Arial"/>
                <a:ea typeface="Arial"/>
                <a:cs typeface="Arial"/>
                <a:sym typeface="Arial"/>
              </a:rPr>
              <a:t> I/As</a:t>
            </a:r>
          </a:p>
          <a:p>
            <a:r>
              <a:rPr lang="en-US" sz="1100" b="0" i="0" u="none" strike="noStrike" cap="none" dirty="0">
                <a:solidFill>
                  <a:srgbClr val="000000"/>
                </a:solidFill>
                <a:effectLst/>
                <a:latin typeface="Arial"/>
                <a:ea typeface="Arial"/>
                <a:cs typeface="Arial"/>
                <a:sym typeface="Arial"/>
              </a:rPr>
              <a:t> </a:t>
            </a:r>
          </a:p>
          <a:p>
            <a:r>
              <a:rPr lang="en-US" sz="1100" b="1" i="0" u="none" strike="noStrike" cap="none" dirty="0">
                <a:solidFill>
                  <a:srgbClr val="000000"/>
                </a:solidFill>
                <a:effectLst/>
                <a:latin typeface="Arial"/>
                <a:ea typeface="Arial"/>
                <a:cs typeface="Arial"/>
                <a:sym typeface="Arial"/>
              </a:rPr>
              <a:t>CSEA 4.3781FTE</a:t>
            </a:r>
            <a:endParaRPr lang="en-US" sz="1100" b="0" i="0" u="none" strike="noStrike" cap="none" dirty="0">
              <a:solidFill>
                <a:srgbClr val="000000"/>
              </a:solidFill>
              <a:effectLst/>
              <a:latin typeface="Arial"/>
              <a:ea typeface="Arial"/>
              <a:cs typeface="Arial"/>
              <a:sym typeface="Arial"/>
            </a:endParaRPr>
          </a:p>
          <a:p>
            <a:r>
              <a:rPr lang="en-US" sz="1100" b="0" i="0" u="none" strike="noStrike" cap="none" dirty="0">
                <a:solidFill>
                  <a:srgbClr val="000000"/>
                </a:solidFill>
                <a:effectLst/>
                <a:latin typeface="Arial"/>
                <a:ea typeface="Arial"/>
                <a:cs typeface="Arial"/>
                <a:sym typeface="Arial"/>
              </a:rPr>
              <a:t>4.3781 FTE Community </a:t>
            </a:r>
            <a:r>
              <a:rPr lang="en-US" sz="1100" b="0" i="0" u="none" strike="noStrike" cap="none" dirty="0" err="1">
                <a:solidFill>
                  <a:srgbClr val="000000"/>
                </a:solidFill>
                <a:effectLst/>
                <a:latin typeface="Arial"/>
                <a:ea typeface="Arial"/>
                <a:cs typeface="Arial"/>
                <a:sym typeface="Arial"/>
              </a:rPr>
              <a:t>Liasion</a:t>
            </a:r>
            <a:endParaRPr lang="en-US" sz="1100" b="0" i="0" u="none" strike="noStrike" cap="none" dirty="0">
              <a:solidFill>
                <a:srgbClr val="000000"/>
              </a:solidFill>
              <a:effectLst/>
              <a:latin typeface="Arial"/>
              <a:ea typeface="Arial"/>
              <a:cs typeface="Arial"/>
              <a:sym typeface="Arial"/>
            </a:endParaRPr>
          </a:p>
          <a:p>
            <a:br>
              <a:rPr lang="en-US" sz="1100" b="0" i="0" u="none" strike="noStrike" cap="none" dirty="0">
                <a:solidFill>
                  <a:srgbClr val="000000"/>
                </a:solidFill>
                <a:effectLst/>
                <a:latin typeface="Arial"/>
                <a:ea typeface="Arial"/>
                <a:cs typeface="Arial"/>
                <a:sym typeface="Arial"/>
              </a:rPr>
            </a:br>
            <a:endParaRPr lang="en-US" sz="1100" b="0" i="0" u="none" strike="noStrike" cap="none" dirty="0">
              <a:solidFill>
                <a:srgbClr val="000000"/>
              </a:solidFill>
              <a:effectLst/>
              <a:latin typeface="Arial"/>
              <a:ea typeface="Arial"/>
              <a:cs typeface="Arial"/>
              <a:sym typeface="Arial"/>
            </a:endParaRPr>
          </a:p>
          <a:p>
            <a:r>
              <a:rPr lang="en-US" sz="1100" b="1" i="0" u="none" strike="noStrike" cap="none" dirty="0" err="1">
                <a:solidFill>
                  <a:srgbClr val="000000"/>
                </a:solidFill>
                <a:effectLst/>
                <a:latin typeface="Arial"/>
                <a:ea typeface="Arial"/>
                <a:cs typeface="Arial"/>
                <a:sym typeface="Arial"/>
              </a:rPr>
              <a:t>Mgmt</a:t>
            </a:r>
            <a:r>
              <a:rPr lang="en-US" sz="1100" b="1" i="0" u="none" strike="noStrike" cap="none" dirty="0">
                <a:solidFill>
                  <a:srgbClr val="000000"/>
                </a:solidFill>
                <a:effectLst/>
                <a:latin typeface="Arial"/>
                <a:ea typeface="Arial"/>
                <a:cs typeface="Arial"/>
                <a:sym typeface="Arial"/>
              </a:rPr>
              <a:t>/Non-Rep 2.6</a:t>
            </a:r>
            <a:endParaRPr lang="en-US" sz="1100" b="0" i="0" u="none" strike="noStrike" cap="none" dirty="0">
              <a:solidFill>
                <a:srgbClr val="000000"/>
              </a:solidFill>
              <a:effectLst/>
              <a:latin typeface="Arial"/>
              <a:ea typeface="Arial"/>
              <a:cs typeface="Arial"/>
              <a:sym typeface="Arial"/>
            </a:endParaRPr>
          </a:p>
          <a:p>
            <a:r>
              <a:rPr lang="en-US" sz="1100" b="0" i="0" u="none" strike="noStrike" cap="none" dirty="0">
                <a:solidFill>
                  <a:srgbClr val="000000"/>
                </a:solidFill>
                <a:effectLst/>
                <a:latin typeface="Arial"/>
                <a:ea typeface="Arial"/>
                <a:cs typeface="Arial"/>
                <a:sym typeface="Arial"/>
              </a:rPr>
              <a:t>1.6 </a:t>
            </a:r>
            <a:r>
              <a:rPr lang="en-US" sz="1100" b="0" i="0" u="none" strike="noStrike" cap="none" dirty="0" err="1">
                <a:solidFill>
                  <a:srgbClr val="000000"/>
                </a:solidFill>
                <a:effectLst/>
                <a:latin typeface="Arial"/>
                <a:ea typeface="Arial"/>
                <a:cs typeface="Arial"/>
                <a:sym typeface="Arial"/>
              </a:rPr>
              <a:t>SpEd</a:t>
            </a:r>
            <a:r>
              <a:rPr lang="en-US" sz="1100" b="0" i="0" u="none" strike="noStrike" cap="none" dirty="0">
                <a:solidFill>
                  <a:srgbClr val="000000"/>
                </a:solidFill>
                <a:effectLst/>
                <a:latin typeface="Arial"/>
                <a:ea typeface="Arial"/>
                <a:cs typeface="Arial"/>
                <a:sym typeface="Arial"/>
              </a:rPr>
              <a:t> Program Specialists</a:t>
            </a:r>
          </a:p>
          <a:p>
            <a:r>
              <a:rPr lang="en-US" sz="1100" b="0" i="0" u="none" strike="noStrike" cap="none" dirty="0">
                <a:solidFill>
                  <a:srgbClr val="000000"/>
                </a:solidFill>
                <a:effectLst/>
                <a:latin typeface="Arial"/>
                <a:ea typeface="Arial"/>
                <a:cs typeface="Arial"/>
                <a:sym typeface="Arial"/>
              </a:rPr>
              <a:t>1.0 Elementary AP</a:t>
            </a:r>
          </a:p>
          <a:p>
            <a:pPr marL="0" lvl="0" indent="0" algn="l" rtl="0">
              <a:lnSpc>
                <a:spcPct val="100000"/>
              </a:lnSpc>
              <a:spcBef>
                <a:spcPts val="0"/>
              </a:spcBef>
              <a:spcAft>
                <a:spcPts val="0"/>
              </a:spcAft>
              <a:buSzPts val="1100"/>
              <a:buNone/>
            </a:pPr>
            <a:endParaRPr dirty="0"/>
          </a:p>
        </p:txBody>
      </p:sp>
      <p:sp>
        <p:nvSpPr>
          <p:cNvPr id="195" name="Google Shape;195;p17: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8:notes"/>
          <p:cNvSpPr txBox="1">
            <a:spLocks noGrp="1"/>
          </p:cNvSpPr>
          <p:nvPr>
            <p:ph type="body" idx="1"/>
          </p:nvPr>
        </p:nvSpPr>
        <p:spPr>
          <a:xfrm>
            <a:off x="701041" y="4415790"/>
            <a:ext cx="5608320" cy="4183380"/>
          </a:xfrm>
          <a:prstGeom prst="rect">
            <a:avLst/>
          </a:prstGeom>
          <a:noFill/>
          <a:ln>
            <a:noFill/>
          </a:ln>
        </p:spPr>
        <p:txBody>
          <a:bodyPr spcFirstLastPara="1" wrap="square" lIns="92425" tIns="92425" rIns="92425" bIns="92425" anchor="t" anchorCtr="0">
            <a:noAutofit/>
          </a:bodyPr>
          <a:lstStyle/>
          <a:p>
            <a:pPr marL="0" lvl="0" indent="0" algn="l" rtl="0">
              <a:lnSpc>
                <a:spcPct val="100000"/>
              </a:lnSpc>
              <a:spcBef>
                <a:spcPts val="0"/>
              </a:spcBef>
              <a:spcAft>
                <a:spcPts val="0"/>
              </a:spcAft>
              <a:buSzPts val="1100"/>
              <a:buNone/>
            </a:pPr>
            <a:endParaRPr/>
          </a:p>
        </p:txBody>
      </p:sp>
      <p:sp>
        <p:nvSpPr>
          <p:cNvPr id="204" name="Google Shape;204;p1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4" name="Google Shape;214;p19:notes"/>
          <p:cNvSpPr txBox="1">
            <a:spLocks noGrp="1"/>
          </p:cNvSpPr>
          <p:nvPr>
            <p:ph type="body" idx="1"/>
          </p:nvPr>
        </p:nvSpPr>
        <p:spPr>
          <a:xfrm>
            <a:off x="685800" y="4343400"/>
            <a:ext cx="5486400" cy="4114800"/>
          </a:xfrm>
          <a:prstGeom prst="rect">
            <a:avLst/>
          </a:prstGeom>
          <a:noFill/>
          <a:ln>
            <a:noFill/>
          </a:ln>
        </p:spPr>
        <p:txBody>
          <a:bodyPr spcFirstLastPara="1" wrap="square" lIns="93175" tIns="46575" rIns="93175" bIns="46575" anchor="t" anchorCtr="0">
            <a:noAutofit/>
          </a:bodyPr>
          <a:lstStyle/>
          <a:p>
            <a:pPr marL="457200" marR="0" lvl="0" indent="-228600" algn="l" rtl="0">
              <a:lnSpc>
                <a:spcPct val="100000"/>
              </a:lnSpc>
              <a:spcBef>
                <a:spcPts val="0"/>
              </a:spcBef>
              <a:spcAft>
                <a:spcPts val="0"/>
              </a:spcAft>
              <a:buClr>
                <a:srgbClr val="000000"/>
              </a:buClr>
              <a:buSzPts val="1100"/>
              <a:buFont typeface="Arial"/>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7"/>
        <p:cNvGrpSpPr/>
        <p:nvPr/>
      </p:nvGrpSpPr>
      <p:grpSpPr>
        <a:xfrm>
          <a:off x="0" y="0"/>
          <a:ext cx="0" cy="0"/>
          <a:chOff x="0" y="0"/>
          <a:chExt cx="0" cy="0"/>
        </a:xfrm>
      </p:grpSpPr>
      <p:sp>
        <p:nvSpPr>
          <p:cNvPr id="68" name="Google Shape;68;p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35"/>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0" name="Google Shape;70;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3"/>
        <p:cNvGrpSpPr/>
        <p:nvPr/>
      </p:nvGrpSpPr>
      <p:grpSpPr>
        <a:xfrm>
          <a:off x="0" y="0"/>
          <a:ext cx="0" cy="0"/>
          <a:chOff x="0" y="0"/>
          <a:chExt cx="0" cy="0"/>
        </a:xfrm>
      </p:grpSpPr>
      <p:sp>
        <p:nvSpPr>
          <p:cNvPr id="74" name="Google Shape;74;p36"/>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36"/>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6" name="Google Shape;76;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bg>
      <p:bgPr>
        <a:blipFill>
          <a:blip r:embed="rId2">
            <a:alphaModFix/>
          </a:blip>
          <a:stretch>
            <a:fillRect/>
          </a:stretch>
        </a:blipFill>
        <a:effectLst/>
      </p:bgPr>
    </p:bg>
    <p:spTree>
      <p:nvGrpSpPr>
        <p:cNvPr id="1" name="Shape 84"/>
        <p:cNvGrpSpPr/>
        <p:nvPr/>
      </p:nvGrpSpPr>
      <p:grpSpPr>
        <a:xfrm>
          <a:off x="0" y="0"/>
          <a:ext cx="0" cy="0"/>
          <a:chOff x="0" y="0"/>
          <a:chExt cx="0" cy="0"/>
        </a:xfrm>
      </p:grpSpPr>
      <p:sp>
        <p:nvSpPr>
          <p:cNvPr id="85" name="Google Shape;85;p38"/>
          <p:cNvSpPr txBox="1">
            <a:spLocks noGrp="1"/>
          </p:cNvSpPr>
          <p:nvPr>
            <p:ph type="title"/>
          </p:nvPr>
        </p:nvSpPr>
        <p:spPr>
          <a:xfrm>
            <a:off x="116073" y="27432"/>
            <a:ext cx="18036540" cy="1261872"/>
          </a:xfrm>
          <a:prstGeom prst="rect">
            <a:avLst/>
          </a:prstGeom>
          <a:noFill/>
          <a:ln>
            <a:noFill/>
          </a:ln>
        </p:spPr>
        <p:txBody>
          <a:bodyPr spcFirstLastPara="1" wrap="square" lIns="91425" tIns="45700" rIns="91425" bIns="45700" anchor="ctr" anchorCtr="0">
            <a:noAutofit/>
          </a:bodyPr>
          <a:lstStyle>
            <a:lvl1pPr lvl="0" algn="l">
              <a:lnSpc>
                <a:spcPct val="95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38"/>
          <p:cNvSpPr txBox="1">
            <a:spLocks noGrp="1"/>
          </p:cNvSpPr>
          <p:nvPr>
            <p:ph type="body" idx="1"/>
          </p:nvPr>
        </p:nvSpPr>
        <p:spPr>
          <a:xfrm>
            <a:off x="96662" y="1399032"/>
            <a:ext cx="18062001" cy="8062254"/>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0"/>
              </a:spcBef>
              <a:spcAft>
                <a:spcPts val="0"/>
              </a:spcAft>
              <a:buSzPts val="1620"/>
              <a:buChar char="▪"/>
              <a:defRPr/>
            </a:lvl1pPr>
            <a:lvl2pPr marL="914400" lvl="1" indent="-331469" algn="l">
              <a:lnSpc>
                <a:spcPct val="100000"/>
              </a:lnSpc>
              <a:spcBef>
                <a:spcPts val="0"/>
              </a:spcBef>
              <a:spcAft>
                <a:spcPts val="0"/>
              </a:spcAft>
              <a:buSzPts val="1620"/>
              <a:buChar char="•"/>
              <a:defRPr/>
            </a:lvl2pPr>
            <a:lvl3pPr marL="1371600" lvl="2" indent="-331469" algn="l">
              <a:lnSpc>
                <a:spcPct val="100000"/>
              </a:lnSpc>
              <a:spcBef>
                <a:spcPts val="0"/>
              </a:spcBef>
              <a:spcAft>
                <a:spcPts val="0"/>
              </a:spcAft>
              <a:buSzPts val="1620"/>
              <a:buChar char="▪"/>
              <a:defRPr/>
            </a:lvl3pPr>
            <a:lvl4pPr marL="1828800" lvl="3" indent="-331469" algn="l">
              <a:lnSpc>
                <a:spcPct val="100000"/>
              </a:lnSpc>
              <a:spcBef>
                <a:spcPts val="0"/>
              </a:spcBef>
              <a:spcAft>
                <a:spcPts val="0"/>
              </a:spcAft>
              <a:buSzPts val="1620"/>
              <a:buChar char="•"/>
              <a:defRPr/>
            </a:lvl4pPr>
            <a:lvl5pPr marL="2286000" lvl="4" indent="-331470" algn="l">
              <a:lnSpc>
                <a:spcPct val="100000"/>
              </a:lnSpc>
              <a:spcBef>
                <a:spcPts val="0"/>
              </a:spcBef>
              <a:spcAft>
                <a:spcPts val="0"/>
              </a:spcAft>
              <a:buSzPts val="162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87" name="Google Shape;87;p38"/>
          <p:cNvSpPr txBox="1">
            <a:spLocks noGrp="1"/>
          </p:cNvSpPr>
          <p:nvPr>
            <p:ph type="ftr" idx="11"/>
          </p:nvPr>
        </p:nvSpPr>
        <p:spPr>
          <a:xfrm>
            <a:off x="7131347" y="9891564"/>
            <a:ext cx="4004882" cy="344859"/>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38"/>
          <p:cNvSpPr txBox="1">
            <a:spLocks noGrp="1"/>
          </p:cNvSpPr>
          <p:nvPr>
            <p:ph type="sldNum" idx="12"/>
          </p:nvPr>
        </p:nvSpPr>
        <p:spPr>
          <a:xfrm>
            <a:off x="17158716" y="9806939"/>
            <a:ext cx="1014984" cy="480060"/>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sz="2400" b="1" i="0" u="none" strike="noStrike" cap="none">
                <a:solidFill>
                  <a:schemeClr val="lt1"/>
                </a:solidFill>
                <a:latin typeface="Arial Narrow"/>
                <a:ea typeface="Arial Narrow"/>
                <a:cs typeface="Arial Narrow"/>
                <a:sym typeface="Arial Narrow"/>
              </a:defRPr>
            </a:lvl1pPr>
            <a:lvl2pPr marL="0" lvl="1" indent="0" algn="r">
              <a:lnSpc>
                <a:spcPct val="100000"/>
              </a:lnSpc>
              <a:spcBef>
                <a:spcPts val="0"/>
              </a:spcBef>
              <a:spcAft>
                <a:spcPts val="0"/>
              </a:spcAft>
              <a:buNone/>
              <a:defRPr sz="2400" b="1" i="0" u="none" strike="noStrike" cap="none">
                <a:solidFill>
                  <a:schemeClr val="lt1"/>
                </a:solidFill>
                <a:latin typeface="Arial Narrow"/>
                <a:ea typeface="Arial Narrow"/>
                <a:cs typeface="Arial Narrow"/>
                <a:sym typeface="Arial Narrow"/>
              </a:defRPr>
            </a:lvl2pPr>
            <a:lvl3pPr marL="0" lvl="2" indent="0" algn="r">
              <a:lnSpc>
                <a:spcPct val="100000"/>
              </a:lnSpc>
              <a:spcBef>
                <a:spcPts val="0"/>
              </a:spcBef>
              <a:spcAft>
                <a:spcPts val="0"/>
              </a:spcAft>
              <a:buNone/>
              <a:defRPr sz="2400" b="1" i="0" u="none" strike="noStrike" cap="none">
                <a:solidFill>
                  <a:schemeClr val="lt1"/>
                </a:solidFill>
                <a:latin typeface="Arial Narrow"/>
                <a:ea typeface="Arial Narrow"/>
                <a:cs typeface="Arial Narrow"/>
                <a:sym typeface="Arial Narrow"/>
              </a:defRPr>
            </a:lvl3pPr>
            <a:lvl4pPr marL="0" lvl="3" indent="0" algn="r">
              <a:lnSpc>
                <a:spcPct val="100000"/>
              </a:lnSpc>
              <a:spcBef>
                <a:spcPts val="0"/>
              </a:spcBef>
              <a:spcAft>
                <a:spcPts val="0"/>
              </a:spcAft>
              <a:buNone/>
              <a:defRPr sz="2400" b="1" i="0" u="none" strike="noStrike" cap="none">
                <a:solidFill>
                  <a:schemeClr val="lt1"/>
                </a:solidFill>
                <a:latin typeface="Arial Narrow"/>
                <a:ea typeface="Arial Narrow"/>
                <a:cs typeface="Arial Narrow"/>
                <a:sym typeface="Arial Narrow"/>
              </a:defRPr>
            </a:lvl4pPr>
            <a:lvl5pPr marL="0" lvl="4" indent="0" algn="r">
              <a:lnSpc>
                <a:spcPct val="100000"/>
              </a:lnSpc>
              <a:spcBef>
                <a:spcPts val="0"/>
              </a:spcBef>
              <a:spcAft>
                <a:spcPts val="0"/>
              </a:spcAft>
              <a:buNone/>
              <a:defRPr sz="2400" b="1" i="0" u="none" strike="noStrike" cap="none">
                <a:solidFill>
                  <a:schemeClr val="lt1"/>
                </a:solidFill>
                <a:latin typeface="Arial Narrow"/>
                <a:ea typeface="Arial Narrow"/>
                <a:cs typeface="Arial Narrow"/>
                <a:sym typeface="Arial Narrow"/>
              </a:defRPr>
            </a:lvl5pPr>
            <a:lvl6pPr marL="0" lvl="5" indent="0" algn="r">
              <a:lnSpc>
                <a:spcPct val="100000"/>
              </a:lnSpc>
              <a:spcBef>
                <a:spcPts val="0"/>
              </a:spcBef>
              <a:spcAft>
                <a:spcPts val="0"/>
              </a:spcAft>
              <a:buNone/>
              <a:defRPr sz="2400" b="1" i="0" u="none" strike="noStrike" cap="none">
                <a:solidFill>
                  <a:schemeClr val="lt1"/>
                </a:solidFill>
                <a:latin typeface="Arial Narrow"/>
                <a:ea typeface="Arial Narrow"/>
                <a:cs typeface="Arial Narrow"/>
                <a:sym typeface="Arial Narrow"/>
              </a:defRPr>
            </a:lvl6pPr>
            <a:lvl7pPr marL="0" lvl="6" indent="0" algn="r">
              <a:lnSpc>
                <a:spcPct val="100000"/>
              </a:lnSpc>
              <a:spcBef>
                <a:spcPts val="0"/>
              </a:spcBef>
              <a:spcAft>
                <a:spcPts val="0"/>
              </a:spcAft>
              <a:buNone/>
              <a:defRPr sz="2400" b="1" i="0" u="none" strike="noStrike" cap="none">
                <a:solidFill>
                  <a:schemeClr val="lt1"/>
                </a:solidFill>
                <a:latin typeface="Arial Narrow"/>
                <a:ea typeface="Arial Narrow"/>
                <a:cs typeface="Arial Narrow"/>
                <a:sym typeface="Arial Narrow"/>
              </a:defRPr>
            </a:lvl7pPr>
            <a:lvl8pPr marL="0" lvl="7" indent="0" algn="r">
              <a:lnSpc>
                <a:spcPct val="100000"/>
              </a:lnSpc>
              <a:spcBef>
                <a:spcPts val="0"/>
              </a:spcBef>
              <a:spcAft>
                <a:spcPts val="0"/>
              </a:spcAft>
              <a:buNone/>
              <a:defRPr sz="2400" b="1" i="0" u="none" strike="noStrike" cap="none">
                <a:solidFill>
                  <a:schemeClr val="lt1"/>
                </a:solidFill>
                <a:latin typeface="Arial Narrow"/>
                <a:ea typeface="Arial Narrow"/>
                <a:cs typeface="Arial Narrow"/>
                <a:sym typeface="Arial Narrow"/>
              </a:defRPr>
            </a:lvl8pPr>
            <a:lvl9pPr marL="0" lvl="8" indent="0" algn="r">
              <a:lnSpc>
                <a:spcPct val="100000"/>
              </a:lnSpc>
              <a:spcBef>
                <a:spcPts val="0"/>
              </a:spcBef>
              <a:spcAft>
                <a:spcPts val="0"/>
              </a:spcAft>
              <a:buNone/>
              <a:defRPr sz="2400" b="1" i="0" u="none" strike="noStrike" cap="none">
                <a:solidFill>
                  <a:schemeClr val="lt1"/>
                </a:solidFill>
                <a:latin typeface="Arial Narrow"/>
                <a:ea typeface="Arial Narrow"/>
                <a:cs typeface="Arial Narrow"/>
                <a:sym typeface="Arial Narrow"/>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itle Slide" type="title">
  <p:cSld name="TITLE">
    <p:bg>
      <p:bgPr>
        <a:blipFill>
          <a:blip r:embed="rId2">
            <a:alphaModFix/>
          </a:blip>
          <a:stretch>
            <a:fillRect/>
          </a:stretch>
        </a:blipFill>
        <a:effectLst/>
      </p:bgPr>
    </p:bg>
    <p:spTree>
      <p:nvGrpSpPr>
        <p:cNvPr id="1" name="Shape 89"/>
        <p:cNvGrpSpPr/>
        <p:nvPr/>
      </p:nvGrpSpPr>
      <p:grpSpPr>
        <a:xfrm>
          <a:off x="0" y="0"/>
          <a:ext cx="0" cy="0"/>
          <a:chOff x="0" y="0"/>
          <a:chExt cx="0" cy="0"/>
        </a:xfrm>
      </p:grpSpPr>
      <p:sp>
        <p:nvSpPr>
          <p:cNvPr id="90" name="Google Shape;90;p39"/>
          <p:cNvSpPr txBox="1">
            <a:spLocks noGrp="1"/>
          </p:cNvSpPr>
          <p:nvPr>
            <p:ph type="ctrTitle"/>
          </p:nvPr>
        </p:nvSpPr>
        <p:spPr>
          <a:xfrm>
            <a:off x="7232073" y="1110597"/>
            <a:ext cx="10668174" cy="3581400"/>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lvl1pPr lvl="0" algn="ctr">
              <a:lnSpc>
                <a:spcPct val="95000"/>
              </a:lnSpc>
              <a:spcBef>
                <a:spcPts val="0"/>
              </a:spcBef>
              <a:spcAft>
                <a:spcPts val="0"/>
              </a:spcAft>
              <a:buClr>
                <a:schemeClr val="lt1"/>
              </a:buClr>
              <a:buSzPts val="9000"/>
              <a:buFont typeface="Arial Narrow"/>
              <a:buNone/>
              <a:defRPr sz="9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39"/>
          <p:cNvSpPr txBox="1">
            <a:spLocks noGrp="1"/>
          </p:cNvSpPr>
          <p:nvPr>
            <p:ph type="subTitle" idx="1"/>
          </p:nvPr>
        </p:nvSpPr>
        <p:spPr>
          <a:xfrm>
            <a:off x="8867393" y="5107895"/>
            <a:ext cx="7397535" cy="829910"/>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t" anchorCtr="0">
            <a:noAutofit/>
          </a:bodyPr>
          <a:lstStyle>
            <a:lvl1pPr lvl="0" algn="ctr">
              <a:lnSpc>
                <a:spcPct val="100000"/>
              </a:lnSpc>
              <a:spcBef>
                <a:spcPts val="0"/>
              </a:spcBef>
              <a:spcAft>
                <a:spcPts val="0"/>
              </a:spcAft>
              <a:buSzPts val="3240"/>
              <a:buNone/>
              <a:defRPr sz="3600">
                <a:solidFill>
                  <a:schemeClr val="lt1"/>
                </a:solidFill>
              </a:defRPr>
            </a:lvl1pPr>
            <a:lvl2pPr lvl="1" algn="ctr">
              <a:lnSpc>
                <a:spcPct val="100000"/>
              </a:lnSpc>
              <a:spcBef>
                <a:spcPts val="0"/>
              </a:spcBef>
              <a:spcAft>
                <a:spcPts val="0"/>
              </a:spcAft>
              <a:buSzPts val="2700"/>
              <a:buNone/>
              <a:defRPr sz="3000"/>
            </a:lvl2pPr>
            <a:lvl3pPr lvl="2" algn="ctr">
              <a:lnSpc>
                <a:spcPct val="100000"/>
              </a:lnSpc>
              <a:spcBef>
                <a:spcPts val="0"/>
              </a:spcBef>
              <a:spcAft>
                <a:spcPts val="0"/>
              </a:spcAft>
              <a:buSzPts val="2430"/>
              <a:buNone/>
              <a:defRPr sz="2700"/>
            </a:lvl3pPr>
            <a:lvl4pPr lvl="3" algn="ctr">
              <a:lnSpc>
                <a:spcPct val="100000"/>
              </a:lnSpc>
              <a:spcBef>
                <a:spcPts val="0"/>
              </a:spcBef>
              <a:spcAft>
                <a:spcPts val="0"/>
              </a:spcAft>
              <a:buSzPts val="2160"/>
              <a:buNone/>
              <a:defRPr sz="2400"/>
            </a:lvl4pPr>
            <a:lvl5pPr lvl="4" algn="ctr">
              <a:lnSpc>
                <a:spcPct val="100000"/>
              </a:lnSpc>
              <a:spcBef>
                <a:spcPts val="0"/>
              </a:spcBef>
              <a:spcAft>
                <a:spcPts val="0"/>
              </a:spcAft>
              <a:buSzPts val="2160"/>
              <a:buNone/>
              <a:defRPr sz="2400"/>
            </a:lvl5pPr>
            <a:lvl6pPr lvl="5" algn="ctr">
              <a:lnSpc>
                <a:spcPct val="90000"/>
              </a:lnSpc>
              <a:spcBef>
                <a:spcPts val="750"/>
              </a:spcBef>
              <a:spcAft>
                <a:spcPts val="0"/>
              </a:spcAft>
              <a:buClr>
                <a:schemeClr val="dk1"/>
              </a:buClr>
              <a:buSzPts val="2400"/>
              <a:buNone/>
              <a:defRPr sz="2400"/>
            </a:lvl6pPr>
            <a:lvl7pPr lvl="6" algn="ctr">
              <a:lnSpc>
                <a:spcPct val="90000"/>
              </a:lnSpc>
              <a:spcBef>
                <a:spcPts val="750"/>
              </a:spcBef>
              <a:spcAft>
                <a:spcPts val="0"/>
              </a:spcAft>
              <a:buClr>
                <a:schemeClr val="dk1"/>
              </a:buClr>
              <a:buSzPts val="2400"/>
              <a:buNone/>
              <a:defRPr sz="2400"/>
            </a:lvl7pPr>
            <a:lvl8pPr lvl="7" algn="ctr">
              <a:lnSpc>
                <a:spcPct val="90000"/>
              </a:lnSpc>
              <a:spcBef>
                <a:spcPts val="750"/>
              </a:spcBef>
              <a:spcAft>
                <a:spcPts val="0"/>
              </a:spcAft>
              <a:buClr>
                <a:schemeClr val="dk1"/>
              </a:buClr>
              <a:buSzPts val="2400"/>
              <a:buNone/>
              <a:defRPr sz="2400"/>
            </a:lvl8pPr>
            <a:lvl9pPr lvl="8" algn="ctr">
              <a:lnSpc>
                <a:spcPct val="90000"/>
              </a:lnSpc>
              <a:spcBef>
                <a:spcPts val="750"/>
              </a:spcBef>
              <a:spcAft>
                <a:spcPts val="0"/>
              </a:spcAft>
              <a:buClr>
                <a:schemeClr val="dk1"/>
              </a:buClr>
              <a:buSzPts val="2400"/>
              <a:buNone/>
              <a:defRPr sz="2400"/>
            </a:lvl9pPr>
          </a:lstStyle>
          <a:p>
            <a:endParaRPr/>
          </a:p>
        </p:txBody>
      </p:sp>
      <p:sp>
        <p:nvSpPr>
          <p:cNvPr id="92" name="Google Shape;92;p39"/>
          <p:cNvSpPr txBox="1"/>
          <p:nvPr/>
        </p:nvSpPr>
        <p:spPr>
          <a:xfrm>
            <a:off x="673601" y="9707164"/>
            <a:ext cx="6172200" cy="370595"/>
          </a:xfrm>
          <a:prstGeom prst="rect">
            <a:avLst/>
          </a:prstGeom>
          <a:noFill/>
          <a:ln>
            <a:noFill/>
          </a:ln>
          <a:effectLst>
            <a:outerShdw blurRad="50800" dist="38100" dir="2700000" algn="tl" rotWithShape="0">
              <a:srgbClr val="000000">
                <a:alpha val="40000"/>
              </a:srgbClr>
            </a:outerShdw>
          </a:effectLst>
        </p:spPr>
        <p:txBody>
          <a:bodyPr spcFirstLastPara="1" wrap="square" lIns="137150" tIns="68575" rIns="137150" bIns="68575" anchor="ctr" anchorCtr="0">
            <a:noAutofit/>
          </a:bodyPr>
          <a:lstStyle/>
          <a:p>
            <a:pPr marL="0" marR="0" lvl="0" indent="0" algn="ctr" rtl="0">
              <a:lnSpc>
                <a:spcPct val="100000"/>
              </a:lnSpc>
              <a:spcBef>
                <a:spcPts val="0"/>
              </a:spcBef>
              <a:spcAft>
                <a:spcPts val="0"/>
              </a:spcAft>
              <a:buNone/>
            </a:pPr>
            <a:r>
              <a:rPr lang="en-US" sz="1800" b="1" i="0" u="none" strike="noStrike" cap="none">
                <a:solidFill>
                  <a:schemeClr val="lt1"/>
                </a:solidFill>
                <a:latin typeface="Arial Narrow"/>
                <a:ea typeface="Arial Narrow"/>
                <a:cs typeface="Arial Narrow"/>
                <a:sym typeface="Arial Narrow"/>
              </a:rPr>
              <a:t>© 2025 School Services of California Inc.</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p:cSld name="Section Header">
    <p:bg>
      <p:bgPr>
        <a:blipFill>
          <a:blip r:embed="rId2">
            <a:alphaModFix/>
          </a:blip>
          <a:stretch>
            <a:fillRect/>
          </a:stretch>
        </a:blipFill>
        <a:effectLst/>
      </p:bgPr>
    </p:bg>
    <p:spTree>
      <p:nvGrpSpPr>
        <p:cNvPr id="1" name="Shape 93"/>
        <p:cNvGrpSpPr/>
        <p:nvPr/>
      </p:nvGrpSpPr>
      <p:grpSpPr>
        <a:xfrm>
          <a:off x="0" y="0"/>
          <a:ext cx="0" cy="0"/>
          <a:chOff x="0" y="0"/>
          <a:chExt cx="0" cy="0"/>
        </a:xfrm>
      </p:grpSpPr>
      <p:sp>
        <p:nvSpPr>
          <p:cNvPr id="94" name="Google Shape;94;p40"/>
          <p:cNvSpPr txBox="1">
            <a:spLocks noGrp="1"/>
          </p:cNvSpPr>
          <p:nvPr>
            <p:ph type="title"/>
          </p:nvPr>
        </p:nvSpPr>
        <p:spPr>
          <a:xfrm>
            <a:off x="267631" y="2999509"/>
            <a:ext cx="17747165" cy="4279106"/>
          </a:xfrm>
          <a:prstGeom prst="rect">
            <a:avLst/>
          </a:prstGeom>
          <a:noFill/>
          <a:ln>
            <a:noFill/>
          </a:ln>
        </p:spPr>
        <p:txBody>
          <a:bodyPr spcFirstLastPara="1" wrap="square" lIns="91425" tIns="45700" rIns="91425" bIns="45700" anchor="ctr" anchorCtr="0">
            <a:noAutofit/>
          </a:bodyPr>
          <a:lstStyle>
            <a:lvl1pPr lvl="0" algn="ctr">
              <a:lnSpc>
                <a:spcPct val="95000"/>
              </a:lnSpc>
              <a:spcBef>
                <a:spcPts val="0"/>
              </a:spcBef>
              <a:spcAft>
                <a:spcPts val="0"/>
              </a:spcAft>
              <a:buClr>
                <a:schemeClr val="lt1"/>
              </a:buClr>
              <a:buSzPts val="7500"/>
              <a:buFont typeface="Arial Narrow"/>
              <a:buNone/>
              <a:defRPr sz="75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5"/>
        <p:cNvGrpSpPr/>
        <p:nvPr/>
      </p:nvGrpSpPr>
      <p:grpSpPr>
        <a:xfrm>
          <a:off x="0" y="0"/>
          <a:ext cx="0" cy="0"/>
          <a:chOff x="0" y="0"/>
          <a:chExt cx="0" cy="0"/>
        </a:xfrm>
      </p:grpSpPr>
      <p:sp>
        <p:nvSpPr>
          <p:cNvPr id="96" name="Google Shape;96;p41"/>
          <p:cNvSpPr txBox="1">
            <a:spLocks noGrp="1"/>
          </p:cNvSpPr>
          <p:nvPr>
            <p:ph type="title"/>
          </p:nvPr>
        </p:nvSpPr>
        <p:spPr>
          <a:xfrm>
            <a:off x="116073" y="27432"/>
            <a:ext cx="18036540" cy="1261872"/>
          </a:xfrm>
          <a:prstGeom prst="rect">
            <a:avLst/>
          </a:prstGeom>
          <a:noFill/>
          <a:ln>
            <a:noFill/>
          </a:ln>
        </p:spPr>
        <p:txBody>
          <a:bodyPr spcFirstLastPara="1" wrap="square" lIns="91425" tIns="45700" rIns="91425" bIns="45700" anchor="ctr" anchorCtr="0">
            <a:noAutofit/>
          </a:bodyPr>
          <a:lstStyle>
            <a:lvl1pPr lvl="0" algn="l">
              <a:lnSpc>
                <a:spcPct val="95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41"/>
          <p:cNvSpPr txBox="1">
            <a:spLocks noGrp="1"/>
          </p:cNvSpPr>
          <p:nvPr>
            <p:ph type="body" idx="1"/>
          </p:nvPr>
        </p:nvSpPr>
        <p:spPr>
          <a:xfrm>
            <a:off x="96013" y="1399032"/>
            <a:ext cx="8933039" cy="8065008"/>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0"/>
              </a:spcBef>
              <a:spcAft>
                <a:spcPts val="0"/>
              </a:spcAft>
              <a:buSzPts val="1620"/>
              <a:buChar char="▪"/>
              <a:defRPr/>
            </a:lvl1pPr>
            <a:lvl2pPr marL="914400" lvl="1" indent="-331469" algn="l">
              <a:lnSpc>
                <a:spcPct val="100000"/>
              </a:lnSpc>
              <a:spcBef>
                <a:spcPts val="0"/>
              </a:spcBef>
              <a:spcAft>
                <a:spcPts val="0"/>
              </a:spcAft>
              <a:buSzPts val="1620"/>
              <a:buChar char="•"/>
              <a:defRPr/>
            </a:lvl2pPr>
            <a:lvl3pPr marL="1371600" lvl="2" indent="-331469" algn="l">
              <a:lnSpc>
                <a:spcPct val="100000"/>
              </a:lnSpc>
              <a:spcBef>
                <a:spcPts val="0"/>
              </a:spcBef>
              <a:spcAft>
                <a:spcPts val="0"/>
              </a:spcAft>
              <a:buSzPts val="1620"/>
              <a:buChar char="▪"/>
              <a:defRPr/>
            </a:lvl3pPr>
            <a:lvl4pPr marL="1828800" lvl="3" indent="-331469" algn="l">
              <a:lnSpc>
                <a:spcPct val="100000"/>
              </a:lnSpc>
              <a:spcBef>
                <a:spcPts val="0"/>
              </a:spcBef>
              <a:spcAft>
                <a:spcPts val="0"/>
              </a:spcAft>
              <a:buSzPts val="1620"/>
              <a:buChar char="•"/>
              <a:defRPr/>
            </a:lvl4pPr>
            <a:lvl5pPr marL="2286000" lvl="4" indent="-331470" algn="l">
              <a:lnSpc>
                <a:spcPct val="100000"/>
              </a:lnSpc>
              <a:spcBef>
                <a:spcPts val="0"/>
              </a:spcBef>
              <a:spcAft>
                <a:spcPts val="0"/>
              </a:spcAft>
              <a:buSzPts val="162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98" name="Google Shape;98;p41"/>
          <p:cNvSpPr txBox="1">
            <a:spLocks noGrp="1"/>
          </p:cNvSpPr>
          <p:nvPr>
            <p:ph type="ftr" idx="11"/>
          </p:nvPr>
        </p:nvSpPr>
        <p:spPr>
          <a:xfrm>
            <a:off x="7125965" y="9889236"/>
            <a:ext cx="4005072" cy="342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41"/>
          <p:cNvSpPr txBox="1">
            <a:spLocks noGrp="1"/>
          </p:cNvSpPr>
          <p:nvPr>
            <p:ph type="body" idx="2"/>
          </p:nvPr>
        </p:nvSpPr>
        <p:spPr>
          <a:xfrm>
            <a:off x="9258297" y="1399032"/>
            <a:ext cx="8929116" cy="8065008"/>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0"/>
              </a:spcBef>
              <a:spcAft>
                <a:spcPts val="0"/>
              </a:spcAft>
              <a:buSzPts val="1620"/>
              <a:buChar char="▪"/>
              <a:defRPr/>
            </a:lvl1pPr>
            <a:lvl2pPr marL="914400" lvl="1" indent="-331469" algn="l">
              <a:lnSpc>
                <a:spcPct val="100000"/>
              </a:lnSpc>
              <a:spcBef>
                <a:spcPts val="0"/>
              </a:spcBef>
              <a:spcAft>
                <a:spcPts val="0"/>
              </a:spcAft>
              <a:buSzPts val="1620"/>
              <a:buChar char="•"/>
              <a:defRPr/>
            </a:lvl2pPr>
            <a:lvl3pPr marL="1371600" lvl="2" indent="-331469" algn="l">
              <a:lnSpc>
                <a:spcPct val="100000"/>
              </a:lnSpc>
              <a:spcBef>
                <a:spcPts val="0"/>
              </a:spcBef>
              <a:spcAft>
                <a:spcPts val="0"/>
              </a:spcAft>
              <a:buSzPts val="1620"/>
              <a:buChar char="▪"/>
              <a:defRPr/>
            </a:lvl3pPr>
            <a:lvl4pPr marL="1828800" lvl="3" indent="-331469" algn="l">
              <a:lnSpc>
                <a:spcPct val="100000"/>
              </a:lnSpc>
              <a:spcBef>
                <a:spcPts val="0"/>
              </a:spcBef>
              <a:spcAft>
                <a:spcPts val="0"/>
              </a:spcAft>
              <a:buSzPts val="1620"/>
              <a:buChar char="•"/>
              <a:defRPr/>
            </a:lvl4pPr>
            <a:lvl5pPr marL="2286000" lvl="4" indent="-331470" algn="l">
              <a:lnSpc>
                <a:spcPct val="100000"/>
              </a:lnSpc>
              <a:spcBef>
                <a:spcPts val="0"/>
              </a:spcBef>
              <a:spcAft>
                <a:spcPts val="0"/>
              </a:spcAft>
              <a:buSzPts val="162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00" name="Google Shape;100;p41"/>
          <p:cNvSpPr txBox="1">
            <a:spLocks noGrp="1"/>
          </p:cNvSpPr>
          <p:nvPr>
            <p:ph type="sldNum" idx="12"/>
          </p:nvPr>
        </p:nvSpPr>
        <p:spPr>
          <a:xfrm>
            <a:off x="17161331" y="9812627"/>
            <a:ext cx="1018974" cy="482543"/>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01"/>
        <p:cNvGrpSpPr/>
        <p:nvPr/>
      </p:nvGrpSpPr>
      <p:grpSpPr>
        <a:xfrm>
          <a:off x="0" y="0"/>
          <a:ext cx="0" cy="0"/>
          <a:chOff x="0" y="0"/>
          <a:chExt cx="0" cy="0"/>
        </a:xfrm>
      </p:grpSpPr>
      <p:sp>
        <p:nvSpPr>
          <p:cNvPr id="102" name="Google Shape;102;p42"/>
          <p:cNvSpPr txBox="1">
            <a:spLocks noGrp="1"/>
          </p:cNvSpPr>
          <p:nvPr>
            <p:ph type="title"/>
          </p:nvPr>
        </p:nvSpPr>
        <p:spPr>
          <a:xfrm>
            <a:off x="112739" y="27432"/>
            <a:ext cx="18036540" cy="1261872"/>
          </a:xfrm>
          <a:prstGeom prst="rect">
            <a:avLst/>
          </a:prstGeom>
          <a:noFill/>
          <a:ln>
            <a:noFill/>
          </a:ln>
        </p:spPr>
        <p:txBody>
          <a:bodyPr spcFirstLastPara="1" wrap="square" lIns="91425" tIns="45700" rIns="91425" bIns="45700" anchor="ctr" anchorCtr="0">
            <a:noAutofit/>
          </a:bodyPr>
          <a:lstStyle>
            <a:lvl1pPr lvl="0" algn="l">
              <a:lnSpc>
                <a:spcPct val="95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3" name="Google Shape;103;p42"/>
          <p:cNvSpPr txBox="1">
            <a:spLocks noGrp="1"/>
          </p:cNvSpPr>
          <p:nvPr>
            <p:ph type="body" idx="1"/>
          </p:nvPr>
        </p:nvSpPr>
        <p:spPr>
          <a:xfrm>
            <a:off x="148749" y="1399032"/>
            <a:ext cx="8874252" cy="766338"/>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0"/>
              </a:spcBef>
              <a:spcAft>
                <a:spcPts val="0"/>
              </a:spcAft>
              <a:buSzPts val="3240"/>
              <a:buNone/>
              <a:defRPr sz="3600" b="1"/>
            </a:lvl1pPr>
            <a:lvl2pPr marL="914400" lvl="1" indent="-228600" algn="l">
              <a:lnSpc>
                <a:spcPct val="100000"/>
              </a:lnSpc>
              <a:spcBef>
                <a:spcPts val="0"/>
              </a:spcBef>
              <a:spcAft>
                <a:spcPts val="0"/>
              </a:spcAft>
              <a:buSzPts val="2700"/>
              <a:buNone/>
              <a:defRPr sz="3000" b="1"/>
            </a:lvl2pPr>
            <a:lvl3pPr marL="1371600" lvl="2" indent="-228600" algn="l">
              <a:lnSpc>
                <a:spcPct val="100000"/>
              </a:lnSpc>
              <a:spcBef>
                <a:spcPts val="0"/>
              </a:spcBef>
              <a:spcAft>
                <a:spcPts val="0"/>
              </a:spcAft>
              <a:buSzPts val="2430"/>
              <a:buNone/>
              <a:defRPr sz="2700" b="1"/>
            </a:lvl3pPr>
            <a:lvl4pPr marL="1828800" lvl="3" indent="-228600" algn="l">
              <a:lnSpc>
                <a:spcPct val="100000"/>
              </a:lnSpc>
              <a:spcBef>
                <a:spcPts val="0"/>
              </a:spcBef>
              <a:spcAft>
                <a:spcPts val="0"/>
              </a:spcAft>
              <a:buSzPts val="2160"/>
              <a:buNone/>
              <a:defRPr sz="2400" b="1"/>
            </a:lvl4pPr>
            <a:lvl5pPr marL="2286000" lvl="4" indent="-228600" algn="l">
              <a:lnSpc>
                <a:spcPct val="100000"/>
              </a:lnSpc>
              <a:spcBef>
                <a:spcPts val="0"/>
              </a:spcBef>
              <a:spcAft>
                <a:spcPts val="0"/>
              </a:spcAft>
              <a:buSzPts val="2160"/>
              <a:buNone/>
              <a:defRPr sz="2400" b="1"/>
            </a:lvl5pPr>
            <a:lvl6pPr marL="2743200" lvl="5" indent="-228600" algn="l">
              <a:lnSpc>
                <a:spcPct val="90000"/>
              </a:lnSpc>
              <a:spcBef>
                <a:spcPts val="750"/>
              </a:spcBef>
              <a:spcAft>
                <a:spcPts val="0"/>
              </a:spcAft>
              <a:buClr>
                <a:schemeClr val="dk1"/>
              </a:buClr>
              <a:buSzPts val="2400"/>
              <a:buNone/>
              <a:defRPr sz="2400" b="1"/>
            </a:lvl6pPr>
            <a:lvl7pPr marL="3200400" lvl="6" indent="-228600" algn="l">
              <a:lnSpc>
                <a:spcPct val="90000"/>
              </a:lnSpc>
              <a:spcBef>
                <a:spcPts val="750"/>
              </a:spcBef>
              <a:spcAft>
                <a:spcPts val="0"/>
              </a:spcAft>
              <a:buClr>
                <a:schemeClr val="dk1"/>
              </a:buClr>
              <a:buSzPts val="2400"/>
              <a:buNone/>
              <a:defRPr sz="2400" b="1"/>
            </a:lvl7pPr>
            <a:lvl8pPr marL="3657600" lvl="7" indent="-228600" algn="l">
              <a:lnSpc>
                <a:spcPct val="90000"/>
              </a:lnSpc>
              <a:spcBef>
                <a:spcPts val="750"/>
              </a:spcBef>
              <a:spcAft>
                <a:spcPts val="0"/>
              </a:spcAft>
              <a:buClr>
                <a:schemeClr val="dk1"/>
              </a:buClr>
              <a:buSzPts val="2400"/>
              <a:buNone/>
              <a:defRPr sz="2400" b="1"/>
            </a:lvl8pPr>
            <a:lvl9pPr marL="4114800" lvl="8" indent="-228600" algn="l">
              <a:lnSpc>
                <a:spcPct val="90000"/>
              </a:lnSpc>
              <a:spcBef>
                <a:spcPts val="750"/>
              </a:spcBef>
              <a:spcAft>
                <a:spcPts val="0"/>
              </a:spcAft>
              <a:buClr>
                <a:schemeClr val="dk1"/>
              </a:buClr>
              <a:buSzPts val="2400"/>
              <a:buNone/>
              <a:defRPr sz="2400" b="1"/>
            </a:lvl9pPr>
          </a:lstStyle>
          <a:p>
            <a:endParaRPr/>
          </a:p>
        </p:txBody>
      </p:sp>
      <p:sp>
        <p:nvSpPr>
          <p:cNvPr id="104" name="Google Shape;104;p42"/>
          <p:cNvSpPr txBox="1">
            <a:spLocks noGrp="1"/>
          </p:cNvSpPr>
          <p:nvPr>
            <p:ph type="body" idx="2"/>
          </p:nvPr>
        </p:nvSpPr>
        <p:spPr>
          <a:xfrm>
            <a:off x="148749" y="2187986"/>
            <a:ext cx="8874252" cy="7347846"/>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0"/>
              </a:spcBef>
              <a:spcAft>
                <a:spcPts val="0"/>
              </a:spcAft>
              <a:buSzPts val="1620"/>
              <a:buChar char="▪"/>
              <a:defRPr/>
            </a:lvl1pPr>
            <a:lvl2pPr marL="914400" lvl="1" indent="-331469" algn="l">
              <a:lnSpc>
                <a:spcPct val="100000"/>
              </a:lnSpc>
              <a:spcBef>
                <a:spcPts val="0"/>
              </a:spcBef>
              <a:spcAft>
                <a:spcPts val="0"/>
              </a:spcAft>
              <a:buSzPts val="1620"/>
              <a:buChar char="•"/>
              <a:defRPr/>
            </a:lvl2pPr>
            <a:lvl3pPr marL="1371600" lvl="2" indent="-331469" algn="l">
              <a:lnSpc>
                <a:spcPct val="100000"/>
              </a:lnSpc>
              <a:spcBef>
                <a:spcPts val="0"/>
              </a:spcBef>
              <a:spcAft>
                <a:spcPts val="0"/>
              </a:spcAft>
              <a:buSzPts val="1620"/>
              <a:buChar char="▪"/>
              <a:defRPr/>
            </a:lvl3pPr>
            <a:lvl4pPr marL="1828800" lvl="3" indent="-331469" algn="l">
              <a:lnSpc>
                <a:spcPct val="100000"/>
              </a:lnSpc>
              <a:spcBef>
                <a:spcPts val="0"/>
              </a:spcBef>
              <a:spcAft>
                <a:spcPts val="0"/>
              </a:spcAft>
              <a:buSzPts val="1620"/>
              <a:buChar char="•"/>
              <a:defRPr/>
            </a:lvl4pPr>
            <a:lvl5pPr marL="2286000" lvl="4" indent="-331470" algn="l">
              <a:lnSpc>
                <a:spcPct val="100000"/>
              </a:lnSpc>
              <a:spcBef>
                <a:spcPts val="0"/>
              </a:spcBef>
              <a:spcAft>
                <a:spcPts val="0"/>
              </a:spcAft>
              <a:buSzPts val="162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05" name="Google Shape;105;p42"/>
          <p:cNvSpPr txBox="1">
            <a:spLocks noGrp="1"/>
          </p:cNvSpPr>
          <p:nvPr>
            <p:ph type="body" idx="3"/>
          </p:nvPr>
        </p:nvSpPr>
        <p:spPr>
          <a:xfrm>
            <a:off x="9258299" y="1399032"/>
            <a:ext cx="8874254" cy="766338"/>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0"/>
              </a:spcBef>
              <a:spcAft>
                <a:spcPts val="0"/>
              </a:spcAft>
              <a:buSzPts val="3240"/>
              <a:buNone/>
              <a:defRPr sz="3600" b="1"/>
            </a:lvl1pPr>
            <a:lvl2pPr marL="914400" lvl="1" indent="-228600" algn="l">
              <a:lnSpc>
                <a:spcPct val="100000"/>
              </a:lnSpc>
              <a:spcBef>
                <a:spcPts val="0"/>
              </a:spcBef>
              <a:spcAft>
                <a:spcPts val="0"/>
              </a:spcAft>
              <a:buSzPts val="2700"/>
              <a:buNone/>
              <a:defRPr sz="3000" b="1"/>
            </a:lvl2pPr>
            <a:lvl3pPr marL="1371600" lvl="2" indent="-228600" algn="l">
              <a:lnSpc>
                <a:spcPct val="100000"/>
              </a:lnSpc>
              <a:spcBef>
                <a:spcPts val="0"/>
              </a:spcBef>
              <a:spcAft>
                <a:spcPts val="0"/>
              </a:spcAft>
              <a:buSzPts val="2430"/>
              <a:buNone/>
              <a:defRPr sz="2700" b="1"/>
            </a:lvl3pPr>
            <a:lvl4pPr marL="1828800" lvl="3" indent="-228600" algn="l">
              <a:lnSpc>
                <a:spcPct val="100000"/>
              </a:lnSpc>
              <a:spcBef>
                <a:spcPts val="0"/>
              </a:spcBef>
              <a:spcAft>
                <a:spcPts val="0"/>
              </a:spcAft>
              <a:buSzPts val="2160"/>
              <a:buNone/>
              <a:defRPr sz="2400" b="1"/>
            </a:lvl4pPr>
            <a:lvl5pPr marL="2286000" lvl="4" indent="-228600" algn="l">
              <a:lnSpc>
                <a:spcPct val="100000"/>
              </a:lnSpc>
              <a:spcBef>
                <a:spcPts val="0"/>
              </a:spcBef>
              <a:spcAft>
                <a:spcPts val="0"/>
              </a:spcAft>
              <a:buSzPts val="2160"/>
              <a:buNone/>
              <a:defRPr sz="2400" b="1"/>
            </a:lvl5pPr>
            <a:lvl6pPr marL="2743200" lvl="5" indent="-228600" algn="l">
              <a:lnSpc>
                <a:spcPct val="90000"/>
              </a:lnSpc>
              <a:spcBef>
                <a:spcPts val="750"/>
              </a:spcBef>
              <a:spcAft>
                <a:spcPts val="0"/>
              </a:spcAft>
              <a:buClr>
                <a:schemeClr val="dk1"/>
              </a:buClr>
              <a:buSzPts val="2400"/>
              <a:buNone/>
              <a:defRPr sz="2400" b="1"/>
            </a:lvl6pPr>
            <a:lvl7pPr marL="3200400" lvl="6" indent="-228600" algn="l">
              <a:lnSpc>
                <a:spcPct val="90000"/>
              </a:lnSpc>
              <a:spcBef>
                <a:spcPts val="750"/>
              </a:spcBef>
              <a:spcAft>
                <a:spcPts val="0"/>
              </a:spcAft>
              <a:buClr>
                <a:schemeClr val="dk1"/>
              </a:buClr>
              <a:buSzPts val="2400"/>
              <a:buNone/>
              <a:defRPr sz="2400" b="1"/>
            </a:lvl7pPr>
            <a:lvl8pPr marL="3657600" lvl="7" indent="-228600" algn="l">
              <a:lnSpc>
                <a:spcPct val="90000"/>
              </a:lnSpc>
              <a:spcBef>
                <a:spcPts val="750"/>
              </a:spcBef>
              <a:spcAft>
                <a:spcPts val="0"/>
              </a:spcAft>
              <a:buClr>
                <a:schemeClr val="dk1"/>
              </a:buClr>
              <a:buSzPts val="2400"/>
              <a:buNone/>
              <a:defRPr sz="2400" b="1"/>
            </a:lvl8pPr>
            <a:lvl9pPr marL="4114800" lvl="8" indent="-228600" algn="l">
              <a:lnSpc>
                <a:spcPct val="90000"/>
              </a:lnSpc>
              <a:spcBef>
                <a:spcPts val="750"/>
              </a:spcBef>
              <a:spcAft>
                <a:spcPts val="0"/>
              </a:spcAft>
              <a:buClr>
                <a:schemeClr val="dk1"/>
              </a:buClr>
              <a:buSzPts val="2400"/>
              <a:buNone/>
              <a:defRPr sz="2400" b="1"/>
            </a:lvl9pPr>
          </a:lstStyle>
          <a:p>
            <a:endParaRPr/>
          </a:p>
        </p:txBody>
      </p:sp>
      <p:sp>
        <p:nvSpPr>
          <p:cNvPr id="106" name="Google Shape;106;p42"/>
          <p:cNvSpPr txBox="1">
            <a:spLocks noGrp="1"/>
          </p:cNvSpPr>
          <p:nvPr>
            <p:ph type="body" idx="4"/>
          </p:nvPr>
        </p:nvSpPr>
        <p:spPr>
          <a:xfrm>
            <a:off x="9258299" y="2187990"/>
            <a:ext cx="8874254" cy="7347846"/>
          </a:xfrm>
          <a:prstGeom prst="rect">
            <a:avLst/>
          </a:prstGeom>
          <a:noFill/>
          <a:ln>
            <a:noFill/>
          </a:ln>
        </p:spPr>
        <p:txBody>
          <a:bodyPr spcFirstLastPara="1" wrap="square" lIns="91425" tIns="45700" rIns="91425" bIns="45700" anchor="t" anchorCtr="0">
            <a:noAutofit/>
          </a:bodyPr>
          <a:lstStyle>
            <a:lvl1pPr marL="457200" lvl="0" indent="-331470" algn="l">
              <a:lnSpc>
                <a:spcPct val="100000"/>
              </a:lnSpc>
              <a:spcBef>
                <a:spcPts val="0"/>
              </a:spcBef>
              <a:spcAft>
                <a:spcPts val="0"/>
              </a:spcAft>
              <a:buSzPts val="1620"/>
              <a:buChar char="▪"/>
              <a:defRPr/>
            </a:lvl1pPr>
            <a:lvl2pPr marL="914400" lvl="1" indent="-331469" algn="l">
              <a:lnSpc>
                <a:spcPct val="100000"/>
              </a:lnSpc>
              <a:spcBef>
                <a:spcPts val="0"/>
              </a:spcBef>
              <a:spcAft>
                <a:spcPts val="0"/>
              </a:spcAft>
              <a:buSzPts val="1620"/>
              <a:buChar char="•"/>
              <a:defRPr/>
            </a:lvl2pPr>
            <a:lvl3pPr marL="1371600" lvl="2" indent="-331469" algn="l">
              <a:lnSpc>
                <a:spcPct val="100000"/>
              </a:lnSpc>
              <a:spcBef>
                <a:spcPts val="0"/>
              </a:spcBef>
              <a:spcAft>
                <a:spcPts val="0"/>
              </a:spcAft>
              <a:buSzPts val="1620"/>
              <a:buChar char="▪"/>
              <a:defRPr/>
            </a:lvl3pPr>
            <a:lvl4pPr marL="1828800" lvl="3" indent="-331469" algn="l">
              <a:lnSpc>
                <a:spcPct val="100000"/>
              </a:lnSpc>
              <a:spcBef>
                <a:spcPts val="0"/>
              </a:spcBef>
              <a:spcAft>
                <a:spcPts val="0"/>
              </a:spcAft>
              <a:buSzPts val="1620"/>
              <a:buChar char="•"/>
              <a:defRPr/>
            </a:lvl4pPr>
            <a:lvl5pPr marL="2286000" lvl="4" indent="-331470" algn="l">
              <a:lnSpc>
                <a:spcPct val="100000"/>
              </a:lnSpc>
              <a:spcBef>
                <a:spcPts val="0"/>
              </a:spcBef>
              <a:spcAft>
                <a:spcPts val="0"/>
              </a:spcAft>
              <a:buSzPts val="162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107" name="Google Shape;107;p42"/>
          <p:cNvSpPr txBox="1">
            <a:spLocks noGrp="1"/>
          </p:cNvSpPr>
          <p:nvPr>
            <p:ph type="ftr" idx="11"/>
          </p:nvPr>
        </p:nvSpPr>
        <p:spPr>
          <a:xfrm>
            <a:off x="7125965" y="9889236"/>
            <a:ext cx="4005072" cy="342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8" name="Google Shape;108;p42"/>
          <p:cNvSpPr txBox="1">
            <a:spLocks noGrp="1"/>
          </p:cNvSpPr>
          <p:nvPr>
            <p:ph type="sldNum" idx="12"/>
          </p:nvPr>
        </p:nvSpPr>
        <p:spPr>
          <a:xfrm>
            <a:off x="17161331" y="9812627"/>
            <a:ext cx="1018974" cy="482543"/>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9"/>
        <p:cNvGrpSpPr/>
        <p:nvPr/>
      </p:nvGrpSpPr>
      <p:grpSpPr>
        <a:xfrm>
          <a:off x="0" y="0"/>
          <a:ext cx="0" cy="0"/>
          <a:chOff x="0" y="0"/>
          <a:chExt cx="0" cy="0"/>
        </a:xfrm>
      </p:grpSpPr>
      <p:sp>
        <p:nvSpPr>
          <p:cNvPr id="110" name="Google Shape;110;p43"/>
          <p:cNvSpPr txBox="1">
            <a:spLocks noGrp="1"/>
          </p:cNvSpPr>
          <p:nvPr>
            <p:ph type="title"/>
          </p:nvPr>
        </p:nvSpPr>
        <p:spPr>
          <a:xfrm>
            <a:off x="116073" y="27432"/>
            <a:ext cx="18036540" cy="1261872"/>
          </a:xfrm>
          <a:prstGeom prst="rect">
            <a:avLst/>
          </a:prstGeom>
          <a:noFill/>
          <a:ln>
            <a:noFill/>
          </a:ln>
        </p:spPr>
        <p:txBody>
          <a:bodyPr spcFirstLastPara="1" wrap="square" lIns="91425" tIns="45700" rIns="91425" bIns="45700" anchor="ctr" anchorCtr="0">
            <a:noAutofit/>
          </a:bodyPr>
          <a:lstStyle>
            <a:lvl1pPr lvl="0" algn="l">
              <a:lnSpc>
                <a:spcPct val="95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1" name="Google Shape;111;p43"/>
          <p:cNvSpPr txBox="1">
            <a:spLocks noGrp="1"/>
          </p:cNvSpPr>
          <p:nvPr>
            <p:ph type="ftr" idx="11"/>
          </p:nvPr>
        </p:nvSpPr>
        <p:spPr>
          <a:xfrm>
            <a:off x="7125965" y="9889236"/>
            <a:ext cx="4005072" cy="342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43"/>
          <p:cNvSpPr txBox="1">
            <a:spLocks noGrp="1"/>
          </p:cNvSpPr>
          <p:nvPr>
            <p:ph type="sldNum" idx="12"/>
          </p:nvPr>
        </p:nvSpPr>
        <p:spPr>
          <a:xfrm>
            <a:off x="17161331" y="9812627"/>
            <a:ext cx="1018974" cy="482543"/>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None/>
              <a:defRPr/>
            </a:lvl1pPr>
            <a:lvl2pPr marL="0" lvl="1" indent="0" algn="r">
              <a:lnSpc>
                <a:spcPct val="100000"/>
              </a:lnSpc>
              <a:spcBef>
                <a:spcPts val="0"/>
              </a:spcBef>
              <a:spcAft>
                <a:spcPts val="0"/>
              </a:spcAft>
              <a:buNone/>
              <a:defRPr/>
            </a:lvl2pPr>
            <a:lvl3pPr marL="0" lvl="2" indent="0" algn="r">
              <a:lnSpc>
                <a:spcPct val="100000"/>
              </a:lnSpc>
              <a:spcBef>
                <a:spcPts val="0"/>
              </a:spcBef>
              <a:spcAft>
                <a:spcPts val="0"/>
              </a:spcAft>
              <a:buNone/>
              <a:defRPr/>
            </a:lvl3pPr>
            <a:lvl4pPr marL="0" lvl="3" indent="0" algn="r">
              <a:lnSpc>
                <a:spcPct val="100000"/>
              </a:lnSpc>
              <a:spcBef>
                <a:spcPts val="0"/>
              </a:spcBef>
              <a:spcAft>
                <a:spcPts val="0"/>
              </a:spcAft>
              <a:buNone/>
              <a:defRPr/>
            </a:lvl4pPr>
            <a:lvl5pPr marL="0" lvl="4" indent="0" algn="r">
              <a:lnSpc>
                <a:spcPct val="100000"/>
              </a:lnSpc>
              <a:spcBef>
                <a:spcPts val="0"/>
              </a:spcBef>
              <a:spcAft>
                <a:spcPts val="0"/>
              </a:spcAft>
              <a:buNone/>
              <a:defRPr/>
            </a:lvl5pPr>
            <a:lvl6pPr marL="0" lvl="5" indent="0" algn="r">
              <a:lnSpc>
                <a:spcPct val="100000"/>
              </a:lnSpc>
              <a:spcBef>
                <a:spcPts val="0"/>
              </a:spcBef>
              <a:spcAft>
                <a:spcPts val="0"/>
              </a:spcAft>
              <a:buNone/>
              <a:defRPr/>
            </a:lvl6pPr>
            <a:lvl7pPr marL="0" lvl="6" indent="0" algn="r">
              <a:lnSpc>
                <a:spcPct val="100000"/>
              </a:lnSpc>
              <a:spcBef>
                <a:spcPts val="0"/>
              </a:spcBef>
              <a:spcAft>
                <a:spcPts val="0"/>
              </a:spcAft>
              <a:buNone/>
              <a:defRPr/>
            </a:lvl7pPr>
            <a:lvl8pPr marL="0" lvl="7" indent="0" algn="r">
              <a:lnSpc>
                <a:spcPct val="100000"/>
              </a:lnSpc>
              <a:spcBef>
                <a:spcPts val="0"/>
              </a:spcBef>
              <a:spcAft>
                <a:spcPts val="0"/>
              </a:spcAft>
              <a:buNone/>
              <a:defRPr/>
            </a:lvl8pPr>
            <a:lvl9pPr marL="0" lvl="8" indent="0" algn="r">
              <a:lnSpc>
                <a:spcPct val="100000"/>
              </a:lnSpc>
              <a:spcBef>
                <a:spcPts val="0"/>
              </a:spcBef>
              <a:spcAft>
                <a:spcPts val="0"/>
              </a:spcAft>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artoon" type="blank">
  <p:cSld name="BLANK">
    <p:bg>
      <p:bgPr>
        <a:solidFill>
          <a:schemeClr val="lt1"/>
        </a:solidFill>
        <a:effectLst/>
      </p:bgPr>
    </p:bg>
    <p:spTree>
      <p:nvGrpSpPr>
        <p:cNvPr id="1" name="Shape 113"/>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2_Opening">
  <p:cSld name="2_Opening">
    <p:bg>
      <p:bgPr>
        <a:blipFill>
          <a:blip r:embed="rId2">
            <a:alphaModFix/>
          </a:blip>
          <a:stretch>
            <a:fillRect/>
          </a:stretch>
        </a:blipFill>
        <a:effectLst/>
      </p:bgPr>
    </p:bg>
    <p:spTree>
      <p:nvGrpSpPr>
        <p:cNvPr id="1" name="Shape 114"/>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8" name="Google Shape;18;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1"/>
        <p:cNvGrpSpPr/>
        <p:nvPr/>
      </p:nvGrpSpPr>
      <p:grpSpPr>
        <a:xfrm>
          <a:off x="0" y="0"/>
          <a:ext cx="0" cy="0"/>
          <a:chOff x="0" y="0"/>
          <a:chExt cx="0" cy="0"/>
        </a:xfrm>
      </p:grpSpPr>
      <p:sp>
        <p:nvSpPr>
          <p:cNvPr id="22" name="Google Shape;22;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0"/>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24" name="Google Shape;24;p30"/>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25" name="Google Shape;25;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type="objOnly">
  <p:cSld name="OBJECT_ONLY">
    <p:spTree>
      <p:nvGrpSpPr>
        <p:cNvPr id="1" name="Shape 28"/>
        <p:cNvGrpSpPr/>
        <p:nvPr/>
      </p:nvGrpSpPr>
      <p:grpSpPr>
        <a:xfrm>
          <a:off x="0" y="0"/>
          <a:ext cx="0" cy="0"/>
          <a:chOff x="0" y="0"/>
          <a:chExt cx="0" cy="0"/>
        </a:xfrm>
      </p:grpSpPr>
      <p:sp>
        <p:nvSpPr>
          <p:cNvPr id="29" name="Google Shape;29;p14"/>
          <p:cNvSpPr txBox="1">
            <a:spLocks noGrp="1"/>
          </p:cNvSpPr>
          <p:nvPr>
            <p:ph type="body" idx="1"/>
          </p:nvPr>
        </p:nvSpPr>
        <p:spPr>
          <a:xfrm>
            <a:off x="812800" y="342900"/>
            <a:ext cx="16459200" cy="8743950"/>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SzPts val="3200"/>
              <a:buChar char="•"/>
              <a:defRPr/>
            </a:lvl1pPr>
            <a:lvl2pPr marL="914400" lvl="1" indent="-406400" algn="l">
              <a:lnSpc>
                <a:spcPct val="100000"/>
              </a:lnSpc>
              <a:spcBef>
                <a:spcPts val="560"/>
              </a:spcBef>
              <a:spcAft>
                <a:spcPts val="0"/>
              </a:spcAft>
              <a:buSzPts val="2800"/>
              <a:buChar char="–"/>
              <a:defRPr/>
            </a:lvl2pPr>
            <a:lvl3pPr marL="1371600" lvl="2" indent="-381000" algn="l">
              <a:lnSpc>
                <a:spcPct val="100000"/>
              </a:lnSpc>
              <a:spcBef>
                <a:spcPts val="480"/>
              </a:spcBef>
              <a:spcAft>
                <a:spcPts val="0"/>
              </a:spcAft>
              <a:buSzPts val="2400"/>
              <a:buChar char="•"/>
              <a:defRPr/>
            </a:lvl3pPr>
            <a:lvl4pPr marL="1828800" lvl="3" indent="-355600" algn="l">
              <a:lnSpc>
                <a:spcPct val="100000"/>
              </a:lnSpc>
              <a:spcBef>
                <a:spcPts val="400"/>
              </a:spcBef>
              <a:spcAft>
                <a:spcPts val="0"/>
              </a:spcAft>
              <a:buSzPts val="2000"/>
              <a:buChar char="–"/>
              <a:defRPr/>
            </a:lvl4pPr>
            <a:lvl5pPr marL="2286000" lvl="4" indent="-355600" algn="l">
              <a:lnSpc>
                <a:spcPct val="100000"/>
              </a:lnSpc>
              <a:spcBef>
                <a:spcPts val="400"/>
              </a:spcBef>
              <a:spcAft>
                <a:spcPts val="0"/>
              </a:spcAft>
              <a:buSzPts val="2000"/>
              <a:buChar char="»"/>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30" name="Google Shape;30;p14"/>
          <p:cNvSpPr txBox="1">
            <a:spLocks noGrp="1"/>
          </p:cNvSpPr>
          <p:nvPr>
            <p:ph type="dt" idx="10"/>
          </p:nvPr>
        </p:nvSpPr>
        <p:spPr>
          <a:xfrm>
            <a:off x="863600" y="9344025"/>
            <a:ext cx="3810000" cy="6858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4"/>
          <p:cNvSpPr txBox="1">
            <a:spLocks noGrp="1"/>
          </p:cNvSpPr>
          <p:nvPr>
            <p:ph type="ftr" idx="11"/>
          </p:nvPr>
        </p:nvSpPr>
        <p:spPr>
          <a:xfrm>
            <a:off x="6248400" y="9344025"/>
            <a:ext cx="5791200" cy="6858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4"/>
          <p:cNvSpPr txBox="1">
            <a:spLocks noGrp="1"/>
          </p:cNvSpPr>
          <p:nvPr>
            <p:ph type="sldNum" idx="12"/>
          </p:nvPr>
        </p:nvSpPr>
        <p:spPr>
          <a:xfrm>
            <a:off x="13462000" y="9344025"/>
            <a:ext cx="3810000" cy="685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3"/>
        <p:cNvGrpSpPr/>
        <p:nvPr/>
      </p:nvGrpSpPr>
      <p:grpSpPr>
        <a:xfrm>
          <a:off x="0" y="0"/>
          <a:ext cx="0" cy="0"/>
          <a:chOff x="0" y="0"/>
          <a:chExt cx="0" cy="0"/>
        </a:xfrm>
      </p:grpSpPr>
      <p:sp>
        <p:nvSpPr>
          <p:cNvPr id="34" name="Google Shape;34;p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8"/>
        <p:cNvGrpSpPr/>
        <p:nvPr/>
      </p:nvGrpSpPr>
      <p:grpSpPr>
        <a:xfrm>
          <a:off x="0" y="0"/>
          <a:ext cx="0" cy="0"/>
          <a:chOff x="0" y="0"/>
          <a:chExt cx="0" cy="0"/>
        </a:xfrm>
      </p:grpSpPr>
      <p:sp>
        <p:nvSpPr>
          <p:cNvPr id="39" name="Google Shape;39;p29"/>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29"/>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41" name="Google Shape;41;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1"/>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7" name="Google Shape;47;p31"/>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8" name="Google Shape;48;p31"/>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9" name="Google Shape;49;p31"/>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0" name="Google Shape;50;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3"/>
        <p:cNvGrpSpPr/>
        <p:nvPr/>
      </p:nvGrpSpPr>
      <p:grpSpPr>
        <a:xfrm>
          <a:off x="0" y="0"/>
          <a:ext cx="0" cy="0"/>
          <a:chOff x="0" y="0"/>
          <a:chExt cx="0" cy="0"/>
        </a:xfrm>
      </p:grpSpPr>
      <p:sp>
        <p:nvSpPr>
          <p:cNvPr id="54" name="Google Shape;54;p33"/>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3"/>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6" name="Google Shape;56;p33"/>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7" name="Google Shape;57;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0"/>
        <p:cNvGrpSpPr/>
        <p:nvPr/>
      </p:nvGrpSpPr>
      <p:grpSpPr>
        <a:xfrm>
          <a:off x="0" y="0"/>
          <a:ext cx="0" cy="0"/>
          <a:chOff x="0" y="0"/>
          <a:chExt cx="0" cy="0"/>
        </a:xfrm>
      </p:grpSpPr>
      <p:sp>
        <p:nvSpPr>
          <p:cNvPr id="61" name="Google Shape;61;p34"/>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34"/>
          <p:cNvSpPr>
            <a:spLocks noGrp="1"/>
          </p:cNvSpPr>
          <p:nvPr>
            <p:ph type="pic" idx="2"/>
          </p:nvPr>
        </p:nvSpPr>
        <p:spPr>
          <a:xfrm>
            <a:off x="1792288" y="612775"/>
            <a:ext cx="5486400" cy="4114800"/>
          </a:xfrm>
          <a:prstGeom prst="rect">
            <a:avLst/>
          </a:prstGeom>
          <a:noFill/>
          <a:ln>
            <a:noFill/>
          </a:ln>
        </p:spPr>
      </p:sp>
      <p:sp>
        <p:nvSpPr>
          <p:cNvPr id="63" name="Google Shape;63;p34"/>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4" name="Google Shape;64;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2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0">
            <a:alphaModFix/>
          </a:blip>
          <a:stretch>
            <a:fillRect/>
          </a:stretch>
        </a:blipFill>
        <a:effectLst/>
      </p:bgPr>
    </p:bg>
    <p:spTree>
      <p:nvGrpSpPr>
        <p:cNvPr id="1" name="Shape 79"/>
        <p:cNvGrpSpPr/>
        <p:nvPr/>
      </p:nvGrpSpPr>
      <p:grpSpPr>
        <a:xfrm>
          <a:off x="0" y="0"/>
          <a:ext cx="0" cy="0"/>
          <a:chOff x="0" y="0"/>
          <a:chExt cx="0" cy="0"/>
        </a:xfrm>
      </p:grpSpPr>
      <p:sp>
        <p:nvSpPr>
          <p:cNvPr id="80" name="Google Shape;80;p37"/>
          <p:cNvSpPr txBox="1">
            <a:spLocks noGrp="1"/>
          </p:cNvSpPr>
          <p:nvPr>
            <p:ph type="title"/>
          </p:nvPr>
        </p:nvSpPr>
        <p:spPr>
          <a:xfrm>
            <a:off x="116073" y="27432"/>
            <a:ext cx="18036540" cy="1261872"/>
          </a:xfrm>
          <a:prstGeom prst="rect">
            <a:avLst/>
          </a:prstGeom>
          <a:noFill/>
          <a:ln>
            <a:noFill/>
          </a:ln>
        </p:spPr>
        <p:txBody>
          <a:bodyPr spcFirstLastPara="1" wrap="square" lIns="91425" tIns="45700" rIns="91425" bIns="45700" anchor="ctr" anchorCtr="0">
            <a:noAutofit/>
          </a:bodyPr>
          <a:lstStyle>
            <a:lvl1pPr marR="0" lvl="0" algn="l" rtl="0">
              <a:lnSpc>
                <a:spcPct val="95000"/>
              </a:lnSpc>
              <a:spcBef>
                <a:spcPts val="0"/>
              </a:spcBef>
              <a:spcAft>
                <a:spcPts val="0"/>
              </a:spcAft>
              <a:buClr>
                <a:schemeClr val="dk1"/>
              </a:buClr>
              <a:buSzPts val="4200"/>
              <a:buFont typeface="Arial Narrow"/>
              <a:buNone/>
              <a:defRPr sz="4200" b="1" i="0" u="none" strike="noStrike" cap="none">
                <a:solidFill>
                  <a:schemeClr val="dk1"/>
                </a:solidFill>
                <a:latin typeface="Arial Narrow"/>
                <a:ea typeface="Arial Narrow"/>
                <a:cs typeface="Arial Narrow"/>
                <a:sym typeface="Arial Narrow"/>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1" name="Google Shape;81;p37"/>
          <p:cNvSpPr txBox="1">
            <a:spLocks noGrp="1"/>
          </p:cNvSpPr>
          <p:nvPr>
            <p:ph type="body" idx="1"/>
          </p:nvPr>
        </p:nvSpPr>
        <p:spPr>
          <a:xfrm>
            <a:off x="96012" y="1403429"/>
            <a:ext cx="18063972" cy="8065008"/>
          </a:xfrm>
          <a:prstGeom prst="rect">
            <a:avLst/>
          </a:prstGeom>
          <a:noFill/>
          <a:ln>
            <a:noFill/>
          </a:ln>
        </p:spPr>
        <p:txBody>
          <a:bodyPr spcFirstLastPara="1" wrap="square" lIns="91425" tIns="45700" rIns="91425" bIns="45700" anchor="t" anchorCtr="0">
            <a:noAutofit/>
          </a:bodyPr>
          <a:lstStyle>
            <a:lvl1pPr marL="457200" marR="0" lvl="0" indent="-434340" algn="l" rtl="0">
              <a:lnSpc>
                <a:spcPct val="100000"/>
              </a:lnSpc>
              <a:spcBef>
                <a:spcPts val="0"/>
              </a:spcBef>
              <a:spcAft>
                <a:spcPts val="0"/>
              </a:spcAft>
              <a:buClr>
                <a:schemeClr val="accent1"/>
              </a:buClr>
              <a:buSzPts val="3240"/>
              <a:buFont typeface="Noto Sans Symbols"/>
              <a:buChar char="▪"/>
              <a:defRPr sz="3600" b="1" i="0" u="none" strike="noStrike" cap="none">
                <a:solidFill>
                  <a:schemeClr val="dk1"/>
                </a:solidFill>
                <a:latin typeface="Arial Narrow"/>
                <a:ea typeface="Arial Narrow"/>
                <a:cs typeface="Arial Narrow"/>
                <a:sym typeface="Arial Narrow"/>
              </a:defRPr>
            </a:lvl1pPr>
            <a:lvl2pPr marL="914400" marR="0" lvl="1" indent="-434340" algn="l" rtl="0">
              <a:lnSpc>
                <a:spcPct val="100000"/>
              </a:lnSpc>
              <a:spcBef>
                <a:spcPts val="0"/>
              </a:spcBef>
              <a:spcAft>
                <a:spcPts val="0"/>
              </a:spcAft>
              <a:buClr>
                <a:srgbClr val="D4AC47"/>
              </a:buClr>
              <a:buSzPts val="3240"/>
              <a:buFont typeface="Arial"/>
              <a:buChar char="•"/>
              <a:defRPr sz="3600" b="1" i="0" u="none" strike="noStrike" cap="none">
                <a:solidFill>
                  <a:schemeClr val="dk1"/>
                </a:solidFill>
                <a:latin typeface="Arial Narrow"/>
                <a:ea typeface="Arial Narrow"/>
                <a:cs typeface="Arial Narrow"/>
                <a:sym typeface="Arial Narrow"/>
              </a:defRPr>
            </a:lvl2pPr>
            <a:lvl3pPr marL="1371600" marR="0" lvl="2" indent="-434339" algn="l" rtl="0">
              <a:lnSpc>
                <a:spcPct val="100000"/>
              </a:lnSpc>
              <a:spcBef>
                <a:spcPts val="0"/>
              </a:spcBef>
              <a:spcAft>
                <a:spcPts val="0"/>
              </a:spcAft>
              <a:buClr>
                <a:schemeClr val="accent1"/>
              </a:buClr>
              <a:buSzPts val="3240"/>
              <a:buFont typeface="Noto Sans Symbols"/>
              <a:buChar char="▪"/>
              <a:defRPr sz="3600" b="1" i="0" u="none" strike="noStrike" cap="none">
                <a:solidFill>
                  <a:schemeClr val="dk1"/>
                </a:solidFill>
                <a:latin typeface="Arial Narrow"/>
                <a:ea typeface="Arial Narrow"/>
                <a:cs typeface="Arial Narrow"/>
                <a:sym typeface="Arial Narrow"/>
              </a:defRPr>
            </a:lvl3pPr>
            <a:lvl4pPr marL="1828800" marR="0" lvl="3" indent="-434339" algn="l" rtl="0">
              <a:lnSpc>
                <a:spcPct val="100000"/>
              </a:lnSpc>
              <a:spcBef>
                <a:spcPts val="0"/>
              </a:spcBef>
              <a:spcAft>
                <a:spcPts val="0"/>
              </a:spcAft>
              <a:buClr>
                <a:srgbClr val="D4AC47"/>
              </a:buClr>
              <a:buSzPts val="3240"/>
              <a:buFont typeface="Arial"/>
              <a:buChar char="•"/>
              <a:defRPr sz="3600" b="1" i="0" u="none" strike="noStrike" cap="none">
                <a:solidFill>
                  <a:schemeClr val="dk1"/>
                </a:solidFill>
                <a:latin typeface="Arial Narrow"/>
                <a:ea typeface="Arial Narrow"/>
                <a:cs typeface="Arial Narrow"/>
                <a:sym typeface="Arial Narrow"/>
              </a:defRPr>
            </a:lvl4pPr>
            <a:lvl5pPr marL="2286000" marR="0" lvl="4" indent="-434339" algn="l" rtl="0">
              <a:lnSpc>
                <a:spcPct val="100000"/>
              </a:lnSpc>
              <a:spcBef>
                <a:spcPts val="0"/>
              </a:spcBef>
              <a:spcAft>
                <a:spcPts val="0"/>
              </a:spcAft>
              <a:buClr>
                <a:schemeClr val="accent1"/>
              </a:buClr>
              <a:buSzPts val="3240"/>
              <a:buFont typeface="Noto Sans Symbols"/>
              <a:buChar char="▪"/>
              <a:defRPr sz="3600" b="1" i="0" u="none" strike="noStrike" cap="none">
                <a:solidFill>
                  <a:schemeClr val="dk1"/>
                </a:solidFill>
                <a:latin typeface="Arial Narrow"/>
                <a:ea typeface="Arial Narrow"/>
                <a:cs typeface="Arial Narrow"/>
                <a:sym typeface="Arial Narrow"/>
              </a:defRPr>
            </a:lvl5pPr>
            <a:lvl6pPr marL="2743200" marR="0" lvl="5"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Narrow"/>
                <a:ea typeface="Arial Narrow"/>
                <a:cs typeface="Arial Narrow"/>
                <a:sym typeface="Arial Narrow"/>
              </a:defRPr>
            </a:lvl6pPr>
            <a:lvl7pPr marL="3200400" marR="0" lvl="6"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Narrow"/>
                <a:ea typeface="Arial Narrow"/>
                <a:cs typeface="Arial Narrow"/>
                <a:sym typeface="Arial Narrow"/>
              </a:defRPr>
            </a:lvl7pPr>
            <a:lvl8pPr marL="3657600" marR="0" lvl="7"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Narrow"/>
                <a:ea typeface="Arial Narrow"/>
                <a:cs typeface="Arial Narrow"/>
                <a:sym typeface="Arial Narrow"/>
              </a:defRPr>
            </a:lvl8pPr>
            <a:lvl9pPr marL="4114800" marR="0" lvl="8"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Arial Narrow"/>
                <a:ea typeface="Arial Narrow"/>
                <a:cs typeface="Arial Narrow"/>
                <a:sym typeface="Arial Narrow"/>
              </a:defRPr>
            </a:lvl9pPr>
          </a:lstStyle>
          <a:p>
            <a:endParaRPr/>
          </a:p>
        </p:txBody>
      </p:sp>
      <p:sp>
        <p:nvSpPr>
          <p:cNvPr id="82" name="Google Shape;82;p37"/>
          <p:cNvSpPr txBox="1">
            <a:spLocks noGrp="1"/>
          </p:cNvSpPr>
          <p:nvPr>
            <p:ph type="ftr" idx="11"/>
          </p:nvPr>
        </p:nvSpPr>
        <p:spPr>
          <a:xfrm>
            <a:off x="7125965" y="9889236"/>
            <a:ext cx="4005072" cy="342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1" i="0" u="none" strike="noStrike" cap="none">
                <a:solidFill>
                  <a:schemeClr val="lt1"/>
                </a:solidFill>
                <a:latin typeface="Arial Narrow"/>
                <a:ea typeface="Arial Narrow"/>
                <a:cs typeface="Arial Narrow"/>
                <a:sym typeface="Arial Narrow"/>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83" name="Google Shape;83;p37"/>
          <p:cNvSpPr txBox="1">
            <a:spLocks noGrp="1"/>
          </p:cNvSpPr>
          <p:nvPr>
            <p:ph type="sldNum" idx="12"/>
          </p:nvPr>
        </p:nvSpPr>
        <p:spPr>
          <a:xfrm>
            <a:off x="17161331" y="9812627"/>
            <a:ext cx="1018974" cy="482543"/>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None/>
              <a:defRPr sz="2400" b="1" i="0" u="none" strike="noStrike" cap="none">
                <a:solidFill>
                  <a:schemeClr val="lt1"/>
                </a:solidFill>
                <a:latin typeface="Arial Narrow"/>
                <a:ea typeface="Arial Narrow"/>
                <a:cs typeface="Arial Narrow"/>
                <a:sym typeface="Arial Narrow"/>
              </a:defRPr>
            </a:lvl1pPr>
            <a:lvl2pPr marL="0" marR="0" lvl="1" indent="0" algn="r" rtl="0">
              <a:lnSpc>
                <a:spcPct val="100000"/>
              </a:lnSpc>
              <a:spcBef>
                <a:spcPts val="0"/>
              </a:spcBef>
              <a:spcAft>
                <a:spcPts val="0"/>
              </a:spcAft>
              <a:buNone/>
              <a:defRPr sz="2400" b="1" i="0" u="none" strike="noStrike" cap="none">
                <a:solidFill>
                  <a:schemeClr val="lt1"/>
                </a:solidFill>
                <a:latin typeface="Arial Narrow"/>
                <a:ea typeface="Arial Narrow"/>
                <a:cs typeface="Arial Narrow"/>
                <a:sym typeface="Arial Narrow"/>
              </a:defRPr>
            </a:lvl2pPr>
            <a:lvl3pPr marL="0" marR="0" lvl="2" indent="0" algn="r" rtl="0">
              <a:lnSpc>
                <a:spcPct val="100000"/>
              </a:lnSpc>
              <a:spcBef>
                <a:spcPts val="0"/>
              </a:spcBef>
              <a:spcAft>
                <a:spcPts val="0"/>
              </a:spcAft>
              <a:buNone/>
              <a:defRPr sz="2400" b="1" i="0" u="none" strike="noStrike" cap="none">
                <a:solidFill>
                  <a:schemeClr val="lt1"/>
                </a:solidFill>
                <a:latin typeface="Arial Narrow"/>
                <a:ea typeface="Arial Narrow"/>
                <a:cs typeface="Arial Narrow"/>
                <a:sym typeface="Arial Narrow"/>
              </a:defRPr>
            </a:lvl3pPr>
            <a:lvl4pPr marL="0" marR="0" lvl="3" indent="0" algn="r" rtl="0">
              <a:lnSpc>
                <a:spcPct val="100000"/>
              </a:lnSpc>
              <a:spcBef>
                <a:spcPts val="0"/>
              </a:spcBef>
              <a:spcAft>
                <a:spcPts val="0"/>
              </a:spcAft>
              <a:buNone/>
              <a:defRPr sz="2400" b="1" i="0" u="none" strike="noStrike" cap="none">
                <a:solidFill>
                  <a:schemeClr val="lt1"/>
                </a:solidFill>
                <a:latin typeface="Arial Narrow"/>
                <a:ea typeface="Arial Narrow"/>
                <a:cs typeface="Arial Narrow"/>
                <a:sym typeface="Arial Narrow"/>
              </a:defRPr>
            </a:lvl4pPr>
            <a:lvl5pPr marL="0" marR="0" lvl="4" indent="0" algn="r" rtl="0">
              <a:lnSpc>
                <a:spcPct val="100000"/>
              </a:lnSpc>
              <a:spcBef>
                <a:spcPts val="0"/>
              </a:spcBef>
              <a:spcAft>
                <a:spcPts val="0"/>
              </a:spcAft>
              <a:buNone/>
              <a:defRPr sz="2400" b="1" i="0" u="none" strike="noStrike" cap="none">
                <a:solidFill>
                  <a:schemeClr val="lt1"/>
                </a:solidFill>
                <a:latin typeface="Arial Narrow"/>
                <a:ea typeface="Arial Narrow"/>
                <a:cs typeface="Arial Narrow"/>
                <a:sym typeface="Arial Narrow"/>
              </a:defRPr>
            </a:lvl5pPr>
            <a:lvl6pPr marL="0" marR="0" lvl="5" indent="0" algn="r" rtl="0">
              <a:lnSpc>
                <a:spcPct val="100000"/>
              </a:lnSpc>
              <a:spcBef>
                <a:spcPts val="0"/>
              </a:spcBef>
              <a:spcAft>
                <a:spcPts val="0"/>
              </a:spcAft>
              <a:buNone/>
              <a:defRPr sz="2400" b="1" i="0" u="none" strike="noStrike" cap="none">
                <a:solidFill>
                  <a:schemeClr val="lt1"/>
                </a:solidFill>
                <a:latin typeface="Arial Narrow"/>
                <a:ea typeface="Arial Narrow"/>
                <a:cs typeface="Arial Narrow"/>
                <a:sym typeface="Arial Narrow"/>
              </a:defRPr>
            </a:lvl6pPr>
            <a:lvl7pPr marL="0" marR="0" lvl="6" indent="0" algn="r" rtl="0">
              <a:lnSpc>
                <a:spcPct val="100000"/>
              </a:lnSpc>
              <a:spcBef>
                <a:spcPts val="0"/>
              </a:spcBef>
              <a:spcAft>
                <a:spcPts val="0"/>
              </a:spcAft>
              <a:buNone/>
              <a:defRPr sz="2400" b="1" i="0" u="none" strike="noStrike" cap="none">
                <a:solidFill>
                  <a:schemeClr val="lt1"/>
                </a:solidFill>
                <a:latin typeface="Arial Narrow"/>
                <a:ea typeface="Arial Narrow"/>
                <a:cs typeface="Arial Narrow"/>
                <a:sym typeface="Arial Narrow"/>
              </a:defRPr>
            </a:lvl7pPr>
            <a:lvl8pPr marL="0" marR="0" lvl="7" indent="0" algn="r" rtl="0">
              <a:lnSpc>
                <a:spcPct val="100000"/>
              </a:lnSpc>
              <a:spcBef>
                <a:spcPts val="0"/>
              </a:spcBef>
              <a:spcAft>
                <a:spcPts val="0"/>
              </a:spcAft>
              <a:buNone/>
              <a:defRPr sz="2400" b="1" i="0" u="none" strike="noStrike" cap="none">
                <a:solidFill>
                  <a:schemeClr val="lt1"/>
                </a:solidFill>
                <a:latin typeface="Arial Narrow"/>
                <a:ea typeface="Arial Narrow"/>
                <a:cs typeface="Arial Narrow"/>
                <a:sym typeface="Arial Narrow"/>
              </a:defRPr>
            </a:lvl8pPr>
            <a:lvl9pPr marL="0" marR="0" lvl="8" indent="0" algn="r" rtl="0">
              <a:lnSpc>
                <a:spcPct val="100000"/>
              </a:lnSpc>
              <a:spcBef>
                <a:spcPts val="0"/>
              </a:spcBef>
              <a:spcAft>
                <a:spcPts val="0"/>
              </a:spcAft>
              <a:buNone/>
              <a:defRPr sz="2400" b="1" i="0" u="none" strike="noStrike" cap="none">
                <a:solidFill>
                  <a:schemeClr val="lt1"/>
                </a:solidFill>
                <a:latin typeface="Arial Narrow"/>
                <a:ea typeface="Arial Narrow"/>
                <a:cs typeface="Arial Narrow"/>
                <a:sym typeface="Arial Narrow"/>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22.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1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8.png"/><Relationship Id="rId7"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0.jp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10.jp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10.jp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jp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10.jpg"/><Relationship Id="rId4" Type="http://schemas.openxmlformats.org/officeDocument/2006/relationships/image" Target="../media/image9.png"/></Relationships>
</file>

<file path=ppt/slides/_rels/slide2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jpg"/><Relationship Id="rId5" Type="http://schemas.openxmlformats.org/officeDocument/2006/relationships/image" Target="../media/image13.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0.jp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9.emf"/><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
          <p:cNvSpPr/>
          <p:nvPr/>
        </p:nvSpPr>
        <p:spPr>
          <a:xfrm>
            <a:off x="-42481" y="5143500"/>
            <a:ext cx="2567556" cy="5143500"/>
          </a:xfrm>
          <a:custGeom>
            <a:avLst/>
            <a:gdLst/>
            <a:ahLst/>
            <a:cxnLst/>
            <a:rect l="l" t="t" r="r" b="b"/>
            <a:pathLst>
              <a:path w="1288505" h="2581218" extrusionOk="0">
                <a:moveTo>
                  <a:pt x="0" y="0"/>
                </a:moveTo>
                <a:lnTo>
                  <a:pt x="1288505" y="0"/>
                </a:lnTo>
                <a:lnTo>
                  <a:pt x="1288505" y="2581218"/>
                </a:lnTo>
                <a:lnTo>
                  <a:pt x="0" y="2581218"/>
                </a:lnTo>
                <a:close/>
              </a:path>
            </a:pathLst>
          </a:custGeom>
          <a:solidFill>
            <a:srgbClr val="92B48A"/>
          </a:solidFill>
          <a:ln>
            <a:noFill/>
          </a:ln>
        </p:spPr>
      </p:sp>
      <p:grpSp>
        <p:nvGrpSpPr>
          <p:cNvPr id="120" name="Google Shape;120;p2"/>
          <p:cNvGrpSpPr/>
          <p:nvPr/>
        </p:nvGrpSpPr>
        <p:grpSpPr>
          <a:xfrm>
            <a:off x="5116050" y="2844425"/>
            <a:ext cx="11987550" cy="6034409"/>
            <a:chOff x="0" y="0"/>
            <a:chExt cx="15983399" cy="8854598"/>
          </a:xfrm>
        </p:grpSpPr>
        <p:sp>
          <p:nvSpPr>
            <p:cNvPr id="121" name="Google Shape;121;p2"/>
            <p:cNvSpPr txBox="1"/>
            <p:nvPr/>
          </p:nvSpPr>
          <p:spPr>
            <a:xfrm>
              <a:off x="0" y="0"/>
              <a:ext cx="15983399" cy="5581978"/>
            </a:xfrm>
            <a:prstGeom prst="rect">
              <a:avLst/>
            </a:prstGeom>
            <a:noFill/>
            <a:ln>
              <a:noFill/>
            </a:ln>
          </p:spPr>
          <p:txBody>
            <a:bodyPr spcFirstLastPara="1" wrap="square" lIns="0" tIns="0" rIns="0" bIns="0" anchor="t" anchorCtr="0">
              <a:spAutoFit/>
            </a:bodyPr>
            <a:lstStyle/>
            <a:p>
              <a:pPr marL="0" marR="0" lvl="0" indent="0" algn="l" rtl="0">
                <a:lnSpc>
                  <a:spcPct val="120002"/>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19989"/>
                </a:lnSpc>
                <a:spcBef>
                  <a:spcPts val="0"/>
                </a:spcBef>
                <a:spcAft>
                  <a:spcPts val="0"/>
                </a:spcAft>
                <a:buClr>
                  <a:srgbClr val="000000"/>
                </a:buClr>
                <a:buSzPts val="9600"/>
                <a:buFont typeface="Arial"/>
                <a:buNone/>
              </a:pPr>
              <a:r>
                <a:rPr lang="en-US" sz="9600" b="0" i="0" u="none" strike="noStrike" cap="none">
                  <a:solidFill>
                    <a:srgbClr val="1F6566"/>
                  </a:solidFill>
                  <a:latin typeface="Roboto Black"/>
                  <a:ea typeface="Roboto Black"/>
                  <a:cs typeface="Roboto Black"/>
                  <a:sym typeface="Roboto Black"/>
                </a:rPr>
                <a:t>2025-26                First Interim Report </a:t>
              </a:r>
              <a:endParaRPr sz="1400" b="0" i="0" u="none" strike="noStrike" cap="none">
                <a:solidFill>
                  <a:srgbClr val="1F6566"/>
                </a:solidFill>
                <a:latin typeface="Arial"/>
                <a:ea typeface="Arial"/>
                <a:cs typeface="Arial"/>
                <a:sym typeface="Arial"/>
              </a:endParaRPr>
            </a:p>
          </p:txBody>
        </p:sp>
        <p:sp>
          <p:nvSpPr>
            <p:cNvPr id="122" name="Google Shape;122;p2"/>
            <p:cNvSpPr txBox="1"/>
            <p:nvPr/>
          </p:nvSpPr>
          <p:spPr>
            <a:xfrm>
              <a:off x="0" y="6199094"/>
              <a:ext cx="11647801" cy="2655504"/>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Clr>
                  <a:srgbClr val="000000"/>
                </a:buClr>
                <a:buSzPts val="1900"/>
                <a:buFont typeface="Arial"/>
                <a:buNone/>
              </a:pPr>
              <a:r>
                <a:rPr lang="en-US" sz="2800" b="1" i="0" u="none" strike="noStrike" cap="none">
                  <a:solidFill>
                    <a:srgbClr val="000000"/>
                  </a:solidFill>
                  <a:latin typeface="Arial"/>
                  <a:ea typeface="Arial"/>
                  <a:cs typeface="Arial"/>
                  <a:sym typeface="Arial"/>
                </a:rPr>
                <a:t>COTATI-ROHNERT PARK UNIFIED SCHOOL DISTRICT</a:t>
              </a:r>
              <a:endParaRPr sz="2800" b="1" i="0" u="none" strike="noStrike" cap="none">
                <a:solidFill>
                  <a:srgbClr val="000000"/>
                </a:solidFill>
                <a:latin typeface="Arial"/>
                <a:ea typeface="Arial"/>
                <a:cs typeface="Arial"/>
                <a:sym typeface="Arial"/>
              </a:endParaRPr>
            </a:p>
            <a:p>
              <a:pPr marL="0" marR="0" lvl="0" indent="0" algn="l" rtl="0">
                <a:lnSpc>
                  <a:spcPct val="140000"/>
                </a:lnSpc>
                <a:spcBef>
                  <a:spcPts val="0"/>
                </a:spcBef>
                <a:spcAft>
                  <a:spcPts val="0"/>
                </a:spcAft>
                <a:buClr>
                  <a:srgbClr val="000000"/>
                </a:buClr>
                <a:buSzPts val="1900"/>
                <a:buFont typeface="Arial"/>
                <a:buNone/>
              </a:pPr>
              <a:r>
                <a:rPr lang="en-US" sz="2800" b="1" i="0" u="none" strike="noStrike" cap="none">
                  <a:solidFill>
                    <a:srgbClr val="000000"/>
                  </a:solidFill>
                  <a:latin typeface="Arial"/>
                  <a:ea typeface="Arial"/>
                  <a:cs typeface="Arial"/>
                  <a:sym typeface="Arial"/>
                </a:rPr>
                <a:t>SCHOOL BOARD PRESENTATION</a:t>
              </a:r>
              <a:endParaRPr sz="2800" b="1" i="0" u="none" strike="noStrike" cap="none">
                <a:solidFill>
                  <a:srgbClr val="000000"/>
                </a:solidFill>
                <a:latin typeface="Arial"/>
                <a:ea typeface="Arial"/>
                <a:cs typeface="Arial"/>
                <a:sym typeface="Arial"/>
              </a:endParaRPr>
            </a:p>
            <a:p>
              <a:pPr marL="0" marR="0" lvl="0" indent="0" algn="l" rtl="0">
                <a:lnSpc>
                  <a:spcPct val="140000"/>
                </a:lnSpc>
                <a:spcBef>
                  <a:spcPts val="0"/>
                </a:spcBef>
                <a:spcAft>
                  <a:spcPts val="0"/>
                </a:spcAft>
                <a:buClr>
                  <a:srgbClr val="000000"/>
                </a:buClr>
                <a:buSzPts val="1900"/>
                <a:buFont typeface="Arial"/>
                <a:buNone/>
              </a:pPr>
              <a:r>
                <a:rPr lang="en-US" sz="2800" b="1" i="0" u="none" strike="noStrike" cap="none">
                  <a:solidFill>
                    <a:srgbClr val="000000"/>
                  </a:solidFill>
                  <a:latin typeface="Arial"/>
                  <a:ea typeface="Arial"/>
                  <a:cs typeface="Arial"/>
                  <a:sym typeface="Arial"/>
                </a:rPr>
                <a:t>DATE 12/9/25</a:t>
              </a:r>
              <a:endParaRPr sz="2800" b="1" i="0" u="none" strike="noStrike" cap="none">
                <a:solidFill>
                  <a:srgbClr val="000000"/>
                </a:solidFill>
                <a:latin typeface="Arial"/>
                <a:ea typeface="Arial"/>
                <a:cs typeface="Arial"/>
                <a:sym typeface="Arial"/>
              </a:endParaRPr>
            </a:p>
          </p:txBody>
        </p:sp>
      </p:grpSp>
      <p:pic>
        <p:nvPicPr>
          <p:cNvPr id="123" name="Google Shape;123;p2"/>
          <p:cNvPicPr preferRelativeResize="0"/>
          <p:nvPr/>
        </p:nvPicPr>
        <p:blipFill rotWithShape="1">
          <a:blip r:embed="rId3">
            <a:alphaModFix/>
          </a:blip>
          <a:srcRect t="50785" b="2399"/>
          <a:stretch/>
        </p:blipFill>
        <p:spPr>
          <a:xfrm>
            <a:off x="13244425" y="336027"/>
            <a:ext cx="4761601" cy="1136800"/>
          </a:xfrm>
          <a:prstGeom prst="rect">
            <a:avLst/>
          </a:prstGeom>
          <a:noFill/>
          <a:ln>
            <a:noFill/>
          </a:ln>
        </p:spPr>
      </p:pic>
      <p:pic>
        <p:nvPicPr>
          <p:cNvPr id="124" name="Google Shape;124;p2"/>
          <p:cNvPicPr preferRelativeResize="0"/>
          <p:nvPr/>
        </p:nvPicPr>
        <p:blipFill rotWithShape="1">
          <a:blip r:embed="rId4">
            <a:alphaModFix/>
          </a:blip>
          <a:srcRect l="934" r="933"/>
          <a:stretch/>
        </p:blipFill>
        <p:spPr>
          <a:xfrm>
            <a:off x="572963" y="2513087"/>
            <a:ext cx="3247605" cy="3954769"/>
          </a:xfrm>
          <a:prstGeom prst="rect">
            <a:avLst/>
          </a:prstGeom>
          <a:noFill/>
          <a:ln>
            <a:noFill/>
          </a:ln>
        </p:spPr>
      </p:pic>
      <p:pic>
        <p:nvPicPr>
          <p:cNvPr id="125" name="Google Shape;125;p2"/>
          <p:cNvPicPr preferRelativeResize="0"/>
          <p:nvPr/>
        </p:nvPicPr>
        <p:blipFill rotWithShape="1">
          <a:blip r:embed="rId5">
            <a:alphaModFix/>
          </a:blip>
          <a:srcRect/>
          <a:stretch/>
        </p:blipFill>
        <p:spPr>
          <a:xfrm>
            <a:off x="2525078" y="7715250"/>
            <a:ext cx="2590981" cy="259098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6"/>
          <p:cNvSpPr txBox="1"/>
          <p:nvPr/>
        </p:nvSpPr>
        <p:spPr>
          <a:xfrm>
            <a:off x="1294800" y="104306"/>
            <a:ext cx="14586575" cy="3213187"/>
          </a:xfrm>
          <a:prstGeom prst="rect">
            <a:avLst/>
          </a:prstGeom>
          <a:noFill/>
          <a:ln>
            <a:noFill/>
          </a:ln>
        </p:spPr>
        <p:txBody>
          <a:bodyPr spcFirstLastPara="1" wrap="square" lIns="0" tIns="0" rIns="0" bIns="0" anchor="t" anchorCtr="0">
            <a:spAutoFit/>
          </a:bodyPr>
          <a:lstStyle/>
          <a:p>
            <a:pPr marL="0" marR="0" lvl="0" indent="0" algn="l" rtl="0">
              <a:lnSpc>
                <a:spcPct val="120002"/>
              </a:lnSpc>
              <a:spcBef>
                <a:spcPts val="0"/>
              </a:spcBef>
              <a:spcAft>
                <a:spcPts val="0"/>
              </a:spcAft>
              <a:buClr>
                <a:srgbClr val="000000"/>
              </a:buClr>
              <a:buSzPts val="7199"/>
              <a:buFont typeface="Arial"/>
              <a:buNone/>
            </a:pPr>
            <a:r>
              <a:rPr lang="en-US" sz="6000" b="0" i="0" u="none" strike="noStrike" cap="none">
                <a:solidFill>
                  <a:srgbClr val="1F6566"/>
                </a:solidFill>
                <a:latin typeface="Roboto Black"/>
                <a:ea typeface="Roboto Black"/>
                <a:cs typeface="Roboto Black"/>
                <a:sym typeface="Roboto Black"/>
              </a:rPr>
              <a:t>What has changed since Budget Adoption?</a:t>
            </a:r>
            <a:endParaRPr sz="6000" b="0" i="0" u="none" strike="noStrike" cap="none">
              <a:solidFill>
                <a:srgbClr val="1F6566"/>
              </a:solidFill>
              <a:latin typeface="Roboto Black"/>
              <a:ea typeface="Roboto Black"/>
              <a:cs typeface="Roboto Black"/>
              <a:sym typeface="Roboto Black"/>
            </a:endParaRPr>
          </a:p>
          <a:p>
            <a:pPr marL="0" marR="0" lvl="0" indent="0" algn="l" rtl="0">
              <a:lnSpc>
                <a:spcPct val="120002"/>
              </a:lnSpc>
              <a:spcBef>
                <a:spcPts val="0"/>
              </a:spcBef>
              <a:spcAft>
                <a:spcPts val="0"/>
              </a:spcAft>
              <a:buClr>
                <a:srgbClr val="000000"/>
              </a:buClr>
              <a:buSzPts val="7199"/>
              <a:buFont typeface="Arial"/>
              <a:buNone/>
            </a:pPr>
            <a:endParaRPr sz="5400" b="0" i="0" u="none" strike="noStrike" cap="none">
              <a:solidFill>
                <a:srgbClr val="1F6566"/>
              </a:solidFill>
              <a:latin typeface="Roboto Black"/>
              <a:ea typeface="Roboto Black"/>
              <a:cs typeface="Roboto Black"/>
              <a:sym typeface="Roboto Black"/>
            </a:endParaRPr>
          </a:p>
        </p:txBody>
      </p:sp>
      <p:sp>
        <p:nvSpPr>
          <p:cNvPr id="225" name="Google Shape;225;p6"/>
          <p:cNvSpPr txBox="1"/>
          <p:nvPr/>
        </p:nvSpPr>
        <p:spPr>
          <a:xfrm>
            <a:off x="2200175" y="2621826"/>
            <a:ext cx="13681200" cy="6437660"/>
          </a:xfrm>
          <a:prstGeom prst="rect">
            <a:avLst/>
          </a:prstGeom>
          <a:noFill/>
          <a:ln>
            <a:noFill/>
          </a:ln>
        </p:spPr>
        <p:txBody>
          <a:bodyPr spcFirstLastPara="1" wrap="square" lIns="0" tIns="0" rIns="0" bIns="0" anchor="t" anchorCtr="0">
            <a:spAutoFit/>
          </a:bodyPr>
          <a:lstStyle/>
          <a:p>
            <a:pPr marL="571500" marR="0" lvl="0" indent="-571500" algn="l" rtl="0">
              <a:lnSpc>
                <a:spcPct val="100000"/>
              </a:lnSpc>
              <a:spcBef>
                <a:spcPts val="1000"/>
              </a:spcBef>
              <a:spcAft>
                <a:spcPts val="0"/>
              </a:spcAft>
              <a:buClr>
                <a:srgbClr val="000000"/>
              </a:buClr>
              <a:buSzPts val="4800"/>
              <a:buFont typeface="Arial"/>
              <a:buChar char="•"/>
            </a:pPr>
            <a:r>
              <a:rPr lang="en-US" sz="3600" b="0" i="0" u="none" strike="noStrike" cap="none">
                <a:solidFill>
                  <a:srgbClr val="000000"/>
                </a:solidFill>
                <a:latin typeface="Roboto"/>
                <a:ea typeface="Roboto"/>
                <a:cs typeface="Roboto"/>
                <a:sym typeface="Roboto"/>
              </a:rPr>
              <a:t>Adjusted salaries and benefits to reflect actual projected costs</a:t>
            </a:r>
            <a:endParaRPr sz="3600" b="0" i="0" u="none" strike="noStrike" cap="none">
              <a:solidFill>
                <a:srgbClr val="000000"/>
              </a:solidFill>
              <a:latin typeface="Roboto"/>
              <a:ea typeface="Roboto"/>
              <a:cs typeface="Roboto"/>
              <a:sym typeface="Roboto"/>
            </a:endParaRPr>
          </a:p>
          <a:p>
            <a:pPr marL="571500" marR="0" lvl="0" indent="-571500" algn="l" rtl="0">
              <a:lnSpc>
                <a:spcPct val="100000"/>
              </a:lnSpc>
              <a:spcBef>
                <a:spcPts val="1000"/>
              </a:spcBef>
              <a:spcAft>
                <a:spcPts val="0"/>
              </a:spcAft>
              <a:buClr>
                <a:srgbClr val="000000"/>
              </a:buClr>
              <a:buSzPts val="4800"/>
              <a:buFont typeface="Arial"/>
              <a:buChar char="•"/>
            </a:pPr>
            <a:r>
              <a:rPr lang="en-US" sz="3600" b="0" i="0" u="none" strike="noStrike" cap="none">
                <a:solidFill>
                  <a:srgbClr val="000000"/>
                </a:solidFill>
                <a:latin typeface="Roboto"/>
                <a:ea typeface="Roboto"/>
                <a:cs typeface="Roboto"/>
                <a:sym typeface="Roboto"/>
              </a:rPr>
              <a:t>Posted carryover and budgets were increased accordingly within books, supplies and professional services</a:t>
            </a:r>
            <a:endParaRPr sz="3600" b="0" i="0" u="none" strike="noStrike" cap="none">
              <a:solidFill>
                <a:srgbClr val="000000"/>
              </a:solidFill>
              <a:latin typeface="Roboto"/>
              <a:ea typeface="Roboto"/>
              <a:cs typeface="Roboto"/>
              <a:sym typeface="Roboto"/>
            </a:endParaRPr>
          </a:p>
          <a:p>
            <a:pPr marL="571500" marR="0" lvl="0" indent="-571500" algn="l" rtl="0">
              <a:lnSpc>
                <a:spcPct val="100000"/>
              </a:lnSpc>
              <a:spcBef>
                <a:spcPts val="1000"/>
              </a:spcBef>
              <a:spcAft>
                <a:spcPts val="0"/>
              </a:spcAft>
              <a:buClr>
                <a:srgbClr val="000000"/>
              </a:buClr>
              <a:buSzPts val="4800"/>
              <a:buFont typeface="Arial"/>
              <a:buChar char="•"/>
            </a:pPr>
            <a:r>
              <a:rPr lang="en-US" sz="3600" b="0" i="0" u="none" strike="noStrike" cap="none">
                <a:solidFill>
                  <a:srgbClr val="000000"/>
                </a:solidFill>
                <a:latin typeface="Roboto"/>
                <a:ea typeface="Roboto"/>
                <a:cs typeface="Roboto"/>
                <a:sym typeface="Roboto"/>
              </a:rPr>
              <a:t>Local revenue budgets are adjusted as actual donations are received</a:t>
            </a:r>
            <a:endParaRPr sz="3600" b="0" i="0" u="none" strike="noStrike" cap="none">
              <a:solidFill>
                <a:srgbClr val="000000"/>
              </a:solidFill>
              <a:latin typeface="Roboto"/>
              <a:ea typeface="Roboto"/>
              <a:cs typeface="Roboto"/>
              <a:sym typeface="Roboto"/>
            </a:endParaRPr>
          </a:p>
          <a:p>
            <a:pPr marL="571500" marR="0" lvl="0" indent="-571500" algn="l" rtl="0">
              <a:lnSpc>
                <a:spcPct val="100000"/>
              </a:lnSpc>
              <a:spcBef>
                <a:spcPts val="1000"/>
              </a:spcBef>
              <a:spcAft>
                <a:spcPts val="0"/>
              </a:spcAft>
              <a:buClr>
                <a:srgbClr val="000000"/>
              </a:buClr>
              <a:buSzPts val="4800"/>
              <a:buFont typeface="Arial"/>
              <a:buChar char="•"/>
            </a:pPr>
            <a:r>
              <a:rPr lang="en-US" sz="3600" b="0" i="0" u="none" strike="noStrike" cap="none">
                <a:solidFill>
                  <a:srgbClr val="000000"/>
                </a:solidFill>
                <a:latin typeface="Roboto"/>
                <a:ea typeface="Roboto"/>
                <a:cs typeface="Roboto"/>
                <a:sym typeface="Roboto"/>
              </a:rPr>
              <a:t>Contributions to Special Education adjusted closer to projected actual costs</a:t>
            </a:r>
            <a:endParaRPr/>
          </a:p>
          <a:p>
            <a:pPr marL="571500" marR="0" lvl="0" indent="-571500" algn="l" rtl="0">
              <a:lnSpc>
                <a:spcPct val="100000"/>
              </a:lnSpc>
              <a:spcBef>
                <a:spcPts val="1000"/>
              </a:spcBef>
              <a:spcAft>
                <a:spcPts val="0"/>
              </a:spcAft>
              <a:buClr>
                <a:srgbClr val="000000"/>
              </a:buClr>
              <a:buSzPts val="4800"/>
              <a:buFont typeface="Arial"/>
              <a:buChar char="•"/>
            </a:pPr>
            <a:r>
              <a:rPr lang="en-US" sz="3600" b="0" i="0" u="none" strike="noStrike" cap="none">
                <a:solidFill>
                  <a:srgbClr val="000000"/>
                </a:solidFill>
                <a:latin typeface="Roboto"/>
                <a:ea typeface="Roboto"/>
                <a:cs typeface="Roboto"/>
                <a:sym typeface="Roboto"/>
              </a:rPr>
              <a:t>-237 Enrollment</a:t>
            </a:r>
            <a:endParaRPr/>
          </a:p>
          <a:p>
            <a:pPr marL="571500" marR="0" lvl="0" indent="-571500" algn="l" rtl="0">
              <a:lnSpc>
                <a:spcPct val="100000"/>
              </a:lnSpc>
              <a:spcBef>
                <a:spcPts val="1000"/>
              </a:spcBef>
              <a:spcAft>
                <a:spcPts val="0"/>
              </a:spcAft>
              <a:buClr>
                <a:srgbClr val="000000"/>
              </a:buClr>
              <a:buSzPts val="4800"/>
              <a:buFont typeface="Arial"/>
              <a:buChar char="•"/>
            </a:pPr>
            <a:r>
              <a:rPr lang="en-US" sz="3600" b="0" i="0" u="none" strike="noStrike" cap="none">
                <a:solidFill>
                  <a:srgbClr val="000000"/>
                </a:solidFill>
                <a:latin typeface="Roboto"/>
                <a:ea typeface="Roboto"/>
                <a:cs typeface="Roboto"/>
                <a:sym typeface="Roboto"/>
              </a:rPr>
              <a:t>-199.7 ADA decrease (assuming 93%+ attendance rate)</a:t>
            </a:r>
            <a:endParaRPr/>
          </a:p>
          <a:p>
            <a:pPr marL="571500" marR="0" lvl="0" indent="-266700" algn="l" rtl="0">
              <a:lnSpc>
                <a:spcPct val="100000"/>
              </a:lnSpc>
              <a:spcBef>
                <a:spcPts val="1000"/>
              </a:spcBef>
              <a:spcAft>
                <a:spcPts val="0"/>
              </a:spcAft>
              <a:buClr>
                <a:srgbClr val="000000"/>
              </a:buClr>
              <a:buSzPts val="4800"/>
              <a:buFont typeface="Arial"/>
              <a:buNone/>
            </a:pPr>
            <a:endParaRPr sz="3600" b="0" i="0" u="none" strike="noStrike" cap="none">
              <a:solidFill>
                <a:srgbClr val="000000"/>
              </a:solidFill>
              <a:latin typeface="Roboto"/>
              <a:ea typeface="Roboto"/>
              <a:cs typeface="Roboto"/>
              <a:sym typeface="Roboto"/>
            </a:endParaRPr>
          </a:p>
        </p:txBody>
      </p:sp>
      <p:pic>
        <p:nvPicPr>
          <p:cNvPr id="226" name="Google Shape;226;p6"/>
          <p:cNvPicPr preferRelativeResize="0"/>
          <p:nvPr/>
        </p:nvPicPr>
        <p:blipFill rotWithShape="1">
          <a:blip r:embed="rId3">
            <a:alphaModFix/>
          </a:blip>
          <a:srcRect/>
          <a:stretch/>
        </p:blipFill>
        <p:spPr>
          <a:xfrm rot="-5400000">
            <a:off x="15814116" y="0"/>
            <a:ext cx="2473885" cy="2473885"/>
          </a:xfrm>
          <a:prstGeom prst="rect">
            <a:avLst/>
          </a:prstGeom>
          <a:noFill/>
          <a:ln>
            <a:noFill/>
          </a:ln>
        </p:spPr>
      </p:pic>
      <p:grpSp>
        <p:nvGrpSpPr>
          <p:cNvPr id="227" name="Google Shape;227;p6"/>
          <p:cNvGrpSpPr/>
          <p:nvPr/>
        </p:nvGrpSpPr>
        <p:grpSpPr>
          <a:xfrm>
            <a:off x="15889139" y="842762"/>
            <a:ext cx="2406625" cy="788359"/>
            <a:chOff x="0" y="0"/>
            <a:chExt cx="3208834" cy="1051145"/>
          </a:xfrm>
        </p:grpSpPr>
        <p:pic>
          <p:nvPicPr>
            <p:cNvPr id="228" name="Google Shape;228;p6"/>
            <p:cNvPicPr preferRelativeResize="0"/>
            <p:nvPr/>
          </p:nvPicPr>
          <p:blipFill rotWithShape="1">
            <a:blip r:embed="rId4">
              <a:alphaModFix/>
            </a:blip>
            <a:srcRect r="44100"/>
            <a:stretch/>
          </p:blipFill>
          <p:spPr>
            <a:xfrm>
              <a:off x="0" y="0"/>
              <a:ext cx="3208834" cy="203200"/>
            </a:xfrm>
            <a:prstGeom prst="rect">
              <a:avLst/>
            </a:prstGeom>
            <a:noFill/>
            <a:ln>
              <a:noFill/>
            </a:ln>
          </p:spPr>
        </p:pic>
        <p:pic>
          <p:nvPicPr>
            <p:cNvPr id="229" name="Google Shape;229;p6"/>
            <p:cNvPicPr preferRelativeResize="0"/>
            <p:nvPr/>
          </p:nvPicPr>
          <p:blipFill rotWithShape="1">
            <a:blip r:embed="rId4">
              <a:alphaModFix/>
            </a:blip>
            <a:srcRect r="44100"/>
            <a:stretch/>
          </p:blipFill>
          <p:spPr>
            <a:xfrm>
              <a:off x="0" y="431800"/>
              <a:ext cx="3208834" cy="203200"/>
            </a:xfrm>
            <a:prstGeom prst="rect">
              <a:avLst/>
            </a:prstGeom>
            <a:noFill/>
            <a:ln>
              <a:noFill/>
            </a:ln>
          </p:spPr>
        </p:pic>
        <p:pic>
          <p:nvPicPr>
            <p:cNvPr id="230" name="Google Shape;230;p6"/>
            <p:cNvPicPr preferRelativeResize="0"/>
            <p:nvPr/>
          </p:nvPicPr>
          <p:blipFill rotWithShape="1">
            <a:blip r:embed="rId4">
              <a:alphaModFix/>
            </a:blip>
            <a:srcRect r="44100"/>
            <a:stretch/>
          </p:blipFill>
          <p:spPr>
            <a:xfrm>
              <a:off x="0" y="847945"/>
              <a:ext cx="3208834" cy="203200"/>
            </a:xfrm>
            <a:prstGeom prst="rect">
              <a:avLst/>
            </a:prstGeom>
            <a:noFill/>
            <a:ln>
              <a:noFill/>
            </a:ln>
          </p:spPr>
        </p:pic>
      </p:grpSp>
      <p:pic>
        <p:nvPicPr>
          <p:cNvPr id="231" name="Google Shape;231;p6"/>
          <p:cNvPicPr preferRelativeResize="0"/>
          <p:nvPr/>
        </p:nvPicPr>
        <p:blipFill rotWithShape="1">
          <a:blip r:embed="rId5">
            <a:alphaModFix/>
          </a:blip>
          <a:srcRect/>
          <a:stretch/>
        </p:blipFill>
        <p:spPr>
          <a:xfrm>
            <a:off x="200069" y="8701554"/>
            <a:ext cx="1094731" cy="130820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20"/>
          <p:cNvSpPr txBox="1"/>
          <p:nvPr/>
        </p:nvSpPr>
        <p:spPr>
          <a:xfrm>
            <a:off x="1017709" y="370725"/>
            <a:ext cx="10666290" cy="1107996"/>
          </a:xfrm>
          <a:prstGeom prst="rect">
            <a:avLst/>
          </a:prstGeom>
          <a:noFill/>
          <a:ln>
            <a:noFill/>
          </a:ln>
        </p:spPr>
        <p:txBody>
          <a:bodyPr spcFirstLastPara="1" wrap="square" lIns="0" tIns="0" rIns="0" bIns="0" anchor="t" anchorCtr="0">
            <a:spAutoFit/>
          </a:bodyPr>
          <a:lstStyle/>
          <a:p>
            <a:pPr marL="0" marR="0" lvl="0" indent="0" algn="l" rtl="0">
              <a:lnSpc>
                <a:spcPct val="120002"/>
              </a:lnSpc>
              <a:spcBef>
                <a:spcPts val="0"/>
              </a:spcBef>
              <a:spcAft>
                <a:spcPts val="0"/>
              </a:spcAft>
              <a:buClr>
                <a:srgbClr val="000000"/>
              </a:buClr>
              <a:buSzPts val="7199"/>
              <a:buFont typeface="Arial"/>
              <a:buNone/>
            </a:pPr>
            <a:r>
              <a:rPr lang="en-US" sz="6000" b="0" i="0" u="none" strike="noStrike" cap="none">
                <a:solidFill>
                  <a:srgbClr val="1F6566"/>
                </a:solidFill>
                <a:latin typeface="Roboto Black"/>
                <a:ea typeface="Roboto Black"/>
                <a:cs typeface="Roboto Black"/>
                <a:sym typeface="Roboto Black"/>
              </a:rPr>
              <a:t>Key Budget Assumptions</a:t>
            </a:r>
            <a:endParaRPr sz="6000" b="0" i="0" u="none" strike="noStrike" cap="none">
              <a:solidFill>
                <a:srgbClr val="1F6566"/>
              </a:solidFill>
              <a:latin typeface="Roboto Black"/>
              <a:ea typeface="Roboto Black"/>
              <a:cs typeface="Roboto Black"/>
              <a:sym typeface="Roboto Black"/>
            </a:endParaRPr>
          </a:p>
        </p:txBody>
      </p:sp>
      <p:sp>
        <p:nvSpPr>
          <p:cNvPr id="237" name="Google Shape;237;p20"/>
          <p:cNvSpPr txBox="1"/>
          <p:nvPr/>
        </p:nvSpPr>
        <p:spPr>
          <a:xfrm>
            <a:off x="1551708" y="1939636"/>
            <a:ext cx="12967855" cy="7481455"/>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100000"/>
              </a:lnSpc>
              <a:spcBef>
                <a:spcPts val="0"/>
              </a:spcBef>
              <a:spcAft>
                <a:spcPts val="0"/>
              </a:spcAft>
              <a:buClr>
                <a:schemeClr val="dk1"/>
              </a:buClr>
              <a:buSzPts val="3200"/>
              <a:buFont typeface="Arial"/>
              <a:buChar char="•"/>
            </a:pPr>
            <a:r>
              <a:rPr lang="en-US" sz="3200" b="0" i="0" u="none" strike="noStrike" cap="none">
                <a:solidFill>
                  <a:schemeClr val="dk1"/>
                </a:solidFill>
                <a:latin typeface="Roboto"/>
                <a:ea typeface="Roboto"/>
                <a:cs typeface="Roboto"/>
                <a:sym typeface="Roboto"/>
              </a:rPr>
              <a:t>All step and column adjustments, vacancies and late hires reflected in budget</a:t>
            </a:r>
            <a:endParaRPr/>
          </a:p>
          <a:p>
            <a:pPr marL="342900" marR="0" lvl="0" indent="-342900" algn="l" rtl="0">
              <a:lnSpc>
                <a:spcPct val="100000"/>
              </a:lnSpc>
              <a:spcBef>
                <a:spcPts val="1000"/>
              </a:spcBef>
              <a:spcAft>
                <a:spcPts val="0"/>
              </a:spcAft>
              <a:buClr>
                <a:schemeClr val="dk1"/>
              </a:buClr>
              <a:buSzPts val="3200"/>
              <a:buFont typeface="Arial"/>
              <a:buChar char="•"/>
            </a:pPr>
            <a:r>
              <a:rPr lang="en-US" sz="3200" b="0" i="0" u="none" strike="noStrike" cap="none">
                <a:solidFill>
                  <a:schemeClr val="dk1"/>
                </a:solidFill>
                <a:latin typeface="Roboto"/>
                <a:ea typeface="Roboto"/>
                <a:cs typeface="Roboto"/>
                <a:sym typeface="Roboto"/>
              </a:rPr>
              <a:t>Department of Finance published COLA funding assumptions</a:t>
            </a:r>
            <a:endParaRPr/>
          </a:p>
          <a:p>
            <a:pPr marL="342900" marR="0" lvl="0" indent="-342900" algn="l" rtl="0">
              <a:lnSpc>
                <a:spcPct val="100000"/>
              </a:lnSpc>
              <a:spcBef>
                <a:spcPts val="1000"/>
              </a:spcBef>
              <a:spcAft>
                <a:spcPts val="0"/>
              </a:spcAft>
              <a:buClr>
                <a:schemeClr val="dk1"/>
              </a:buClr>
              <a:buSzPts val="3200"/>
              <a:buFont typeface="Arial"/>
              <a:buChar char="•"/>
            </a:pPr>
            <a:r>
              <a:rPr lang="en-US" sz="3200" b="0" i="0" u="none" strike="noStrike" cap="none">
                <a:solidFill>
                  <a:schemeClr val="dk1"/>
                </a:solidFill>
                <a:latin typeface="Roboto"/>
                <a:ea typeface="Roboto"/>
                <a:cs typeface="Roboto"/>
                <a:sym typeface="Roboto"/>
              </a:rPr>
              <a:t>Increased STRS &amp; PERS costs accordingly using current projected rates</a:t>
            </a:r>
            <a:endParaRPr/>
          </a:p>
          <a:p>
            <a:pPr marL="342900" marR="0" lvl="0" indent="-342900" algn="l" rtl="0">
              <a:lnSpc>
                <a:spcPct val="100000"/>
              </a:lnSpc>
              <a:spcBef>
                <a:spcPts val="1000"/>
              </a:spcBef>
              <a:spcAft>
                <a:spcPts val="0"/>
              </a:spcAft>
              <a:buClr>
                <a:schemeClr val="dk1"/>
              </a:buClr>
              <a:buSzPts val="3200"/>
              <a:buFont typeface="Arial"/>
              <a:buChar char="•"/>
            </a:pPr>
            <a:r>
              <a:rPr lang="en-US" sz="3200" b="0" i="0" u="none" strike="noStrike" cap="none">
                <a:solidFill>
                  <a:schemeClr val="dk1"/>
                </a:solidFill>
                <a:latin typeface="Roboto"/>
                <a:ea typeface="Roboto"/>
                <a:cs typeface="Roboto"/>
                <a:sym typeface="Roboto"/>
              </a:rPr>
              <a:t>4% increase to health &amp; welfare benefits</a:t>
            </a:r>
            <a:endParaRPr/>
          </a:p>
          <a:p>
            <a:pPr marL="342900" marR="0" lvl="0" indent="-342900" algn="l" rtl="0">
              <a:lnSpc>
                <a:spcPct val="100000"/>
              </a:lnSpc>
              <a:spcBef>
                <a:spcPts val="1000"/>
              </a:spcBef>
              <a:spcAft>
                <a:spcPts val="0"/>
              </a:spcAft>
              <a:buClr>
                <a:schemeClr val="dk1"/>
              </a:buClr>
              <a:buSzPts val="3200"/>
              <a:buFont typeface="Arial"/>
              <a:buChar char="•"/>
            </a:pPr>
            <a:r>
              <a:rPr lang="en-US" sz="3200" b="0" i="0" u="none" strike="noStrike" cap="none">
                <a:solidFill>
                  <a:schemeClr val="dk1"/>
                </a:solidFill>
                <a:latin typeface="Roboto"/>
                <a:ea typeface="Roboto"/>
                <a:cs typeface="Roboto"/>
                <a:sym typeface="Roboto"/>
              </a:rPr>
              <a:t>Funded Average Daily Attendance (ADA) projected at 6,008.49 (current est. ADA) for 2025-26</a:t>
            </a:r>
            <a:endParaRPr/>
          </a:p>
          <a:p>
            <a:pPr marL="342900" marR="0" lvl="0" indent="-342900" algn="l" rtl="0">
              <a:lnSpc>
                <a:spcPct val="100000"/>
              </a:lnSpc>
              <a:spcBef>
                <a:spcPts val="1000"/>
              </a:spcBef>
              <a:spcAft>
                <a:spcPts val="0"/>
              </a:spcAft>
              <a:buClr>
                <a:schemeClr val="dk1"/>
              </a:buClr>
              <a:buSzPts val="3200"/>
              <a:buFont typeface="Arial"/>
              <a:buChar char="•"/>
            </a:pPr>
            <a:r>
              <a:rPr lang="en-US" sz="3200" b="0" i="0" u="none" strike="noStrike" cap="none">
                <a:solidFill>
                  <a:schemeClr val="dk1"/>
                </a:solidFill>
                <a:latin typeface="Roboto"/>
                <a:ea typeface="Roboto"/>
                <a:cs typeface="Roboto"/>
                <a:sym typeface="Roboto"/>
              </a:rPr>
              <a:t>Funded ADA for 2026-27 of 6,075.4 (current projected ADA for 2026-27)</a:t>
            </a:r>
            <a:endParaRPr/>
          </a:p>
          <a:p>
            <a:pPr marL="342900" marR="0" lvl="0" indent="-342900" algn="l" rtl="0">
              <a:lnSpc>
                <a:spcPct val="100000"/>
              </a:lnSpc>
              <a:spcBef>
                <a:spcPts val="1000"/>
              </a:spcBef>
              <a:spcAft>
                <a:spcPts val="0"/>
              </a:spcAft>
              <a:buClr>
                <a:schemeClr val="dk1"/>
              </a:buClr>
              <a:buSzPts val="3200"/>
              <a:buFont typeface="Arial"/>
              <a:buChar char="•"/>
            </a:pPr>
            <a:r>
              <a:rPr lang="en-US" sz="3200" b="0" i="0" u="none" strike="noStrike" cap="none">
                <a:solidFill>
                  <a:schemeClr val="dk1"/>
                </a:solidFill>
                <a:latin typeface="Roboto"/>
                <a:ea typeface="Roboto"/>
                <a:cs typeface="Roboto"/>
                <a:sym typeface="Roboto"/>
              </a:rPr>
              <a:t>Funded ADA for 2027-28 of 6,075.4 (current projected ADA for 2027-28)</a:t>
            </a:r>
            <a:endParaRPr sz="3200" b="0" i="0" u="none" strike="noStrike" cap="none">
              <a:solidFill>
                <a:schemeClr val="dk1"/>
              </a:solidFill>
              <a:latin typeface="Roboto"/>
              <a:ea typeface="Roboto"/>
              <a:cs typeface="Roboto"/>
              <a:sym typeface="Roboto"/>
            </a:endParaRPr>
          </a:p>
          <a:p>
            <a:pPr marL="457200" marR="0" lvl="1" indent="0" algn="l" rtl="0">
              <a:lnSpc>
                <a:spcPct val="100000"/>
              </a:lnSpc>
              <a:spcBef>
                <a:spcPts val="1000"/>
              </a:spcBef>
              <a:spcAft>
                <a:spcPts val="0"/>
              </a:spcAft>
              <a:buClr>
                <a:srgbClr val="3F3F3F"/>
              </a:buClr>
              <a:buSzPts val="3200"/>
              <a:buFont typeface="Noto Sans Symbols"/>
              <a:buNone/>
            </a:pPr>
            <a:endParaRPr sz="3200" b="0" i="0" u="none" strike="noStrike" cap="none">
              <a:solidFill>
                <a:schemeClr val="dk1"/>
              </a:solidFill>
              <a:latin typeface="Roboto"/>
              <a:ea typeface="Roboto"/>
              <a:cs typeface="Roboto"/>
              <a:sym typeface="Roboto"/>
            </a:endParaRPr>
          </a:p>
          <a:p>
            <a:pPr marL="0" marR="0" lvl="0" indent="0" algn="l" rtl="0">
              <a:lnSpc>
                <a:spcPct val="100000"/>
              </a:lnSpc>
              <a:spcBef>
                <a:spcPts val="1000"/>
              </a:spcBef>
              <a:spcAft>
                <a:spcPts val="0"/>
              </a:spcAft>
              <a:buClr>
                <a:srgbClr val="3F3F3F"/>
              </a:buClr>
              <a:buSzPts val="3600"/>
              <a:buFont typeface="Noto Sans Symbols"/>
              <a:buNone/>
            </a:pPr>
            <a:endParaRPr sz="3600" b="0" i="0" u="none" strike="noStrike" cap="none">
              <a:solidFill>
                <a:schemeClr val="dk1"/>
              </a:solidFill>
              <a:latin typeface="Roboto"/>
              <a:ea typeface="Roboto"/>
              <a:cs typeface="Roboto"/>
              <a:sym typeface="Roboto"/>
            </a:endParaRPr>
          </a:p>
        </p:txBody>
      </p:sp>
      <p:pic>
        <p:nvPicPr>
          <p:cNvPr id="238" name="Google Shape;238;p20"/>
          <p:cNvPicPr preferRelativeResize="0"/>
          <p:nvPr/>
        </p:nvPicPr>
        <p:blipFill rotWithShape="1">
          <a:blip r:embed="rId3">
            <a:alphaModFix/>
          </a:blip>
          <a:srcRect/>
          <a:stretch/>
        </p:blipFill>
        <p:spPr>
          <a:xfrm rot="-5400000">
            <a:off x="15814116" y="0"/>
            <a:ext cx="2473885" cy="2473885"/>
          </a:xfrm>
          <a:prstGeom prst="rect">
            <a:avLst/>
          </a:prstGeom>
          <a:noFill/>
          <a:ln>
            <a:noFill/>
          </a:ln>
        </p:spPr>
      </p:pic>
      <p:grpSp>
        <p:nvGrpSpPr>
          <p:cNvPr id="239" name="Google Shape;239;p20"/>
          <p:cNvGrpSpPr/>
          <p:nvPr/>
        </p:nvGrpSpPr>
        <p:grpSpPr>
          <a:xfrm>
            <a:off x="15889139" y="842762"/>
            <a:ext cx="2406625" cy="788359"/>
            <a:chOff x="0" y="0"/>
            <a:chExt cx="3208834" cy="1051145"/>
          </a:xfrm>
        </p:grpSpPr>
        <p:pic>
          <p:nvPicPr>
            <p:cNvPr id="240" name="Google Shape;240;p20"/>
            <p:cNvPicPr preferRelativeResize="0"/>
            <p:nvPr/>
          </p:nvPicPr>
          <p:blipFill rotWithShape="1">
            <a:blip r:embed="rId4">
              <a:alphaModFix/>
            </a:blip>
            <a:srcRect r="44100"/>
            <a:stretch/>
          </p:blipFill>
          <p:spPr>
            <a:xfrm>
              <a:off x="0" y="0"/>
              <a:ext cx="3208834" cy="203200"/>
            </a:xfrm>
            <a:prstGeom prst="rect">
              <a:avLst/>
            </a:prstGeom>
            <a:noFill/>
            <a:ln>
              <a:noFill/>
            </a:ln>
          </p:spPr>
        </p:pic>
        <p:pic>
          <p:nvPicPr>
            <p:cNvPr id="241" name="Google Shape;241;p20"/>
            <p:cNvPicPr preferRelativeResize="0"/>
            <p:nvPr/>
          </p:nvPicPr>
          <p:blipFill rotWithShape="1">
            <a:blip r:embed="rId4">
              <a:alphaModFix/>
            </a:blip>
            <a:srcRect r="44100"/>
            <a:stretch/>
          </p:blipFill>
          <p:spPr>
            <a:xfrm>
              <a:off x="0" y="431800"/>
              <a:ext cx="3208834" cy="203200"/>
            </a:xfrm>
            <a:prstGeom prst="rect">
              <a:avLst/>
            </a:prstGeom>
            <a:noFill/>
            <a:ln>
              <a:noFill/>
            </a:ln>
          </p:spPr>
        </p:pic>
        <p:pic>
          <p:nvPicPr>
            <p:cNvPr id="242" name="Google Shape;242;p20"/>
            <p:cNvPicPr preferRelativeResize="0"/>
            <p:nvPr/>
          </p:nvPicPr>
          <p:blipFill rotWithShape="1">
            <a:blip r:embed="rId4">
              <a:alphaModFix/>
            </a:blip>
            <a:srcRect r="44100"/>
            <a:stretch/>
          </p:blipFill>
          <p:spPr>
            <a:xfrm>
              <a:off x="0" y="847945"/>
              <a:ext cx="3208834" cy="203200"/>
            </a:xfrm>
            <a:prstGeom prst="rect">
              <a:avLst/>
            </a:prstGeom>
            <a:noFill/>
            <a:ln>
              <a:noFill/>
            </a:ln>
          </p:spPr>
        </p:pic>
      </p:grpSp>
      <p:pic>
        <p:nvPicPr>
          <p:cNvPr id="243" name="Google Shape;243;p20"/>
          <p:cNvPicPr preferRelativeResize="0"/>
          <p:nvPr/>
        </p:nvPicPr>
        <p:blipFill rotWithShape="1">
          <a:blip r:embed="rId5">
            <a:alphaModFix/>
          </a:blip>
          <a:srcRect/>
          <a:stretch/>
        </p:blipFill>
        <p:spPr>
          <a:xfrm>
            <a:off x="200069" y="8701554"/>
            <a:ext cx="1094731" cy="130820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21"/>
          <p:cNvSpPr txBox="1">
            <a:spLocks noGrp="1"/>
          </p:cNvSpPr>
          <p:nvPr>
            <p:ph type="sldNum" idx="12"/>
          </p:nvPr>
        </p:nvSpPr>
        <p:spPr>
          <a:xfrm>
            <a:off x="14401800" y="9441807"/>
            <a:ext cx="2857500" cy="4572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Calibri"/>
                <a:ea typeface="Calibri"/>
                <a:cs typeface="Calibri"/>
                <a:sym typeface="Calibri"/>
              </a:rPr>
              <a:t>12</a:t>
            </a:fld>
            <a:endParaRPr sz="1200" b="0" i="0" u="none" strike="noStrike" cap="none">
              <a:solidFill>
                <a:srgbClr val="000000"/>
              </a:solidFill>
              <a:latin typeface="Calibri"/>
              <a:ea typeface="Calibri"/>
              <a:cs typeface="Calibri"/>
              <a:sym typeface="Calibri"/>
            </a:endParaRPr>
          </a:p>
        </p:txBody>
      </p:sp>
      <p:sp>
        <p:nvSpPr>
          <p:cNvPr id="250" name="Google Shape;250;p21"/>
          <p:cNvSpPr txBox="1">
            <a:spLocks noGrp="1"/>
          </p:cNvSpPr>
          <p:nvPr>
            <p:ph type="title" idx="4294967295"/>
          </p:nvPr>
        </p:nvSpPr>
        <p:spPr>
          <a:xfrm>
            <a:off x="1391478" y="-1"/>
            <a:ext cx="13010322" cy="214230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5199"/>
              <a:buNone/>
            </a:pPr>
            <a:r>
              <a:rPr lang="en-US" sz="7200">
                <a:solidFill>
                  <a:srgbClr val="1F6566"/>
                </a:solidFill>
                <a:latin typeface="Roboto Black"/>
                <a:ea typeface="Roboto Black"/>
                <a:cs typeface="Roboto Black"/>
                <a:sym typeface="Roboto Black"/>
              </a:rPr>
              <a:t>General Fund 2025-26 Revenue Budget</a:t>
            </a:r>
            <a:endParaRPr sz="1400">
              <a:solidFill>
                <a:srgbClr val="000000"/>
              </a:solidFill>
              <a:latin typeface="Arial"/>
              <a:ea typeface="Arial"/>
              <a:cs typeface="Arial"/>
              <a:sym typeface="Arial"/>
            </a:endParaRPr>
          </a:p>
        </p:txBody>
      </p:sp>
      <p:sp>
        <p:nvSpPr>
          <p:cNvPr id="251" name="Google Shape;251;p21"/>
          <p:cNvSpPr txBox="1"/>
          <p:nvPr/>
        </p:nvSpPr>
        <p:spPr>
          <a:xfrm>
            <a:off x="13116791" y="2514602"/>
            <a:ext cx="4171950" cy="7155805"/>
          </a:xfrm>
          <a:prstGeom prst="rect">
            <a:avLst/>
          </a:prstGeom>
          <a:solidFill>
            <a:srgbClr val="00B0F0"/>
          </a:solidFill>
          <a:ln w="9525" cap="flat" cmpd="sng">
            <a:solidFill>
              <a:schemeClr val="lt2"/>
            </a:solidFill>
            <a:prstDash val="solid"/>
            <a:round/>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1" i="1" u="none" strike="noStrike" cap="none">
                <a:solidFill>
                  <a:srgbClr val="FFFFFF"/>
                </a:solidFill>
                <a:latin typeface="Arial"/>
                <a:ea typeface="Arial"/>
                <a:cs typeface="Arial"/>
                <a:sym typeface="Arial"/>
              </a:rPr>
              <a:t>General Purpose  – </a:t>
            </a:r>
            <a:r>
              <a:rPr lang="en-US" sz="2400" b="1" i="1" u="none" strike="noStrike" cap="none">
                <a:solidFill>
                  <a:srgbClr val="FFFFFF"/>
                </a:solidFill>
                <a:latin typeface="Arial"/>
                <a:ea typeface="Arial"/>
                <a:cs typeface="Arial"/>
                <a:sym typeface="Arial"/>
              </a:rPr>
              <a:t>Property taxes, basic state aide, and education protection account funds</a:t>
            </a:r>
            <a:endParaRPr sz="3000" b="1" i="1"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endParaRPr sz="900" b="1" i="1"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r>
              <a:rPr lang="en-US" sz="3000" b="1" i="1" u="none" strike="noStrike" cap="none">
                <a:solidFill>
                  <a:srgbClr val="FFFFFF"/>
                </a:solidFill>
                <a:latin typeface="Arial"/>
                <a:ea typeface="Arial"/>
                <a:cs typeface="Arial"/>
                <a:sym typeface="Arial"/>
              </a:rPr>
              <a:t>Federal – </a:t>
            </a:r>
            <a:r>
              <a:rPr lang="en-US" sz="2400" b="1" i="1" u="none" strike="noStrike" cap="none">
                <a:solidFill>
                  <a:srgbClr val="FFFFFF"/>
                </a:solidFill>
                <a:latin typeface="Arial"/>
                <a:ea typeface="Arial"/>
                <a:cs typeface="Arial"/>
                <a:sym typeface="Arial"/>
              </a:rPr>
              <a:t>District must follow specific grant guidelines (Title I, Title II, etc.)</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endParaRPr sz="900" b="1" i="1"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r>
              <a:rPr lang="en-US" sz="3000" b="1" i="1" u="none" strike="noStrike" cap="none">
                <a:solidFill>
                  <a:srgbClr val="FFFFFF"/>
                </a:solidFill>
                <a:latin typeface="Arial"/>
                <a:ea typeface="Arial"/>
                <a:cs typeface="Arial"/>
                <a:sym typeface="Arial"/>
              </a:rPr>
              <a:t>Other State – </a:t>
            </a:r>
            <a:r>
              <a:rPr lang="en-US" sz="2400" b="1" i="1" u="none" strike="noStrike" cap="none">
                <a:solidFill>
                  <a:srgbClr val="FFFFFF"/>
                </a:solidFill>
                <a:latin typeface="Arial"/>
                <a:ea typeface="Arial"/>
                <a:cs typeface="Arial"/>
                <a:sym typeface="Arial"/>
              </a:rPr>
              <a:t>State funds not part of State Aid (Lottery, Special Education, Mandate etc.)</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endParaRPr sz="900" b="1" i="1" u="none" strike="noStrike" cap="none">
              <a:solidFill>
                <a:srgbClr val="FFFFFF"/>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r>
              <a:rPr lang="en-US" sz="3000" b="1" i="1" u="none" strike="noStrike" cap="none">
                <a:solidFill>
                  <a:srgbClr val="FFFFFF"/>
                </a:solidFill>
                <a:latin typeface="Arial"/>
                <a:ea typeface="Arial"/>
                <a:cs typeface="Arial"/>
                <a:sym typeface="Arial"/>
              </a:rPr>
              <a:t>Local – </a:t>
            </a:r>
            <a:r>
              <a:rPr lang="en-US" sz="2400" b="1" i="1" u="none" strike="noStrike" cap="none">
                <a:solidFill>
                  <a:srgbClr val="FFFFFF"/>
                </a:solidFill>
                <a:latin typeface="Arial"/>
                <a:ea typeface="Arial"/>
                <a:cs typeface="Arial"/>
                <a:sym typeface="Arial"/>
              </a:rPr>
              <a:t>Funds received from local sources (Parcel Tax, Casino Funds, Foundation support, PTSA support, Interest, etc.)</a:t>
            </a:r>
            <a:endParaRPr sz="1400" b="0" i="0" u="none" strike="noStrike" cap="none">
              <a:solidFill>
                <a:srgbClr val="000000"/>
              </a:solidFill>
              <a:latin typeface="Arial"/>
              <a:ea typeface="Arial"/>
              <a:cs typeface="Arial"/>
              <a:sym typeface="Arial"/>
            </a:endParaRPr>
          </a:p>
        </p:txBody>
      </p:sp>
      <p:pic>
        <p:nvPicPr>
          <p:cNvPr id="252" name="Google Shape;252;p21"/>
          <p:cNvPicPr preferRelativeResize="0"/>
          <p:nvPr/>
        </p:nvPicPr>
        <p:blipFill rotWithShape="1">
          <a:blip r:embed="rId3">
            <a:alphaModFix/>
          </a:blip>
          <a:srcRect/>
          <a:stretch/>
        </p:blipFill>
        <p:spPr>
          <a:xfrm>
            <a:off x="15812809" y="-1"/>
            <a:ext cx="2475191" cy="2475191"/>
          </a:xfrm>
          <a:prstGeom prst="rect">
            <a:avLst/>
          </a:prstGeom>
          <a:noFill/>
          <a:ln>
            <a:noFill/>
          </a:ln>
        </p:spPr>
      </p:pic>
      <p:pic>
        <p:nvPicPr>
          <p:cNvPr id="253" name="Google Shape;253;p21"/>
          <p:cNvPicPr preferRelativeResize="0"/>
          <p:nvPr/>
        </p:nvPicPr>
        <p:blipFill rotWithShape="1">
          <a:blip r:embed="rId4">
            <a:alphaModFix/>
          </a:blip>
          <a:srcRect/>
          <a:stretch/>
        </p:blipFill>
        <p:spPr>
          <a:xfrm>
            <a:off x="15830550" y="445045"/>
            <a:ext cx="2408129" cy="792549"/>
          </a:xfrm>
          <a:prstGeom prst="rect">
            <a:avLst/>
          </a:prstGeom>
          <a:noFill/>
          <a:ln>
            <a:noFill/>
          </a:ln>
        </p:spPr>
      </p:pic>
      <p:pic>
        <p:nvPicPr>
          <p:cNvPr id="254" name="Google Shape;254;p21"/>
          <p:cNvPicPr preferRelativeResize="0"/>
          <p:nvPr/>
        </p:nvPicPr>
        <p:blipFill rotWithShape="1">
          <a:blip r:embed="rId5">
            <a:alphaModFix/>
          </a:blip>
          <a:srcRect/>
          <a:stretch/>
        </p:blipFill>
        <p:spPr>
          <a:xfrm>
            <a:off x="367852" y="8359652"/>
            <a:ext cx="1091279" cy="1310754"/>
          </a:xfrm>
          <a:prstGeom prst="rect">
            <a:avLst/>
          </a:prstGeom>
          <a:noFill/>
          <a:ln>
            <a:noFill/>
          </a:ln>
        </p:spPr>
      </p:pic>
      <p:pic>
        <p:nvPicPr>
          <p:cNvPr id="255" name="Google Shape;255;p21"/>
          <p:cNvPicPr preferRelativeResize="0"/>
          <p:nvPr/>
        </p:nvPicPr>
        <p:blipFill rotWithShape="1">
          <a:blip r:embed="rId6">
            <a:alphaModFix/>
          </a:blip>
          <a:srcRect/>
          <a:stretch/>
        </p:blipFill>
        <p:spPr>
          <a:xfrm>
            <a:off x="1459131" y="2514602"/>
            <a:ext cx="11628219" cy="704373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7"/>
          <p:cNvSpPr txBox="1">
            <a:spLocks noGrp="1"/>
          </p:cNvSpPr>
          <p:nvPr>
            <p:ph type="sldNum" idx="12"/>
          </p:nvPr>
        </p:nvSpPr>
        <p:spPr>
          <a:xfrm>
            <a:off x="14401800" y="9441807"/>
            <a:ext cx="2857500" cy="4572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solidFill>
                  <a:schemeClr val="dk1"/>
                </a:solidFill>
              </a:rPr>
              <a:t>13</a:t>
            </a:fld>
            <a:endParaRPr>
              <a:solidFill>
                <a:schemeClr val="dk1"/>
              </a:solidFill>
            </a:endParaRPr>
          </a:p>
        </p:txBody>
      </p:sp>
      <p:sp>
        <p:nvSpPr>
          <p:cNvPr id="262" name="Google Shape;262;p7"/>
          <p:cNvSpPr txBox="1">
            <a:spLocks noGrp="1"/>
          </p:cNvSpPr>
          <p:nvPr>
            <p:ph type="title" idx="4294967295"/>
          </p:nvPr>
        </p:nvSpPr>
        <p:spPr>
          <a:xfrm>
            <a:off x="1246909" y="144961"/>
            <a:ext cx="14279419" cy="94326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000000"/>
              </a:buClr>
              <a:buSzPts val="5199"/>
              <a:buNone/>
            </a:pPr>
            <a:r>
              <a:rPr lang="en-US" sz="7200">
                <a:solidFill>
                  <a:srgbClr val="1F6566"/>
                </a:solidFill>
                <a:latin typeface="Roboto Black"/>
                <a:ea typeface="Roboto Black"/>
                <a:cs typeface="Roboto Black"/>
                <a:sym typeface="Roboto Black"/>
              </a:rPr>
              <a:t>General Fund Revenue Budget</a:t>
            </a:r>
            <a:endParaRPr sz="1400">
              <a:solidFill>
                <a:srgbClr val="000000"/>
              </a:solidFill>
              <a:latin typeface="Arial"/>
              <a:ea typeface="Arial"/>
              <a:cs typeface="Arial"/>
              <a:sym typeface="Arial"/>
            </a:endParaRPr>
          </a:p>
        </p:txBody>
      </p:sp>
      <p:sp>
        <p:nvSpPr>
          <p:cNvPr id="263" name="Google Shape;263;p7"/>
          <p:cNvSpPr txBox="1"/>
          <p:nvPr/>
        </p:nvSpPr>
        <p:spPr>
          <a:xfrm>
            <a:off x="11830050" y="1257301"/>
            <a:ext cx="4171950" cy="7155805"/>
          </a:xfrm>
          <a:prstGeom prst="rect">
            <a:avLst/>
          </a:prstGeom>
          <a:solidFill>
            <a:srgbClr val="00B0F0"/>
          </a:solidFill>
          <a:ln w="9525" cap="flat" cmpd="sng">
            <a:solidFill>
              <a:schemeClr val="lt2"/>
            </a:solidFill>
            <a:prstDash val="solid"/>
            <a:round/>
            <a:headEnd type="none" w="sm" len="sm"/>
            <a:tailEnd type="none" w="sm" len="sm"/>
          </a:ln>
          <a:effectLst>
            <a:outerShdw blurRad="50800" dist="38100" dir="16200000" rotWithShape="0">
              <a:srgbClr val="000000">
                <a:alpha val="40000"/>
              </a:srgbClr>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1" i="1" u="none" strike="noStrike" cap="none">
                <a:solidFill>
                  <a:schemeClr val="lt1"/>
                </a:solidFill>
                <a:latin typeface="Arial"/>
                <a:ea typeface="Arial"/>
                <a:cs typeface="Arial"/>
                <a:sym typeface="Arial"/>
              </a:rPr>
              <a:t>General Purpose  – </a:t>
            </a:r>
            <a:r>
              <a:rPr lang="en-US" sz="2400" b="1" i="1" u="none" strike="noStrike" cap="none">
                <a:solidFill>
                  <a:schemeClr val="lt1"/>
                </a:solidFill>
                <a:latin typeface="Arial"/>
                <a:ea typeface="Arial"/>
                <a:cs typeface="Arial"/>
                <a:sym typeface="Arial"/>
              </a:rPr>
              <a:t>Property taxes, basic state aide, and education protection account funds</a:t>
            </a:r>
            <a:endParaRPr sz="3000" b="1" i="1"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endParaRPr sz="900" b="1" i="1"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r>
              <a:rPr lang="en-US" sz="3000" b="1" i="1" u="none" strike="noStrike" cap="none">
                <a:solidFill>
                  <a:schemeClr val="lt1"/>
                </a:solidFill>
                <a:latin typeface="Arial"/>
                <a:ea typeface="Arial"/>
                <a:cs typeface="Arial"/>
                <a:sym typeface="Arial"/>
              </a:rPr>
              <a:t>Federal – </a:t>
            </a:r>
            <a:r>
              <a:rPr lang="en-US" sz="2400" b="1" i="1" u="none" strike="noStrike" cap="none">
                <a:solidFill>
                  <a:schemeClr val="lt1"/>
                </a:solidFill>
                <a:latin typeface="Arial"/>
                <a:ea typeface="Arial"/>
                <a:cs typeface="Arial"/>
                <a:sym typeface="Arial"/>
              </a:rPr>
              <a:t>District must follow specific grant guidelines (Title I, Title II, etc.)</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endParaRPr sz="900" b="1" i="1"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r>
              <a:rPr lang="en-US" sz="3000" b="1" i="1" u="none" strike="noStrike" cap="none">
                <a:solidFill>
                  <a:schemeClr val="lt1"/>
                </a:solidFill>
                <a:latin typeface="Arial"/>
                <a:ea typeface="Arial"/>
                <a:cs typeface="Arial"/>
                <a:sym typeface="Arial"/>
              </a:rPr>
              <a:t>Other State – </a:t>
            </a:r>
            <a:r>
              <a:rPr lang="en-US" sz="2400" b="1" i="1" u="none" strike="noStrike" cap="none">
                <a:solidFill>
                  <a:schemeClr val="lt1"/>
                </a:solidFill>
                <a:latin typeface="Arial"/>
                <a:ea typeface="Arial"/>
                <a:cs typeface="Arial"/>
                <a:sym typeface="Arial"/>
              </a:rPr>
              <a:t>State funds not part of State Aide (Lottery, Special Education, Mandate etc.)</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endParaRPr sz="900" b="1" i="1"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3000"/>
              <a:buFont typeface="Arial"/>
              <a:buNone/>
            </a:pPr>
            <a:r>
              <a:rPr lang="en-US" sz="3000" b="1" i="1" u="none" strike="noStrike" cap="none">
                <a:solidFill>
                  <a:schemeClr val="lt1"/>
                </a:solidFill>
                <a:latin typeface="Arial"/>
                <a:ea typeface="Arial"/>
                <a:cs typeface="Arial"/>
                <a:sym typeface="Arial"/>
              </a:rPr>
              <a:t>Local – </a:t>
            </a:r>
            <a:r>
              <a:rPr lang="en-US" sz="2400" b="1" i="1" u="none" strike="noStrike" cap="none">
                <a:solidFill>
                  <a:schemeClr val="lt1"/>
                </a:solidFill>
                <a:latin typeface="Arial"/>
                <a:ea typeface="Arial"/>
                <a:cs typeface="Arial"/>
                <a:sym typeface="Arial"/>
              </a:rPr>
              <a:t>Funds received from local sources (Parcel Tax, Casino Funds, Foundation support, PTSA support, Interest, etc.)</a:t>
            </a:r>
            <a:endParaRPr sz="1400" b="0" i="0" u="none" strike="noStrike" cap="none">
              <a:solidFill>
                <a:srgbClr val="000000"/>
              </a:solidFill>
              <a:latin typeface="Arial"/>
              <a:ea typeface="Arial"/>
              <a:cs typeface="Arial"/>
              <a:sym typeface="Arial"/>
            </a:endParaRPr>
          </a:p>
        </p:txBody>
      </p:sp>
      <p:pic>
        <p:nvPicPr>
          <p:cNvPr id="264" name="Google Shape;264;p7"/>
          <p:cNvPicPr preferRelativeResize="0"/>
          <p:nvPr/>
        </p:nvPicPr>
        <p:blipFill rotWithShape="1">
          <a:blip r:embed="rId3">
            <a:alphaModFix/>
          </a:blip>
          <a:srcRect/>
          <a:stretch/>
        </p:blipFill>
        <p:spPr>
          <a:xfrm rot="-5400000">
            <a:off x="15814116" y="0"/>
            <a:ext cx="2473885" cy="2473885"/>
          </a:xfrm>
          <a:prstGeom prst="rect">
            <a:avLst/>
          </a:prstGeom>
          <a:noFill/>
          <a:ln>
            <a:noFill/>
          </a:ln>
        </p:spPr>
      </p:pic>
      <p:pic>
        <p:nvPicPr>
          <p:cNvPr id="265" name="Google Shape;265;p7"/>
          <p:cNvPicPr preferRelativeResize="0"/>
          <p:nvPr/>
        </p:nvPicPr>
        <p:blipFill rotWithShape="1">
          <a:blip r:embed="rId4">
            <a:alphaModFix/>
          </a:blip>
          <a:srcRect/>
          <a:stretch/>
        </p:blipFill>
        <p:spPr>
          <a:xfrm>
            <a:off x="15879872" y="575275"/>
            <a:ext cx="2408129" cy="792549"/>
          </a:xfrm>
          <a:prstGeom prst="rect">
            <a:avLst/>
          </a:prstGeom>
          <a:noFill/>
          <a:ln>
            <a:noFill/>
          </a:ln>
        </p:spPr>
      </p:pic>
      <p:pic>
        <p:nvPicPr>
          <p:cNvPr id="266" name="Google Shape;266;p7"/>
          <p:cNvPicPr preferRelativeResize="0"/>
          <p:nvPr/>
        </p:nvPicPr>
        <p:blipFill rotWithShape="1">
          <a:blip r:embed="rId5">
            <a:alphaModFix/>
          </a:blip>
          <a:srcRect/>
          <a:stretch/>
        </p:blipFill>
        <p:spPr>
          <a:xfrm>
            <a:off x="561581" y="8519046"/>
            <a:ext cx="1091279" cy="1310754"/>
          </a:xfrm>
          <a:prstGeom prst="rect">
            <a:avLst/>
          </a:prstGeom>
          <a:noFill/>
          <a:ln>
            <a:noFill/>
          </a:ln>
        </p:spPr>
      </p:pic>
      <p:pic>
        <p:nvPicPr>
          <p:cNvPr id="267" name="Google Shape;267;p7"/>
          <p:cNvPicPr preferRelativeResize="0"/>
          <p:nvPr/>
        </p:nvPicPr>
        <p:blipFill rotWithShape="1">
          <a:blip r:embed="rId6">
            <a:alphaModFix/>
          </a:blip>
          <a:srcRect/>
          <a:stretch/>
        </p:blipFill>
        <p:spPr>
          <a:xfrm>
            <a:off x="1652860" y="1257300"/>
            <a:ext cx="5174458" cy="5029200"/>
          </a:xfrm>
          <a:prstGeom prst="rect">
            <a:avLst/>
          </a:prstGeom>
          <a:noFill/>
          <a:ln>
            <a:noFill/>
          </a:ln>
        </p:spPr>
      </p:pic>
      <p:pic>
        <p:nvPicPr>
          <p:cNvPr id="268" name="Google Shape;268;p7"/>
          <p:cNvPicPr preferRelativeResize="0"/>
          <p:nvPr/>
        </p:nvPicPr>
        <p:blipFill rotWithShape="1">
          <a:blip r:embed="rId7">
            <a:alphaModFix/>
          </a:blip>
          <a:srcRect/>
          <a:stretch/>
        </p:blipFill>
        <p:spPr>
          <a:xfrm>
            <a:off x="6827318" y="3743325"/>
            <a:ext cx="5002731" cy="466978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22"/>
          <p:cNvSpPr txBox="1">
            <a:spLocks noGrp="1"/>
          </p:cNvSpPr>
          <p:nvPr>
            <p:ph type="title"/>
          </p:nvPr>
        </p:nvSpPr>
        <p:spPr>
          <a:xfrm>
            <a:off x="0" y="262891"/>
            <a:ext cx="15558654" cy="135387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1800"/>
              <a:buNone/>
            </a:pPr>
            <a:r>
              <a:rPr lang="en-US" sz="7200">
                <a:solidFill>
                  <a:srgbClr val="1F6566"/>
                </a:solidFill>
                <a:latin typeface="Roboto Black"/>
                <a:ea typeface="Roboto Black"/>
                <a:cs typeface="Roboto Black"/>
                <a:sym typeface="Roboto Black"/>
              </a:rPr>
              <a:t>General Fund Expenditures</a:t>
            </a:r>
            <a:endParaRPr sz="7200">
              <a:latin typeface="Roboto Black"/>
              <a:ea typeface="Roboto Black"/>
              <a:cs typeface="Roboto Black"/>
              <a:sym typeface="Roboto Black"/>
            </a:endParaRPr>
          </a:p>
        </p:txBody>
      </p:sp>
      <p:sp>
        <p:nvSpPr>
          <p:cNvPr id="275" name="Google Shape;275;p22"/>
          <p:cNvSpPr txBox="1">
            <a:spLocks noGrp="1"/>
          </p:cNvSpPr>
          <p:nvPr>
            <p:ph type="sldNum" idx="12"/>
          </p:nvPr>
        </p:nvSpPr>
        <p:spPr>
          <a:xfrm>
            <a:off x="15814116" y="9755332"/>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888888"/>
                </a:solidFill>
                <a:latin typeface="Calibri"/>
                <a:ea typeface="Calibri"/>
                <a:cs typeface="Calibri"/>
                <a:sym typeface="Calibri"/>
              </a:rPr>
              <a:t>14</a:t>
            </a:fld>
            <a:endParaRPr sz="1200" b="0" i="0" u="none" strike="noStrike" cap="none">
              <a:solidFill>
                <a:srgbClr val="888888"/>
              </a:solidFill>
              <a:latin typeface="Calibri"/>
              <a:ea typeface="Calibri"/>
              <a:cs typeface="Calibri"/>
              <a:sym typeface="Calibri"/>
            </a:endParaRPr>
          </a:p>
        </p:txBody>
      </p:sp>
      <p:sp>
        <p:nvSpPr>
          <p:cNvPr id="276" name="Google Shape;276;p22"/>
          <p:cNvSpPr txBox="1"/>
          <p:nvPr/>
        </p:nvSpPr>
        <p:spPr>
          <a:xfrm>
            <a:off x="1747125" y="2029541"/>
            <a:ext cx="12801600" cy="1282611"/>
          </a:xfrm>
          <a:prstGeom prst="rect">
            <a:avLst/>
          </a:prstGeom>
          <a:noFill/>
          <a:ln>
            <a:noFill/>
          </a:ln>
        </p:spPr>
        <p:txBody>
          <a:bodyPr spcFirstLastPara="1" wrap="square" lIns="91425" tIns="45700" rIns="91425" bIns="45700" anchor="t" anchorCtr="0">
            <a:normAutofit fontScale="77500" lnSpcReduction="20000"/>
          </a:bodyPr>
          <a:lstStyle/>
          <a:p>
            <a:pPr marL="457200" marR="0" lvl="0" indent="-342900" algn="l" rtl="0">
              <a:lnSpc>
                <a:spcPct val="120000"/>
              </a:lnSpc>
              <a:spcBef>
                <a:spcPts val="360"/>
              </a:spcBef>
              <a:spcAft>
                <a:spcPts val="0"/>
              </a:spcAft>
              <a:buClr>
                <a:srgbClr val="000000"/>
              </a:buClr>
              <a:buSzPct val="64515"/>
              <a:buFont typeface="Arial"/>
              <a:buChar char="•"/>
            </a:pPr>
            <a:r>
              <a:rPr lang="en-US" sz="3600" b="0" i="0" u="none" strike="noStrike" cap="none">
                <a:solidFill>
                  <a:srgbClr val="000000"/>
                </a:solidFill>
                <a:latin typeface="Calibri"/>
                <a:ea typeface="Calibri"/>
                <a:cs typeface="Calibri"/>
                <a:sym typeface="Calibri"/>
              </a:rPr>
              <a:t>Reflects General Fund only (no Cafeteria, Bonds, Capital Facilities)</a:t>
            </a:r>
            <a:endParaRPr sz="3200" b="0" i="0" u="none" strike="noStrike" cap="none">
              <a:solidFill>
                <a:srgbClr val="000000"/>
              </a:solidFill>
              <a:latin typeface="Calibri"/>
              <a:ea typeface="Calibri"/>
              <a:cs typeface="Calibri"/>
              <a:sym typeface="Calibri"/>
            </a:endParaRPr>
          </a:p>
          <a:p>
            <a:pPr marL="457200" marR="0" lvl="0" indent="-342900" algn="l" rtl="0">
              <a:lnSpc>
                <a:spcPct val="120000"/>
              </a:lnSpc>
              <a:spcBef>
                <a:spcPts val="360"/>
              </a:spcBef>
              <a:spcAft>
                <a:spcPts val="0"/>
              </a:spcAft>
              <a:buClr>
                <a:srgbClr val="000000"/>
              </a:buClr>
              <a:buSzPct val="64515"/>
              <a:buFont typeface="Arial"/>
              <a:buChar char="•"/>
            </a:pPr>
            <a:r>
              <a:rPr lang="en-US" sz="3600" b="0" i="0" u="none" strike="noStrike" cap="none">
                <a:solidFill>
                  <a:srgbClr val="000000"/>
                </a:solidFill>
                <a:latin typeface="Calibri"/>
                <a:ea typeface="Calibri"/>
                <a:cs typeface="Calibri"/>
                <a:sym typeface="Calibri"/>
              </a:rPr>
              <a:t>Employee costs comprise approximately 86% of the Districts unrestricted budget</a:t>
            </a:r>
            <a:endParaRPr sz="3200" b="0" i="0" u="none" strike="noStrike" cap="none">
              <a:solidFill>
                <a:srgbClr val="000000"/>
              </a:solidFill>
              <a:latin typeface="Calibri"/>
              <a:ea typeface="Calibri"/>
              <a:cs typeface="Calibri"/>
              <a:sym typeface="Calibri"/>
            </a:endParaRPr>
          </a:p>
          <a:p>
            <a:pPr marL="457200" marR="0" lvl="0" indent="-228600" algn="l" rtl="0">
              <a:lnSpc>
                <a:spcPct val="100000"/>
              </a:lnSpc>
              <a:spcBef>
                <a:spcPts val="360"/>
              </a:spcBef>
              <a:spcAft>
                <a:spcPts val="0"/>
              </a:spcAft>
              <a:buClr>
                <a:srgbClr val="000000"/>
              </a:buClr>
              <a:buSzPct val="64515"/>
              <a:buFont typeface="Arial"/>
              <a:buNone/>
            </a:pPr>
            <a:endParaRPr sz="3600" b="0" i="0" u="none" strike="noStrike" cap="none">
              <a:solidFill>
                <a:srgbClr val="000000"/>
              </a:solidFill>
              <a:latin typeface="Calibri"/>
              <a:ea typeface="Calibri"/>
              <a:cs typeface="Calibri"/>
              <a:sym typeface="Calibri"/>
            </a:endParaRPr>
          </a:p>
        </p:txBody>
      </p:sp>
      <p:pic>
        <p:nvPicPr>
          <p:cNvPr id="277" name="Google Shape;277;p22"/>
          <p:cNvPicPr preferRelativeResize="0"/>
          <p:nvPr/>
        </p:nvPicPr>
        <p:blipFill rotWithShape="1">
          <a:blip r:embed="rId3">
            <a:alphaModFix/>
          </a:blip>
          <a:srcRect/>
          <a:stretch/>
        </p:blipFill>
        <p:spPr>
          <a:xfrm>
            <a:off x="15880359" y="0"/>
            <a:ext cx="2475191" cy="2475191"/>
          </a:xfrm>
          <a:prstGeom prst="rect">
            <a:avLst/>
          </a:prstGeom>
          <a:noFill/>
          <a:ln>
            <a:noFill/>
          </a:ln>
        </p:spPr>
      </p:pic>
      <p:pic>
        <p:nvPicPr>
          <p:cNvPr id="278" name="Google Shape;278;p22"/>
          <p:cNvPicPr preferRelativeResize="0"/>
          <p:nvPr/>
        </p:nvPicPr>
        <p:blipFill rotWithShape="1">
          <a:blip r:embed="rId4">
            <a:alphaModFix/>
          </a:blip>
          <a:srcRect/>
          <a:stretch/>
        </p:blipFill>
        <p:spPr>
          <a:xfrm>
            <a:off x="15947421" y="543553"/>
            <a:ext cx="2408129" cy="792549"/>
          </a:xfrm>
          <a:prstGeom prst="rect">
            <a:avLst/>
          </a:prstGeom>
          <a:noFill/>
          <a:ln>
            <a:noFill/>
          </a:ln>
        </p:spPr>
      </p:pic>
      <p:pic>
        <p:nvPicPr>
          <p:cNvPr id="279" name="Google Shape;279;p22"/>
          <p:cNvPicPr preferRelativeResize="0"/>
          <p:nvPr/>
        </p:nvPicPr>
        <p:blipFill rotWithShape="1">
          <a:blip r:embed="rId5">
            <a:alphaModFix/>
          </a:blip>
          <a:srcRect/>
          <a:stretch/>
        </p:blipFill>
        <p:spPr>
          <a:xfrm>
            <a:off x="436582" y="8203828"/>
            <a:ext cx="1091279" cy="1310754"/>
          </a:xfrm>
          <a:prstGeom prst="rect">
            <a:avLst/>
          </a:prstGeom>
          <a:noFill/>
          <a:ln>
            <a:noFill/>
          </a:ln>
        </p:spPr>
      </p:pic>
      <p:pic>
        <p:nvPicPr>
          <p:cNvPr id="280" name="Google Shape;280;p22"/>
          <p:cNvPicPr preferRelativeResize="0"/>
          <p:nvPr/>
        </p:nvPicPr>
        <p:blipFill rotWithShape="1">
          <a:blip r:embed="rId6">
            <a:alphaModFix/>
          </a:blip>
          <a:srcRect/>
          <a:stretch/>
        </p:blipFill>
        <p:spPr>
          <a:xfrm>
            <a:off x="1527861" y="3200400"/>
            <a:ext cx="14286255" cy="631418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10"/>
          <p:cNvSpPr txBox="1">
            <a:spLocks noGrp="1"/>
          </p:cNvSpPr>
          <p:nvPr>
            <p:ph type="title"/>
          </p:nvPr>
        </p:nvSpPr>
        <p:spPr>
          <a:xfrm>
            <a:off x="0" y="262891"/>
            <a:ext cx="14326688" cy="1353874"/>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1800"/>
              <a:buNone/>
            </a:pPr>
            <a:r>
              <a:rPr lang="en-US" sz="7200">
                <a:solidFill>
                  <a:srgbClr val="1F6566"/>
                </a:solidFill>
                <a:latin typeface="Roboto Black"/>
                <a:ea typeface="Roboto Black"/>
                <a:cs typeface="Roboto Black"/>
                <a:sym typeface="Roboto Black"/>
              </a:rPr>
              <a:t>General Fund Expenditures</a:t>
            </a:r>
            <a:endParaRPr sz="7200">
              <a:latin typeface="Roboto Black"/>
              <a:ea typeface="Roboto Black"/>
              <a:cs typeface="Roboto Black"/>
              <a:sym typeface="Roboto Black"/>
            </a:endParaRPr>
          </a:p>
        </p:txBody>
      </p:sp>
      <p:sp>
        <p:nvSpPr>
          <p:cNvPr id="287" name="Google Shape;287;p10"/>
          <p:cNvSpPr txBox="1">
            <a:spLocks noGrp="1"/>
          </p:cNvSpPr>
          <p:nvPr>
            <p:ph type="sldNum" idx="12"/>
          </p:nvPr>
        </p:nvSpPr>
        <p:spPr>
          <a:xfrm>
            <a:off x="15814116" y="9755332"/>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a:t>15</a:t>
            </a:fld>
            <a:endParaRPr/>
          </a:p>
        </p:txBody>
      </p:sp>
      <p:sp>
        <p:nvSpPr>
          <p:cNvPr id="288" name="Google Shape;288;p10"/>
          <p:cNvSpPr txBox="1"/>
          <p:nvPr/>
        </p:nvSpPr>
        <p:spPr>
          <a:xfrm>
            <a:off x="1622708" y="1444853"/>
            <a:ext cx="12801600" cy="1282611"/>
          </a:xfrm>
          <a:prstGeom prst="rect">
            <a:avLst/>
          </a:prstGeom>
          <a:noFill/>
          <a:ln>
            <a:noFill/>
          </a:ln>
        </p:spPr>
        <p:txBody>
          <a:bodyPr spcFirstLastPara="1" wrap="square" lIns="91425" tIns="45700" rIns="91425" bIns="45700" anchor="t" anchorCtr="0">
            <a:normAutofit fontScale="77500" lnSpcReduction="20000"/>
          </a:bodyPr>
          <a:lstStyle/>
          <a:p>
            <a:pPr marL="457200" marR="0" lvl="0" indent="-342900" algn="l" rtl="0">
              <a:lnSpc>
                <a:spcPct val="120000"/>
              </a:lnSpc>
              <a:spcBef>
                <a:spcPts val="360"/>
              </a:spcBef>
              <a:spcAft>
                <a:spcPts val="0"/>
              </a:spcAft>
              <a:buClr>
                <a:schemeClr val="dk1"/>
              </a:buClr>
              <a:buSzPct val="64515"/>
              <a:buFont typeface="Arial"/>
              <a:buChar char="•"/>
            </a:pPr>
            <a:r>
              <a:rPr lang="en-US" sz="3600" b="0" i="0" u="none" strike="noStrike" cap="none">
                <a:solidFill>
                  <a:schemeClr val="dk1"/>
                </a:solidFill>
                <a:latin typeface="Calibri"/>
                <a:ea typeface="Calibri"/>
                <a:cs typeface="Calibri"/>
                <a:sym typeface="Calibri"/>
              </a:rPr>
              <a:t>Reflects General Fund only (no Cafeteria, Bonds, Capital Facilities)</a:t>
            </a:r>
            <a:endParaRPr sz="3200" b="0" i="0" u="none" strike="noStrike" cap="none">
              <a:solidFill>
                <a:schemeClr val="dk1"/>
              </a:solidFill>
              <a:latin typeface="Calibri"/>
              <a:ea typeface="Calibri"/>
              <a:cs typeface="Calibri"/>
              <a:sym typeface="Calibri"/>
            </a:endParaRPr>
          </a:p>
          <a:p>
            <a:pPr marL="457200" marR="0" lvl="0" indent="-342900" algn="l" rtl="0">
              <a:lnSpc>
                <a:spcPct val="120000"/>
              </a:lnSpc>
              <a:spcBef>
                <a:spcPts val="360"/>
              </a:spcBef>
              <a:spcAft>
                <a:spcPts val="0"/>
              </a:spcAft>
              <a:buClr>
                <a:schemeClr val="dk1"/>
              </a:buClr>
              <a:buSzPct val="64515"/>
              <a:buFont typeface="Arial"/>
              <a:buChar char="•"/>
            </a:pPr>
            <a:r>
              <a:rPr lang="en-US" sz="3600" b="0" i="0" u="none" strike="noStrike" cap="none">
                <a:solidFill>
                  <a:schemeClr val="dk1"/>
                </a:solidFill>
                <a:latin typeface="Calibri"/>
                <a:ea typeface="Calibri"/>
                <a:cs typeface="Calibri"/>
                <a:sym typeface="Calibri"/>
              </a:rPr>
              <a:t>Employee costs comprise approximately 86% of the Districts unrestricted budget</a:t>
            </a:r>
            <a:endParaRPr sz="3200" b="0" i="0" u="none" strike="noStrike" cap="none">
              <a:solidFill>
                <a:schemeClr val="dk1"/>
              </a:solidFill>
              <a:latin typeface="Calibri"/>
              <a:ea typeface="Calibri"/>
              <a:cs typeface="Calibri"/>
              <a:sym typeface="Calibri"/>
            </a:endParaRPr>
          </a:p>
          <a:p>
            <a:pPr marL="457200" marR="0" lvl="0" indent="-228600" algn="l" rtl="0">
              <a:lnSpc>
                <a:spcPct val="100000"/>
              </a:lnSpc>
              <a:spcBef>
                <a:spcPts val="360"/>
              </a:spcBef>
              <a:spcAft>
                <a:spcPts val="0"/>
              </a:spcAft>
              <a:buClr>
                <a:schemeClr val="dk1"/>
              </a:buClr>
              <a:buSzPct val="64515"/>
              <a:buFont typeface="Arial"/>
              <a:buNone/>
            </a:pPr>
            <a:endParaRPr sz="3600" b="0" i="0" u="none" strike="noStrike" cap="none">
              <a:solidFill>
                <a:schemeClr val="dk1"/>
              </a:solidFill>
              <a:latin typeface="Calibri"/>
              <a:ea typeface="Calibri"/>
              <a:cs typeface="Calibri"/>
              <a:sym typeface="Calibri"/>
            </a:endParaRPr>
          </a:p>
        </p:txBody>
      </p:sp>
      <p:pic>
        <p:nvPicPr>
          <p:cNvPr id="289" name="Google Shape;289;p10"/>
          <p:cNvPicPr preferRelativeResize="0"/>
          <p:nvPr/>
        </p:nvPicPr>
        <p:blipFill rotWithShape="1">
          <a:blip r:embed="rId3">
            <a:alphaModFix/>
          </a:blip>
          <a:srcRect/>
          <a:stretch/>
        </p:blipFill>
        <p:spPr>
          <a:xfrm rot="-5400000">
            <a:off x="15814116" y="0"/>
            <a:ext cx="2473885" cy="2473885"/>
          </a:xfrm>
          <a:prstGeom prst="rect">
            <a:avLst/>
          </a:prstGeom>
          <a:noFill/>
          <a:ln>
            <a:noFill/>
          </a:ln>
        </p:spPr>
      </p:pic>
      <p:pic>
        <p:nvPicPr>
          <p:cNvPr id="290" name="Google Shape;290;p10"/>
          <p:cNvPicPr preferRelativeResize="0"/>
          <p:nvPr/>
        </p:nvPicPr>
        <p:blipFill rotWithShape="1">
          <a:blip r:embed="rId4">
            <a:alphaModFix/>
          </a:blip>
          <a:srcRect/>
          <a:stretch/>
        </p:blipFill>
        <p:spPr>
          <a:xfrm>
            <a:off x="15879872" y="575275"/>
            <a:ext cx="2408129" cy="792549"/>
          </a:xfrm>
          <a:prstGeom prst="rect">
            <a:avLst/>
          </a:prstGeom>
          <a:noFill/>
          <a:ln>
            <a:noFill/>
          </a:ln>
        </p:spPr>
      </p:pic>
      <p:pic>
        <p:nvPicPr>
          <p:cNvPr id="291" name="Google Shape;291;p10"/>
          <p:cNvPicPr preferRelativeResize="0"/>
          <p:nvPr/>
        </p:nvPicPr>
        <p:blipFill rotWithShape="1">
          <a:blip r:embed="rId5">
            <a:alphaModFix/>
          </a:blip>
          <a:srcRect/>
          <a:stretch/>
        </p:blipFill>
        <p:spPr>
          <a:xfrm>
            <a:off x="0" y="7433825"/>
            <a:ext cx="5169856" cy="2853175"/>
          </a:xfrm>
          <a:prstGeom prst="rect">
            <a:avLst/>
          </a:prstGeom>
          <a:noFill/>
          <a:ln>
            <a:noFill/>
          </a:ln>
        </p:spPr>
      </p:pic>
      <p:pic>
        <p:nvPicPr>
          <p:cNvPr id="292" name="Google Shape;292;p10"/>
          <p:cNvPicPr preferRelativeResize="0"/>
          <p:nvPr/>
        </p:nvPicPr>
        <p:blipFill rotWithShape="1">
          <a:blip r:embed="rId6">
            <a:alphaModFix/>
          </a:blip>
          <a:srcRect/>
          <a:stretch/>
        </p:blipFill>
        <p:spPr>
          <a:xfrm rot="5400000">
            <a:off x="5170489" y="7433970"/>
            <a:ext cx="2853018" cy="2853018"/>
          </a:xfrm>
          <a:prstGeom prst="rect">
            <a:avLst/>
          </a:prstGeom>
          <a:noFill/>
          <a:ln>
            <a:noFill/>
          </a:ln>
        </p:spPr>
      </p:pic>
      <p:pic>
        <p:nvPicPr>
          <p:cNvPr id="293" name="Google Shape;293;p10"/>
          <p:cNvPicPr preferRelativeResize="0"/>
          <p:nvPr/>
        </p:nvPicPr>
        <p:blipFill rotWithShape="1">
          <a:blip r:embed="rId7">
            <a:alphaModFix/>
          </a:blip>
          <a:srcRect/>
          <a:stretch/>
        </p:blipFill>
        <p:spPr>
          <a:xfrm>
            <a:off x="652394" y="8206379"/>
            <a:ext cx="1094731" cy="1308204"/>
          </a:xfrm>
          <a:prstGeom prst="rect">
            <a:avLst/>
          </a:prstGeom>
          <a:noFill/>
          <a:ln>
            <a:noFill/>
          </a:ln>
        </p:spPr>
      </p:pic>
      <p:pic>
        <p:nvPicPr>
          <p:cNvPr id="294" name="Google Shape;294;p10"/>
          <p:cNvPicPr preferRelativeResize="0"/>
          <p:nvPr/>
        </p:nvPicPr>
        <p:blipFill rotWithShape="1">
          <a:blip r:embed="rId8">
            <a:alphaModFix/>
          </a:blip>
          <a:srcRect/>
          <a:stretch/>
        </p:blipFill>
        <p:spPr>
          <a:xfrm>
            <a:off x="1747125" y="2473885"/>
            <a:ext cx="7268288" cy="4959928"/>
          </a:xfrm>
          <a:prstGeom prst="rect">
            <a:avLst/>
          </a:prstGeom>
          <a:noFill/>
          <a:ln>
            <a:noFill/>
          </a:ln>
        </p:spPr>
      </p:pic>
      <p:pic>
        <p:nvPicPr>
          <p:cNvPr id="295" name="Google Shape;295;p10"/>
          <p:cNvPicPr preferRelativeResize="0"/>
          <p:nvPr/>
        </p:nvPicPr>
        <p:blipFill rotWithShape="1">
          <a:blip r:embed="rId9">
            <a:alphaModFix/>
          </a:blip>
          <a:srcRect/>
          <a:stretch/>
        </p:blipFill>
        <p:spPr>
          <a:xfrm>
            <a:off x="9015413" y="4803696"/>
            <a:ext cx="6798703" cy="548329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5"/>
          <p:cNvSpPr txBox="1"/>
          <p:nvPr/>
        </p:nvSpPr>
        <p:spPr>
          <a:xfrm>
            <a:off x="767442" y="488212"/>
            <a:ext cx="15537300" cy="353943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199"/>
              <a:buFont typeface="Arial"/>
              <a:buNone/>
            </a:pPr>
            <a:r>
              <a:rPr lang="en-US" sz="7200" b="0" i="0" u="none" strike="noStrike" cap="none">
                <a:solidFill>
                  <a:srgbClr val="1F6566"/>
                </a:solidFill>
                <a:latin typeface="Roboto Black"/>
                <a:ea typeface="Roboto Black"/>
                <a:cs typeface="Roboto Black"/>
                <a:sym typeface="Roboto Black"/>
              </a:rPr>
              <a:t>Change in Fund Balance since </a:t>
            </a:r>
            <a:endParaRPr/>
          </a:p>
          <a:p>
            <a:pPr marL="0" marR="0" lvl="0" indent="0" algn="l" rtl="0">
              <a:lnSpc>
                <a:spcPct val="100000"/>
              </a:lnSpc>
              <a:spcBef>
                <a:spcPts val="0"/>
              </a:spcBef>
              <a:spcAft>
                <a:spcPts val="0"/>
              </a:spcAft>
              <a:buClr>
                <a:srgbClr val="000000"/>
              </a:buClr>
              <a:buSzPts val="5199"/>
              <a:buFont typeface="Arial"/>
              <a:buNone/>
            </a:pPr>
            <a:r>
              <a:rPr lang="en-US" sz="7200" b="0" i="0" u="none" strike="noStrike" cap="none">
                <a:solidFill>
                  <a:srgbClr val="1F6566"/>
                </a:solidFill>
                <a:latin typeface="Roboto Black"/>
                <a:ea typeface="Roboto Black"/>
                <a:cs typeface="Roboto Black"/>
                <a:sym typeface="Roboto Black"/>
              </a:rPr>
              <a:t>Budget Adoption</a:t>
            </a:r>
            <a:endParaRPr/>
          </a:p>
          <a:p>
            <a:pPr marL="0" marR="0" lvl="0" indent="0" algn="l" rtl="0">
              <a:lnSpc>
                <a:spcPct val="100000"/>
              </a:lnSpc>
              <a:spcBef>
                <a:spcPts val="0"/>
              </a:spcBef>
              <a:spcAft>
                <a:spcPts val="0"/>
              </a:spcAft>
              <a:buClr>
                <a:srgbClr val="000000"/>
              </a:buClr>
              <a:buSzPts val="5199"/>
              <a:buFont typeface="Arial"/>
              <a:buNone/>
            </a:pPr>
            <a:endParaRPr sz="7200" b="0" i="0" u="none" strike="noStrike" cap="none">
              <a:solidFill>
                <a:srgbClr val="1F6566"/>
              </a:solidFill>
              <a:latin typeface="Roboto Black"/>
              <a:ea typeface="Roboto Black"/>
              <a:cs typeface="Roboto Black"/>
              <a:sym typeface="Roboto Black"/>
            </a:endParaRPr>
          </a:p>
          <a:p>
            <a:pPr marL="0" marR="0" lvl="0" indent="0" algn="l" rtl="0">
              <a:lnSpc>
                <a:spcPct val="100000"/>
              </a:lnSpc>
              <a:spcBef>
                <a:spcPts val="0"/>
              </a:spcBef>
              <a:spcAft>
                <a:spcPts val="0"/>
              </a:spcAft>
              <a:buClr>
                <a:srgbClr val="000000"/>
              </a:buClr>
              <a:buSzPts val="5199"/>
              <a:buFont typeface="Arial"/>
              <a:buNone/>
            </a:pPr>
            <a:endParaRPr sz="1400" b="0" i="0" u="none" strike="noStrike" cap="none">
              <a:solidFill>
                <a:srgbClr val="000000"/>
              </a:solidFill>
              <a:latin typeface="Arial"/>
              <a:ea typeface="Arial"/>
              <a:cs typeface="Arial"/>
              <a:sym typeface="Arial"/>
            </a:endParaRPr>
          </a:p>
        </p:txBody>
      </p:sp>
      <p:sp>
        <p:nvSpPr>
          <p:cNvPr id="301" name="Google Shape;301;p5"/>
          <p:cNvSpPr txBox="1"/>
          <p:nvPr/>
        </p:nvSpPr>
        <p:spPr>
          <a:xfrm>
            <a:off x="579644" y="3058754"/>
            <a:ext cx="16505100" cy="538800"/>
          </a:xfrm>
          <a:prstGeom prst="rect">
            <a:avLst/>
          </a:prstGeom>
          <a:noFill/>
          <a:ln>
            <a:noFill/>
          </a:ln>
        </p:spPr>
        <p:txBody>
          <a:bodyPr spcFirstLastPara="1" wrap="square" lIns="0" tIns="0" rIns="0" bIns="0" anchor="t" anchorCtr="0">
            <a:spAutoFit/>
          </a:bodyPr>
          <a:lstStyle/>
          <a:p>
            <a:pPr marL="0" marR="0" lvl="0" indent="0" algn="l" rtl="0">
              <a:lnSpc>
                <a:spcPct val="139979"/>
              </a:lnSpc>
              <a:spcBef>
                <a:spcPts val="0"/>
              </a:spcBef>
              <a:spcAft>
                <a:spcPts val="0"/>
              </a:spcAft>
              <a:buClr>
                <a:srgbClr val="000000"/>
              </a:buClr>
              <a:buSzPts val="3500"/>
              <a:buFont typeface="Arial"/>
              <a:buNone/>
            </a:pPr>
            <a:endParaRPr sz="3500" b="1" i="0" u="none" strike="noStrike" cap="none">
              <a:solidFill>
                <a:srgbClr val="000000"/>
              </a:solidFill>
              <a:latin typeface="Roboto"/>
              <a:ea typeface="Roboto"/>
              <a:cs typeface="Roboto"/>
              <a:sym typeface="Roboto"/>
            </a:endParaRPr>
          </a:p>
        </p:txBody>
      </p:sp>
      <p:pic>
        <p:nvPicPr>
          <p:cNvPr id="302" name="Google Shape;302;p5"/>
          <p:cNvPicPr preferRelativeResize="0"/>
          <p:nvPr/>
        </p:nvPicPr>
        <p:blipFill rotWithShape="1">
          <a:blip r:embed="rId3">
            <a:alphaModFix/>
          </a:blip>
          <a:srcRect/>
          <a:stretch/>
        </p:blipFill>
        <p:spPr>
          <a:xfrm rot="-5400000">
            <a:off x="15814116" y="0"/>
            <a:ext cx="2473885" cy="2473885"/>
          </a:xfrm>
          <a:prstGeom prst="rect">
            <a:avLst/>
          </a:prstGeom>
          <a:noFill/>
          <a:ln>
            <a:noFill/>
          </a:ln>
        </p:spPr>
      </p:pic>
      <p:grpSp>
        <p:nvGrpSpPr>
          <p:cNvPr id="303" name="Google Shape;303;p5"/>
          <p:cNvGrpSpPr/>
          <p:nvPr/>
        </p:nvGrpSpPr>
        <p:grpSpPr>
          <a:xfrm>
            <a:off x="15881375" y="842763"/>
            <a:ext cx="2406625" cy="788359"/>
            <a:chOff x="0" y="0"/>
            <a:chExt cx="3208834" cy="1051145"/>
          </a:xfrm>
        </p:grpSpPr>
        <p:pic>
          <p:nvPicPr>
            <p:cNvPr id="304" name="Google Shape;304;p5"/>
            <p:cNvPicPr preferRelativeResize="0"/>
            <p:nvPr/>
          </p:nvPicPr>
          <p:blipFill rotWithShape="1">
            <a:blip r:embed="rId4">
              <a:alphaModFix/>
            </a:blip>
            <a:srcRect r="44100"/>
            <a:stretch/>
          </p:blipFill>
          <p:spPr>
            <a:xfrm>
              <a:off x="0" y="0"/>
              <a:ext cx="3208834" cy="203200"/>
            </a:xfrm>
            <a:prstGeom prst="rect">
              <a:avLst/>
            </a:prstGeom>
            <a:noFill/>
            <a:ln>
              <a:noFill/>
            </a:ln>
          </p:spPr>
        </p:pic>
        <p:pic>
          <p:nvPicPr>
            <p:cNvPr id="305" name="Google Shape;305;p5"/>
            <p:cNvPicPr preferRelativeResize="0"/>
            <p:nvPr/>
          </p:nvPicPr>
          <p:blipFill rotWithShape="1">
            <a:blip r:embed="rId4">
              <a:alphaModFix/>
            </a:blip>
            <a:srcRect r="44100"/>
            <a:stretch/>
          </p:blipFill>
          <p:spPr>
            <a:xfrm>
              <a:off x="0" y="431800"/>
              <a:ext cx="3208834" cy="203200"/>
            </a:xfrm>
            <a:prstGeom prst="rect">
              <a:avLst/>
            </a:prstGeom>
            <a:noFill/>
            <a:ln>
              <a:noFill/>
            </a:ln>
          </p:spPr>
        </p:pic>
        <p:pic>
          <p:nvPicPr>
            <p:cNvPr id="306" name="Google Shape;306;p5"/>
            <p:cNvPicPr preferRelativeResize="0"/>
            <p:nvPr/>
          </p:nvPicPr>
          <p:blipFill rotWithShape="1">
            <a:blip r:embed="rId4">
              <a:alphaModFix/>
            </a:blip>
            <a:srcRect r="44100"/>
            <a:stretch/>
          </p:blipFill>
          <p:spPr>
            <a:xfrm>
              <a:off x="0" y="847945"/>
              <a:ext cx="3208834" cy="203200"/>
            </a:xfrm>
            <a:prstGeom prst="rect">
              <a:avLst/>
            </a:prstGeom>
            <a:noFill/>
            <a:ln>
              <a:noFill/>
            </a:ln>
          </p:spPr>
        </p:pic>
      </p:grpSp>
      <p:pic>
        <p:nvPicPr>
          <p:cNvPr id="307" name="Google Shape;307;p5"/>
          <p:cNvPicPr preferRelativeResize="0"/>
          <p:nvPr/>
        </p:nvPicPr>
        <p:blipFill rotWithShape="1">
          <a:blip r:embed="rId5">
            <a:alphaModFix/>
          </a:blip>
          <a:srcRect/>
          <a:stretch/>
        </p:blipFill>
        <p:spPr>
          <a:xfrm>
            <a:off x="652394" y="8206379"/>
            <a:ext cx="1094731" cy="1308204"/>
          </a:xfrm>
          <a:prstGeom prst="rect">
            <a:avLst/>
          </a:prstGeom>
          <a:noFill/>
          <a:ln>
            <a:noFill/>
          </a:ln>
        </p:spPr>
      </p:pic>
      <p:pic>
        <p:nvPicPr>
          <p:cNvPr id="308" name="Google Shape;308;p5" descr="page9image427904"/>
          <p:cNvPicPr preferRelativeResize="0"/>
          <p:nvPr/>
        </p:nvPicPr>
        <p:blipFill rotWithShape="1">
          <a:blip r:embed="rId6">
            <a:alphaModFix/>
          </a:blip>
          <a:srcRect/>
          <a:stretch/>
        </p:blipFill>
        <p:spPr>
          <a:xfrm>
            <a:off x="0" y="0"/>
            <a:ext cx="8521700" cy="609600"/>
          </a:xfrm>
          <a:prstGeom prst="rect">
            <a:avLst/>
          </a:prstGeom>
          <a:noFill/>
          <a:ln>
            <a:noFill/>
          </a:ln>
        </p:spPr>
      </p:pic>
      <p:pic>
        <p:nvPicPr>
          <p:cNvPr id="309" name="Google Shape;309;p5"/>
          <p:cNvPicPr preferRelativeResize="0"/>
          <p:nvPr/>
        </p:nvPicPr>
        <p:blipFill rotWithShape="1">
          <a:blip r:embed="rId7">
            <a:alphaModFix/>
          </a:blip>
          <a:srcRect/>
          <a:stretch/>
        </p:blipFill>
        <p:spPr>
          <a:xfrm>
            <a:off x="1747125" y="2757487"/>
            <a:ext cx="14066991" cy="675709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4"/>
          <p:cNvSpPr txBox="1"/>
          <p:nvPr/>
        </p:nvSpPr>
        <p:spPr>
          <a:xfrm>
            <a:off x="73891" y="406400"/>
            <a:ext cx="17641454" cy="1587999"/>
          </a:xfrm>
          <a:prstGeom prst="rect">
            <a:avLst/>
          </a:prstGeom>
          <a:noFill/>
          <a:ln>
            <a:noFill/>
          </a:ln>
        </p:spPr>
        <p:txBody>
          <a:bodyPr spcFirstLastPara="1" wrap="square" lIns="0" tIns="0" rIns="0" bIns="0" anchor="t" anchorCtr="0">
            <a:spAutoFit/>
          </a:bodyPr>
          <a:lstStyle/>
          <a:p>
            <a:pPr marL="0" marR="0" lvl="0" indent="0" algn="l" rtl="0">
              <a:lnSpc>
                <a:spcPct val="120002"/>
              </a:lnSpc>
              <a:spcBef>
                <a:spcPts val="0"/>
              </a:spcBef>
              <a:spcAft>
                <a:spcPts val="0"/>
              </a:spcAft>
              <a:buClr>
                <a:srgbClr val="000000"/>
              </a:buClr>
              <a:buSzPts val="7199"/>
              <a:buFont typeface="Arial"/>
              <a:buNone/>
            </a:pPr>
            <a:r>
              <a:rPr lang="en-US" sz="7199" b="0" i="0" u="none" strike="noStrike" cap="none">
                <a:solidFill>
                  <a:srgbClr val="1F6566"/>
                </a:solidFill>
                <a:latin typeface="Roboto Black"/>
                <a:ea typeface="Roboto Black"/>
                <a:cs typeface="Roboto Black"/>
                <a:sym typeface="Roboto Black"/>
              </a:rPr>
              <a:t>First Interim General Fund Summary</a:t>
            </a:r>
            <a:endParaRPr sz="1400" b="0" i="0" u="none" strike="noStrike" cap="none">
              <a:solidFill>
                <a:srgbClr val="000000"/>
              </a:solidFill>
              <a:latin typeface="Arial"/>
              <a:ea typeface="Arial"/>
              <a:cs typeface="Arial"/>
              <a:sym typeface="Arial"/>
            </a:endParaRPr>
          </a:p>
          <a:p>
            <a:pPr marL="0" marR="0" lvl="0" indent="0" algn="l" rtl="0">
              <a:lnSpc>
                <a:spcPct val="120002"/>
              </a:lnSpc>
              <a:spcBef>
                <a:spcPts val="0"/>
              </a:spcBef>
              <a:spcAft>
                <a:spcPts val="0"/>
              </a:spcAft>
              <a:buClr>
                <a:srgbClr val="000000"/>
              </a:buClr>
              <a:buSzPts val="7199"/>
              <a:buFont typeface="Arial"/>
              <a:buNone/>
            </a:pPr>
            <a:endParaRPr sz="1400" b="0" i="0" u="none" strike="noStrike" cap="none">
              <a:solidFill>
                <a:srgbClr val="000000"/>
              </a:solidFill>
              <a:latin typeface="Arial"/>
              <a:ea typeface="Arial"/>
              <a:cs typeface="Arial"/>
              <a:sym typeface="Arial"/>
            </a:endParaRPr>
          </a:p>
        </p:txBody>
      </p:sp>
      <p:sp>
        <p:nvSpPr>
          <p:cNvPr id="315" name="Google Shape;315;p4"/>
          <p:cNvSpPr txBox="1"/>
          <p:nvPr/>
        </p:nvSpPr>
        <p:spPr>
          <a:xfrm>
            <a:off x="2200325" y="2708100"/>
            <a:ext cx="13681200" cy="5684400"/>
          </a:xfrm>
          <a:prstGeom prst="rect">
            <a:avLst/>
          </a:prstGeom>
          <a:noFill/>
          <a:ln>
            <a:noFill/>
          </a:ln>
        </p:spPr>
        <p:txBody>
          <a:bodyPr spcFirstLastPara="1" wrap="square" lIns="0" tIns="0" rIns="0" bIns="0" anchor="t" anchorCtr="0">
            <a:spAutoFit/>
          </a:bodyPr>
          <a:lstStyle/>
          <a:p>
            <a:pPr marL="0" marR="0" lvl="0" indent="0" algn="l" rtl="0">
              <a:lnSpc>
                <a:spcPct val="122500"/>
              </a:lnSpc>
              <a:spcBef>
                <a:spcPts val="0"/>
              </a:spcBef>
              <a:spcAft>
                <a:spcPts val="0"/>
              </a:spcAft>
              <a:buClr>
                <a:srgbClr val="000000"/>
              </a:buClr>
              <a:buSzPts val="4800"/>
              <a:buFont typeface="Arial"/>
              <a:buNone/>
            </a:pPr>
            <a:endParaRPr sz="4800" b="1" i="0" u="none" strike="noStrike" cap="none">
              <a:solidFill>
                <a:srgbClr val="000000"/>
              </a:solidFill>
              <a:latin typeface="Open Sans"/>
              <a:ea typeface="Open Sans"/>
              <a:cs typeface="Open Sans"/>
              <a:sym typeface="Open Sans"/>
            </a:endParaRPr>
          </a:p>
        </p:txBody>
      </p:sp>
      <p:pic>
        <p:nvPicPr>
          <p:cNvPr id="316" name="Google Shape;316;p4"/>
          <p:cNvPicPr preferRelativeResize="0"/>
          <p:nvPr/>
        </p:nvPicPr>
        <p:blipFill rotWithShape="1">
          <a:blip r:embed="rId3">
            <a:alphaModFix/>
          </a:blip>
          <a:srcRect/>
          <a:stretch/>
        </p:blipFill>
        <p:spPr>
          <a:xfrm rot="-5400000">
            <a:off x="15814116" y="0"/>
            <a:ext cx="2473885" cy="2473885"/>
          </a:xfrm>
          <a:prstGeom prst="rect">
            <a:avLst/>
          </a:prstGeom>
          <a:noFill/>
          <a:ln>
            <a:noFill/>
          </a:ln>
        </p:spPr>
      </p:pic>
      <p:grpSp>
        <p:nvGrpSpPr>
          <p:cNvPr id="317" name="Google Shape;317;p4"/>
          <p:cNvGrpSpPr/>
          <p:nvPr/>
        </p:nvGrpSpPr>
        <p:grpSpPr>
          <a:xfrm>
            <a:off x="15881375" y="842763"/>
            <a:ext cx="2406625" cy="788359"/>
            <a:chOff x="0" y="0"/>
            <a:chExt cx="3208834" cy="1051145"/>
          </a:xfrm>
        </p:grpSpPr>
        <p:pic>
          <p:nvPicPr>
            <p:cNvPr id="318" name="Google Shape;318;p4"/>
            <p:cNvPicPr preferRelativeResize="0"/>
            <p:nvPr/>
          </p:nvPicPr>
          <p:blipFill rotWithShape="1">
            <a:blip r:embed="rId4">
              <a:alphaModFix/>
            </a:blip>
            <a:srcRect r="44100"/>
            <a:stretch/>
          </p:blipFill>
          <p:spPr>
            <a:xfrm>
              <a:off x="0" y="0"/>
              <a:ext cx="3208834" cy="203200"/>
            </a:xfrm>
            <a:prstGeom prst="rect">
              <a:avLst/>
            </a:prstGeom>
            <a:noFill/>
            <a:ln>
              <a:noFill/>
            </a:ln>
          </p:spPr>
        </p:pic>
        <p:pic>
          <p:nvPicPr>
            <p:cNvPr id="319" name="Google Shape;319;p4"/>
            <p:cNvPicPr preferRelativeResize="0"/>
            <p:nvPr/>
          </p:nvPicPr>
          <p:blipFill rotWithShape="1">
            <a:blip r:embed="rId4">
              <a:alphaModFix/>
            </a:blip>
            <a:srcRect r="44100"/>
            <a:stretch/>
          </p:blipFill>
          <p:spPr>
            <a:xfrm>
              <a:off x="0" y="431800"/>
              <a:ext cx="3208834" cy="203200"/>
            </a:xfrm>
            <a:prstGeom prst="rect">
              <a:avLst/>
            </a:prstGeom>
            <a:noFill/>
            <a:ln>
              <a:noFill/>
            </a:ln>
          </p:spPr>
        </p:pic>
        <p:pic>
          <p:nvPicPr>
            <p:cNvPr id="320" name="Google Shape;320;p4"/>
            <p:cNvPicPr preferRelativeResize="0"/>
            <p:nvPr/>
          </p:nvPicPr>
          <p:blipFill rotWithShape="1">
            <a:blip r:embed="rId4">
              <a:alphaModFix/>
            </a:blip>
            <a:srcRect r="44100"/>
            <a:stretch/>
          </p:blipFill>
          <p:spPr>
            <a:xfrm>
              <a:off x="0" y="847945"/>
              <a:ext cx="3208834" cy="203200"/>
            </a:xfrm>
            <a:prstGeom prst="rect">
              <a:avLst/>
            </a:prstGeom>
            <a:noFill/>
            <a:ln>
              <a:noFill/>
            </a:ln>
          </p:spPr>
        </p:pic>
      </p:grpSp>
      <p:pic>
        <p:nvPicPr>
          <p:cNvPr id="321" name="Google Shape;321;p4"/>
          <p:cNvPicPr preferRelativeResize="0"/>
          <p:nvPr/>
        </p:nvPicPr>
        <p:blipFill rotWithShape="1">
          <a:blip r:embed="rId5">
            <a:alphaModFix/>
          </a:blip>
          <a:srcRect/>
          <a:stretch/>
        </p:blipFill>
        <p:spPr>
          <a:xfrm>
            <a:off x="200069" y="8701554"/>
            <a:ext cx="1094731" cy="1308204"/>
          </a:xfrm>
          <a:prstGeom prst="rect">
            <a:avLst/>
          </a:prstGeom>
          <a:noFill/>
          <a:ln>
            <a:noFill/>
          </a:ln>
        </p:spPr>
      </p:pic>
      <p:pic>
        <p:nvPicPr>
          <p:cNvPr id="322" name="Google Shape;322;p4"/>
          <p:cNvPicPr preferRelativeResize="0"/>
          <p:nvPr/>
        </p:nvPicPr>
        <p:blipFill rotWithShape="1">
          <a:blip r:embed="rId6">
            <a:alphaModFix/>
          </a:blip>
          <a:srcRect/>
          <a:stretch/>
        </p:blipFill>
        <p:spPr>
          <a:xfrm>
            <a:off x="1294799" y="2400799"/>
            <a:ext cx="14586575" cy="760895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12"/>
          <p:cNvSpPr/>
          <p:nvPr/>
        </p:nvSpPr>
        <p:spPr>
          <a:xfrm>
            <a:off x="980662" y="23382"/>
            <a:ext cx="13940093" cy="30777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800"/>
              <a:buFont typeface="Arial"/>
              <a:buNone/>
            </a:pPr>
            <a:r>
              <a:rPr lang="en-US" sz="8800" b="0" i="0" u="none" strike="noStrike" cap="none">
                <a:solidFill>
                  <a:srgbClr val="1F6566"/>
                </a:solidFill>
                <a:latin typeface="Roboto Black"/>
                <a:ea typeface="Roboto Black"/>
                <a:cs typeface="Roboto Black"/>
                <a:sym typeface="Roboto Black"/>
              </a:rPr>
              <a:t>Summary Multi-Year Projection (MYP)</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329" name="Google Shape;329;p12"/>
          <p:cNvPicPr preferRelativeResize="0"/>
          <p:nvPr/>
        </p:nvPicPr>
        <p:blipFill rotWithShape="1">
          <a:blip r:embed="rId3">
            <a:alphaModFix/>
          </a:blip>
          <a:srcRect/>
          <a:stretch/>
        </p:blipFill>
        <p:spPr>
          <a:xfrm rot="-5400000">
            <a:off x="15814116" y="0"/>
            <a:ext cx="2473885" cy="2473885"/>
          </a:xfrm>
          <a:prstGeom prst="rect">
            <a:avLst/>
          </a:prstGeom>
          <a:noFill/>
          <a:ln>
            <a:noFill/>
          </a:ln>
        </p:spPr>
      </p:pic>
      <p:grpSp>
        <p:nvGrpSpPr>
          <p:cNvPr id="330" name="Google Shape;330;p12"/>
          <p:cNvGrpSpPr/>
          <p:nvPr/>
        </p:nvGrpSpPr>
        <p:grpSpPr>
          <a:xfrm>
            <a:off x="15881375" y="842763"/>
            <a:ext cx="2406625" cy="788359"/>
            <a:chOff x="0" y="0"/>
            <a:chExt cx="3208834" cy="1051145"/>
          </a:xfrm>
        </p:grpSpPr>
        <p:pic>
          <p:nvPicPr>
            <p:cNvPr id="331" name="Google Shape;331;p12"/>
            <p:cNvPicPr preferRelativeResize="0"/>
            <p:nvPr/>
          </p:nvPicPr>
          <p:blipFill rotWithShape="1">
            <a:blip r:embed="rId4">
              <a:alphaModFix/>
            </a:blip>
            <a:srcRect r="44100"/>
            <a:stretch/>
          </p:blipFill>
          <p:spPr>
            <a:xfrm>
              <a:off x="0" y="0"/>
              <a:ext cx="3208834" cy="203200"/>
            </a:xfrm>
            <a:prstGeom prst="rect">
              <a:avLst/>
            </a:prstGeom>
            <a:noFill/>
            <a:ln>
              <a:noFill/>
            </a:ln>
          </p:spPr>
        </p:pic>
        <p:pic>
          <p:nvPicPr>
            <p:cNvPr id="332" name="Google Shape;332;p12"/>
            <p:cNvPicPr preferRelativeResize="0"/>
            <p:nvPr/>
          </p:nvPicPr>
          <p:blipFill rotWithShape="1">
            <a:blip r:embed="rId4">
              <a:alphaModFix/>
            </a:blip>
            <a:srcRect r="44100"/>
            <a:stretch/>
          </p:blipFill>
          <p:spPr>
            <a:xfrm>
              <a:off x="0" y="431800"/>
              <a:ext cx="3208834" cy="203200"/>
            </a:xfrm>
            <a:prstGeom prst="rect">
              <a:avLst/>
            </a:prstGeom>
            <a:noFill/>
            <a:ln>
              <a:noFill/>
            </a:ln>
          </p:spPr>
        </p:pic>
        <p:pic>
          <p:nvPicPr>
            <p:cNvPr id="333" name="Google Shape;333;p12"/>
            <p:cNvPicPr preferRelativeResize="0"/>
            <p:nvPr/>
          </p:nvPicPr>
          <p:blipFill rotWithShape="1">
            <a:blip r:embed="rId4">
              <a:alphaModFix/>
            </a:blip>
            <a:srcRect r="44100"/>
            <a:stretch/>
          </p:blipFill>
          <p:spPr>
            <a:xfrm>
              <a:off x="0" y="847945"/>
              <a:ext cx="3208834" cy="203200"/>
            </a:xfrm>
            <a:prstGeom prst="rect">
              <a:avLst/>
            </a:prstGeom>
            <a:noFill/>
            <a:ln>
              <a:noFill/>
            </a:ln>
          </p:spPr>
        </p:pic>
      </p:grpSp>
      <p:pic>
        <p:nvPicPr>
          <p:cNvPr id="334" name="Google Shape;334;p12"/>
          <p:cNvPicPr preferRelativeResize="0"/>
          <p:nvPr/>
        </p:nvPicPr>
        <p:blipFill rotWithShape="1">
          <a:blip r:embed="rId5">
            <a:alphaModFix/>
          </a:blip>
          <a:srcRect/>
          <a:stretch/>
        </p:blipFill>
        <p:spPr>
          <a:xfrm>
            <a:off x="652394" y="8206379"/>
            <a:ext cx="1094731" cy="1308204"/>
          </a:xfrm>
          <a:prstGeom prst="rect">
            <a:avLst/>
          </a:prstGeom>
          <a:noFill/>
          <a:ln>
            <a:noFill/>
          </a:ln>
        </p:spPr>
      </p:pic>
      <p:pic>
        <p:nvPicPr>
          <p:cNvPr id="335" name="Google Shape;335;p12"/>
          <p:cNvPicPr preferRelativeResize="0"/>
          <p:nvPr/>
        </p:nvPicPr>
        <p:blipFill rotWithShape="1">
          <a:blip r:embed="rId6">
            <a:alphaModFix/>
          </a:blip>
          <a:srcRect/>
          <a:stretch/>
        </p:blipFill>
        <p:spPr>
          <a:xfrm>
            <a:off x="1747125" y="3101107"/>
            <a:ext cx="13940093" cy="641347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13"/>
          <p:cNvSpPr/>
          <p:nvPr/>
        </p:nvSpPr>
        <p:spPr>
          <a:xfrm>
            <a:off x="999134" y="375188"/>
            <a:ext cx="13940093" cy="172350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8800"/>
              <a:buFont typeface="Arial"/>
              <a:buNone/>
            </a:pPr>
            <a:r>
              <a:rPr lang="en-US" sz="8800" b="0" i="0" u="none" strike="noStrike" cap="none">
                <a:solidFill>
                  <a:srgbClr val="1F6566"/>
                </a:solidFill>
                <a:latin typeface="Roboto Black"/>
                <a:ea typeface="Roboto Black"/>
                <a:cs typeface="Roboto Black"/>
                <a:sym typeface="Roboto Black"/>
              </a:rPr>
              <a:t>Cash Flow</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342" name="Google Shape;342;p13"/>
          <p:cNvSpPr txBox="1"/>
          <p:nvPr/>
        </p:nvSpPr>
        <p:spPr>
          <a:xfrm>
            <a:off x="919658" y="2101902"/>
            <a:ext cx="14447778" cy="6758579"/>
          </a:xfrm>
          <a:prstGeom prst="rect">
            <a:avLst/>
          </a:prstGeom>
          <a:noFill/>
          <a:ln>
            <a:noFill/>
          </a:ln>
        </p:spPr>
        <p:txBody>
          <a:bodyPr spcFirstLastPara="1" wrap="square" lIns="91425" tIns="45700" rIns="91425" bIns="45700" anchor="t" anchorCtr="0">
            <a:noAutofit/>
          </a:bodyPr>
          <a:lstStyle/>
          <a:p>
            <a:pPr marL="457200" marR="0" lvl="0" indent="-342900" algn="l" rtl="0">
              <a:lnSpc>
                <a:spcPct val="100000"/>
              </a:lnSpc>
              <a:spcBef>
                <a:spcPts val="360"/>
              </a:spcBef>
              <a:spcAft>
                <a:spcPts val="0"/>
              </a:spcAft>
              <a:buClr>
                <a:schemeClr val="dk1"/>
              </a:buClr>
              <a:buSzPts val="1800"/>
              <a:buFont typeface="Arial"/>
              <a:buChar char="•"/>
            </a:pPr>
            <a:r>
              <a:rPr lang="en-US" sz="3600" b="0" i="0" u="none" strike="noStrike" cap="none">
                <a:solidFill>
                  <a:schemeClr val="dk1"/>
                </a:solidFill>
                <a:latin typeface="Roboto"/>
                <a:ea typeface="Roboto"/>
                <a:cs typeface="Roboto"/>
                <a:sym typeface="Roboto"/>
              </a:rPr>
              <a:t>There may be months where the general fund reflects negative cash balances (districts pay their bills faster than property taxes come in)</a:t>
            </a:r>
            <a:endParaRPr/>
          </a:p>
          <a:p>
            <a:pPr marL="914400" marR="0" lvl="1" indent="-342900" algn="l" rtl="0">
              <a:lnSpc>
                <a:spcPct val="100000"/>
              </a:lnSpc>
              <a:spcBef>
                <a:spcPts val="360"/>
              </a:spcBef>
              <a:spcAft>
                <a:spcPts val="0"/>
              </a:spcAft>
              <a:buClr>
                <a:schemeClr val="dk1"/>
              </a:buClr>
              <a:buSzPts val="1800"/>
              <a:buFont typeface="Arial"/>
              <a:buChar char="–"/>
            </a:pPr>
            <a:r>
              <a:rPr lang="en-US" sz="3600" b="0" i="0" u="none" strike="noStrike" cap="none">
                <a:solidFill>
                  <a:schemeClr val="dk1"/>
                </a:solidFill>
                <a:latin typeface="Roboto"/>
                <a:ea typeface="Roboto"/>
                <a:cs typeface="Roboto"/>
                <a:sym typeface="Roboto"/>
              </a:rPr>
              <a:t>This is why districts, especially those that are deficit spending, must maintain larger fund balances than the meager state 3% minimum.  Larger reserves lead to larger cash balances.</a:t>
            </a:r>
            <a:endParaRPr/>
          </a:p>
          <a:p>
            <a:pPr marL="457200" marR="0" lvl="0" indent="-342900" algn="l" rtl="0">
              <a:lnSpc>
                <a:spcPct val="100000"/>
              </a:lnSpc>
              <a:spcBef>
                <a:spcPts val="360"/>
              </a:spcBef>
              <a:spcAft>
                <a:spcPts val="0"/>
              </a:spcAft>
              <a:buClr>
                <a:schemeClr val="dk1"/>
              </a:buClr>
              <a:buSzPts val="1800"/>
              <a:buFont typeface="Arial"/>
              <a:buChar char="•"/>
            </a:pPr>
            <a:r>
              <a:rPr lang="en-US" sz="3600" b="0" i="0" u="none" strike="noStrike" cap="none">
                <a:solidFill>
                  <a:schemeClr val="dk1"/>
                </a:solidFill>
                <a:latin typeface="Roboto"/>
                <a:ea typeface="Roboto"/>
                <a:cs typeface="Roboto"/>
                <a:sym typeface="Roboto"/>
              </a:rPr>
              <a:t>The June 30, 2026 cash balance is projected to be positive for the district.</a:t>
            </a:r>
            <a:endParaRPr/>
          </a:p>
          <a:p>
            <a:pPr marL="914400" marR="0" lvl="1" indent="-342900" algn="l" rtl="0">
              <a:lnSpc>
                <a:spcPct val="100000"/>
              </a:lnSpc>
              <a:spcBef>
                <a:spcPts val="360"/>
              </a:spcBef>
              <a:spcAft>
                <a:spcPts val="0"/>
              </a:spcAft>
              <a:buClr>
                <a:schemeClr val="dk1"/>
              </a:buClr>
              <a:buSzPts val="1800"/>
              <a:buFont typeface="Arial"/>
              <a:buChar char="–"/>
            </a:pPr>
            <a:r>
              <a:rPr lang="en-US" sz="3600" b="0" i="0" u="none" strike="noStrike" cap="none">
                <a:solidFill>
                  <a:schemeClr val="dk1"/>
                </a:solidFill>
                <a:latin typeface="Roboto"/>
                <a:ea typeface="Roboto"/>
                <a:cs typeface="Roboto"/>
                <a:sym typeface="Roboto"/>
              </a:rPr>
              <a:t>Should there be any unexpected cash shortfalls throughout the year, the District has prepared to cover short-term borrowing from County Office of Ed funds for the current year (a Tax Anticipation Note)</a:t>
            </a:r>
            <a:endParaRPr/>
          </a:p>
        </p:txBody>
      </p:sp>
      <p:pic>
        <p:nvPicPr>
          <p:cNvPr id="343" name="Google Shape;343;p13"/>
          <p:cNvPicPr preferRelativeResize="0"/>
          <p:nvPr/>
        </p:nvPicPr>
        <p:blipFill rotWithShape="1">
          <a:blip r:embed="rId3">
            <a:alphaModFix/>
          </a:blip>
          <a:srcRect/>
          <a:stretch/>
        </p:blipFill>
        <p:spPr>
          <a:xfrm rot="-5400000">
            <a:off x="15814116" y="0"/>
            <a:ext cx="2473885" cy="2473885"/>
          </a:xfrm>
          <a:prstGeom prst="rect">
            <a:avLst/>
          </a:prstGeom>
          <a:noFill/>
          <a:ln>
            <a:noFill/>
          </a:ln>
        </p:spPr>
      </p:pic>
      <p:grpSp>
        <p:nvGrpSpPr>
          <p:cNvPr id="344" name="Google Shape;344;p13"/>
          <p:cNvGrpSpPr/>
          <p:nvPr/>
        </p:nvGrpSpPr>
        <p:grpSpPr>
          <a:xfrm>
            <a:off x="15881375" y="842763"/>
            <a:ext cx="2406625" cy="788359"/>
            <a:chOff x="0" y="0"/>
            <a:chExt cx="3208834" cy="1051145"/>
          </a:xfrm>
        </p:grpSpPr>
        <p:pic>
          <p:nvPicPr>
            <p:cNvPr id="345" name="Google Shape;345;p13"/>
            <p:cNvPicPr preferRelativeResize="0"/>
            <p:nvPr/>
          </p:nvPicPr>
          <p:blipFill rotWithShape="1">
            <a:blip r:embed="rId4">
              <a:alphaModFix/>
            </a:blip>
            <a:srcRect r="44100"/>
            <a:stretch/>
          </p:blipFill>
          <p:spPr>
            <a:xfrm>
              <a:off x="0" y="0"/>
              <a:ext cx="3208834" cy="203200"/>
            </a:xfrm>
            <a:prstGeom prst="rect">
              <a:avLst/>
            </a:prstGeom>
            <a:noFill/>
            <a:ln>
              <a:noFill/>
            </a:ln>
          </p:spPr>
        </p:pic>
        <p:pic>
          <p:nvPicPr>
            <p:cNvPr id="346" name="Google Shape;346;p13"/>
            <p:cNvPicPr preferRelativeResize="0"/>
            <p:nvPr/>
          </p:nvPicPr>
          <p:blipFill rotWithShape="1">
            <a:blip r:embed="rId4">
              <a:alphaModFix/>
            </a:blip>
            <a:srcRect r="44100"/>
            <a:stretch/>
          </p:blipFill>
          <p:spPr>
            <a:xfrm>
              <a:off x="0" y="431800"/>
              <a:ext cx="3208834" cy="203200"/>
            </a:xfrm>
            <a:prstGeom prst="rect">
              <a:avLst/>
            </a:prstGeom>
            <a:noFill/>
            <a:ln>
              <a:noFill/>
            </a:ln>
          </p:spPr>
        </p:pic>
        <p:pic>
          <p:nvPicPr>
            <p:cNvPr id="347" name="Google Shape;347;p13"/>
            <p:cNvPicPr preferRelativeResize="0"/>
            <p:nvPr/>
          </p:nvPicPr>
          <p:blipFill rotWithShape="1">
            <a:blip r:embed="rId4">
              <a:alphaModFix/>
            </a:blip>
            <a:srcRect r="44100"/>
            <a:stretch/>
          </p:blipFill>
          <p:spPr>
            <a:xfrm>
              <a:off x="0" y="847945"/>
              <a:ext cx="3208834" cy="203200"/>
            </a:xfrm>
            <a:prstGeom prst="rect">
              <a:avLst/>
            </a:prstGeom>
            <a:noFill/>
            <a:ln>
              <a:noFill/>
            </a:ln>
          </p:spPr>
        </p:pic>
      </p:grpSp>
      <p:pic>
        <p:nvPicPr>
          <p:cNvPr id="348" name="Google Shape;348;p13"/>
          <p:cNvPicPr preferRelativeResize="0"/>
          <p:nvPr/>
        </p:nvPicPr>
        <p:blipFill rotWithShape="1">
          <a:blip r:embed="rId5">
            <a:alphaModFix/>
          </a:blip>
          <a:srcRect/>
          <a:stretch/>
        </p:blipFill>
        <p:spPr>
          <a:xfrm>
            <a:off x="652394" y="8206379"/>
            <a:ext cx="1094731" cy="130820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3"/>
          <p:cNvSpPr/>
          <p:nvPr/>
        </p:nvSpPr>
        <p:spPr>
          <a:xfrm>
            <a:off x="6" y="7433982"/>
            <a:ext cx="5170500" cy="2853000"/>
          </a:xfrm>
          <a:prstGeom prst="rect">
            <a:avLst/>
          </a:prstGeom>
          <a:solidFill>
            <a:srgbClr val="8CB0B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131;p3"/>
          <p:cNvSpPr txBox="1"/>
          <p:nvPr/>
        </p:nvSpPr>
        <p:spPr>
          <a:xfrm>
            <a:off x="926324" y="488212"/>
            <a:ext cx="15378417" cy="110799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199"/>
              <a:buFont typeface="Arial"/>
              <a:buNone/>
            </a:pPr>
            <a:r>
              <a:rPr lang="en-US" sz="7200" b="0" i="0" u="none" strike="noStrike" cap="none">
                <a:solidFill>
                  <a:srgbClr val="1F6566"/>
                </a:solidFill>
                <a:latin typeface="Roboto Black"/>
                <a:ea typeface="Roboto Black"/>
                <a:cs typeface="Roboto Black"/>
                <a:sym typeface="Roboto Black"/>
              </a:rPr>
              <a:t>2025-26 1</a:t>
            </a:r>
            <a:r>
              <a:rPr lang="en-US" sz="7200" b="0" i="0" u="none" strike="noStrike" cap="none" baseline="30000">
                <a:solidFill>
                  <a:srgbClr val="1F6566"/>
                </a:solidFill>
                <a:latin typeface="Roboto Black"/>
                <a:ea typeface="Roboto Black"/>
                <a:cs typeface="Roboto Black"/>
                <a:sym typeface="Roboto Black"/>
              </a:rPr>
              <a:t>st</a:t>
            </a:r>
            <a:r>
              <a:rPr lang="en-US" sz="7200" b="0" i="0" u="none" strike="noStrike" cap="none">
                <a:solidFill>
                  <a:srgbClr val="1F6566"/>
                </a:solidFill>
                <a:latin typeface="Roboto Black"/>
                <a:ea typeface="Roboto Black"/>
                <a:cs typeface="Roboto Black"/>
                <a:sym typeface="Roboto Black"/>
              </a:rPr>
              <a:t> Interim State Report</a:t>
            </a:r>
            <a:endParaRPr sz="1400" b="0" i="0" u="none" strike="noStrike" cap="none">
              <a:solidFill>
                <a:srgbClr val="000000"/>
              </a:solidFill>
              <a:latin typeface="Arial"/>
              <a:ea typeface="Arial"/>
              <a:cs typeface="Arial"/>
              <a:sym typeface="Arial"/>
            </a:endParaRPr>
          </a:p>
        </p:txBody>
      </p:sp>
      <p:sp>
        <p:nvSpPr>
          <p:cNvPr id="132" name="Google Shape;132;p3"/>
          <p:cNvSpPr txBox="1"/>
          <p:nvPr/>
        </p:nvSpPr>
        <p:spPr>
          <a:xfrm>
            <a:off x="926325" y="2473875"/>
            <a:ext cx="15117239" cy="5037276"/>
          </a:xfrm>
          <a:prstGeom prst="rect">
            <a:avLst/>
          </a:prstGeom>
          <a:noFill/>
          <a:ln>
            <a:noFill/>
          </a:ln>
        </p:spPr>
        <p:txBody>
          <a:bodyPr spcFirstLastPara="1" wrap="square" lIns="0" tIns="0" rIns="0" bIns="0" anchor="t" anchorCtr="0">
            <a:spAutoFit/>
          </a:bodyPr>
          <a:lstStyle/>
          <a:p>
            <a:pPr marL="457200" marR="0" lvl="0" indent="-450850" algn="l" rtl="0">
              <a:lnSpc>
                <a:spcPct val="100000"/>
              </a:lnSpc>
              <a:spcBef>
                <a:spcPts val="1000"/>
              </a:spcBef>
              <a:spcAft>
                <a:spcPts val="0"/>
              </a:spcAft>
              <a:buClr>
                <a:srgbClr val="000000"/>
              </a:buClr>
              <a:buSzPts val="3500"/>
              <a:buFont typeface="Roboto"/>
              <a:buChar char="●"/>
            </a:pPr>
            <a:r>
              <a:rPr lang="en-US" sz="3500" b="0" i="0" u="none" strike="noStrike" cap="none">
                <a:solidFill>
                  <a:srgbClr val="000000"/>
                </a:solidFill>
                <a:latin typeface="Roboto"/>
                <a:ea typeface="Roboto"/>
                <a:cs typeface="Roboto"/>
                <a:sym typeface="Roboto"/>
              </a:rPr>
              <a:t>California Education Code 42130 requires the Superintendent to prepare and submit two interim financial reports to the Board each fiscal year</a:t>
            </a:r>
            <a:endParaRPr/>
          </a:p>
          <a:p>
            <a:pPr marL="6350" marR="0" lvl="0" indent="0" algn="l" rtl="0">
              <a:lnSpc>
                <a:spcPct val="100000"/>
              </a:lnSpc>
              <a:spcBef>
                <a:spcPts val="1000"/>
              </a:spcBef>
              <a:spcAft>
                <a:spcPts val="0"/>
              </a:spcAft>
              <a:buNone/>
            </a:pPr>
            <a:endParaRPr sz="3500" b="0" i="0" u="none" strike="noStrike" cap="none">
              <a:solidFill>
                <a:srgbClr val="000000"/>
              </a:solidFill>
              <a:latin typeface="Roboto"/>
              <a:ea typeface="Roboto"/>
              <a:cs typeface="Roboto"/>
              <a:sym typeface="Roboto"/>
            </a:endParaRPr>
          </a:p>
          <a:p>
            <a:pPr marL="457200" marR="0" lvl="0" indent="-450850" algn="l" rtl="0">
              <a:lnSpc>
                <a:spcPct val="100000"/>
              </a:lnSpc>
              <a:spcBef>
                <a:spcPts val="1000"/>
              </a:spcBef>
              <a:spcAft>
                <a:spcPts val="0"/>
              </a:spcAft>
              <a:buClr>
                <a:srgbClr val="000000"/>
              </a:buClr>
              <a:buSzPts val="3500"/>
              <a:buFont typeface="Roboto"/>
              <a:buChar char="●"/>
            </a:pPr>
            <a:r>
              <a:rPr lang="en-US" sz="3500" b="0" i="0" u="none" strike="noStrike" cap="none">
                <a:solidFill>
                  <a:srgbClr val="000000"/>
                </a:solidFill>
                <a:latin typeface="Roboto"/>
                <a:ea typeface="Roboto"/>
                <a:cs typeface="Roboto"/>
                <a:sym typeface="Roboto"/>
              </a:rPr>
              <a:t>After reviewing the report, California Education Code 42131 requires the Board to certify the district’s ability to meet its financial obligations for the remainder of the current fiscal year as well as the following two fiscal years</a:t>
            </a:r>
            <a:endParaRPr sz="3500" b="0" i="0" u="none" strike="noStrike" cap="none">
              <a:solidFill>
                <a:srgbClr val="000000"/>
              </a:solidFill>
              <a:latin typeface="Roboto"/>
              <a:ea typeface="Roboto"/>
              <a:cs typeface="Roboto"/>
              <a:sym typeface="Roboto"/>
            </a:endParaRPr>
          </a:p>
          <a:p>
            <a:pPr marL="0" marR="0" lvl="0" indent="0" algn="l" rtl="0">
              <a:lnSpc>
                <a:spcPct val="139979"/>
              </a:lnSpc>
              <a:spcBef>
                <a:spcPts val="1000"/>
              </a:spcBef>
              <a:spcAft>
                <a:spcPts val="0"/>
              </a:spcAft>
              <a:buClr>
                <a:srgbClr val="000000"/>
              </a:buClr>
              <a:buSzPts val="3500"/>
              <a:buFont typeface="Arial"/>
              <a:buNone/>
            </a:pPr>
            <a:endParaRPr sz="3500" b="1" i="0" u="none" strike="noStrike" cap="none">
              <a:solidFill>
                <a:srgbClr val="000000"/>
              </a:solidFill>
              <a:latin typeface="Roboto"/>
              <a:ea typeface="Roboto"/>
              <a:cs typeface="Roboto"/>
              <a:sym typeface="Roboto"/>
            </a:endParaRPr>
          </a:p>
        </p:txBody>
      </p:sp>
      <p:pic>
        <p:nvPicPr>
          <p:cNvPr id="133" name="Google Shape;133;p3"/>
          <p:cNvPicPr preferRelativeResize="0"/>
          <p:nvPr/>
        </p:nvPicPr>
        <p:blipFill rotWithShape="1">
          <a:blip r:embed="rId3">
            <a:alphaModFix/>
          </a:blip>
          <a:srcRect/>
          <a:stretch/>
        </p:blipFill>
        <p:spPr>
          <a:xfrm rot="-5400000">
            <a:off x="15814116" y="0"/>
            <a:ext cx="2473885" cy="2473885"/>
          </a:xfrm>
          <a:prstGeom prst="rect">
            <a:avLst/>
          </a:prstGeom>
          <a:noFill/>
          <a:ln>
            <a:noFill/>
          </a:ln>
        </p:spPr>
      </p:pic>
      <p:grpSp>
        <p:nvGrpSpPr>
          <p:cNvPr id="134" name="Google Shape;134;p3"/>
          <p:cNvGrpSpPr/>
          <p:nvPr/>
        </p:nvGrpSpPr>
        <p:grpSpPr>
          <a:xfrm>
            <a:off x="15881375" y="842763"/>
            <a:ext cx="2406625" cy="788359"/>
            <a:chOff x="0" y="0"/>
            <a:chExt cx="3208834" cy="1051145"/>
          </a:xfrm>
        </p:grpSpPr>
        <p:pic>
          <p:nvPicPr>
            <p:cNvPr id="135" name="Google Shape;135;p3"/>
            <p:cNvPicPr preferRelativeResize="0"/>
            <p:nvPr/>
          </p:nvPicPr>
          <p:blipFill rotWithShape="1">
            <a:blip r:embed="rId4">
              <a:alphaModFix/>
            </a:blip>
            <a:srcRect r="44100"/>
            <a:stretch/>
          </p:blipFill>
          <p:spPr>
            <a:xfrm>
              <a:off x="0" y="0"/>
              <a:ext cx="3208834" cy="203200"/>
            </a:xfrm>
            <a:prstGeom prst="rect">
              <a:avLst/>
            </a:prstGeom>
            <a:noFill/>
            <a:ln>
              <a:noFill/>
            </a:ln>
          </p:spPr>
        </p:pic>
        <p:pic>
          <p:nvPicPr>
            <p:cNvPr id="136" name="Google Shape;136;p3"/>
            <p:cNvPicPr preferRelativeResize="0"/>
            <p:nvPr/>
          </p:nvPicPr>
          <p:blipFill rotWithShape="1">
            <a:blip r:embed="rId4">
              <a:alphaModFix/>
            </a:blip>
            <a:srcRect r="44100"/>
            <a:stretch/>
          </p:blipFill>
          <p:spPr>
            <a:xfrm>
              <a:off x="0" y="431800"/>
              <a:ext cx="3208834" cy="203200"/>
            </a:xfrm>
            <a:prstGeom prst="rect">
              <a:avLst/>
            </a:prstGeom>
            <a:noFill/>
            <a:ln>
              <a:noFill/>
            </a:ln>
          </p:spPr>
        </p:pic>
        <p:pic>
          <p:nvPicPr>
            <p:cNvPr id="137" name="Google Shape;137;p3"/>
            <p:cNvPicPr preferRelativeResize="0"/>
            <p:nvPr/>
          </p:nvPicPr>
          <p:blipFill rotWithShape="1">
            <a:blip r:embed="rId4">
              <a:alphaModFix/>
            </a:blip>
            <a:srcRect r="44100"/>
            <a:stretch/>
          </p:blipFill>
          <p:spPr>
            <a:xfrm>
              <a:off x="0" y="847945"/>
              <a:ext cx="3208834" cy="203200"/>
            </a:xfrm>
            <a:prstGeom prst="rect">
              <a:avLst/>
            </a:prstGeom>
            <a:noFill/>
            <a:ln>
              <a:noFill/>
            </a:ln>
          </p:spPr>
        </p:pic>
      </p:grpSp>
      <p:pic>
        <p:nvPicPr>
          <p:cNvPr id="138" name="Google Shape;138;p3"/>
          <p:cNvPicPr preferRelativeResize="0"/>
          <p:nvPr/>
        </p:nvPicPr>
        <p:blipFill rotWithShape="1">
          <a:blip r:embed="rId5">
            <a:alphaModFix/>
          </a:blip>
          <a:srcRect/>
          <a:stretch/>
        </p:blipFill>
        <p:spPr>
          <a:xfrm>
            <a:off x="652394" y="8206379"/>
            <a:ext cx="1094731" cy="1308204"/>
          </a:xfrm>
          <a:prstGeom prst="rect">
            <a:avLst/>
          </a:prstGeom>
          <a:noFill/>
          <a:ln>
            <a:noFill/>
          </a:ln>
        </p:spPr>
      </p:pic>
      <p:pic>
        <p:nvPicPr>
          <p:cNvPr id="139" name="Google Shape;139;p3"/>
          <p:cNvPicPr preferRelativeResize="0"/>
          <p:nvPr/>
        </p:nvPicPr>
        <p:blipFill rotWithShape="1">
          <a:blip r:embed="rId6">
            <a:alphaModFix/>
          </a:blip>
          <a:srcRect/>
          <a:stretch/>
        </p:blipFill>
        <p:spPr>
          <a:xfrm rot="5400000">
            <a:off x="5170489" y="7433970"/>
            <a:ext cx="2853018" cy="2853018"/>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23"/>
          <p:cNvSpPr/>
          <p:nvPr/>
        </p:nvSpPr>
        <p:spPr>
          <a:xfrm>
            <a:off x="999134" y="375188"/>
            <a:ext cx="13940093" cy="14772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200"/>
              <a:buFont typeface="Arial"/>
              <a:buNone/>
            </a:pPr>
            <a:r>
              <a:rPr lang="en-US" sz="7200" b="0" i="0" u="none" strike="noStrike" cap="none">
                <a:solidFill>
                  <a:srgbClr val="1F6566"/>
                </a:solidFill>
                <a:latin typeface="Roboto Black"/>
                <a:ea typeface="Roboto Black"/>
                <a:cs typeface="Roboto Black"/>
                <a:sym typeface="Roboto Black"/>
              </a:rPr>
              <a:t>Areas of Financial Concern</a:t>
            </a:r>
            <a:endParaRPr sz="7200" b="0" i="0" u="none" strike="noStrike" cap="none">
              <a:solidFill>
                <a:srgbClr val="000000"/>
              </a:solidFill>
              <a:latin typeface="Roboto Black"/>
              <a:ea typeface="Roboto Black"/>
              <a:cs typeface="Roboto Black"/>
              <a:sym typeface="Roboto Black"/>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Roboto Black"/>
              <a:ea typeface="Roboto Black"/>
              <a:cs typeface="Roboto Black"/>
              <a:sym typeface="Roboto Black"/>
            </a:endParaRPr>
          </a:p>
        </p:txBody>
      </p:sp>
      <p:sp>
        <p:nvSpPr>
          <p:cNvPr id="355" name="Google Shape;355;p23"/>
          <p:cNvSpPr txBox="1"/>
          <p:nvPr/>
        </p:nvSpPr>
        <p:spPr>
          <a:xfrm>
            <a:off x="1874982" y="2270508"/>
            <a:ext cx="14639636" cy="7843310"/>
          </a:xfrm>
          <a:prstGeom prst="rect">
            <a:avLst/>
          </a:prstGeom>
          <a:noFill/>
          <a:ln>
            <a:noFill/>
          </a:ln>
        </p:spPr>
        <p:txBody>
          <a:bodyPr spcFirstLastPara="1" wrap="square" lIns="91425" tIns="45700" rIns="91425" bIns="45700" anchor="t" anchorCtr="0">
            <a:noAutofit/>
          </a:bodyPr>
          <a:lstStyle/>
          <a:p>
            <a:pPr marL="457200" marR="0" lvl="0" indent="-342900" algn="l" rtl="0">
              <a:lnSpc>
                <a:spcPct val="100000"/>
              </a:lnSpc>
              <a:spcBef>
                <a:spcPts val="360"/>
              </a:spcBef>
              <a:spcAft>
                <a:spcPts val="0"/>
              </a:spcAft>
              <a:buClr>
                <a:srgbClr val="000000"/>
              </a:buClr>
              <a:buSzPts val="1800"/>
              <a:buFont typeface="Arial"/>
              <a:buChar char="•"/>
            </a:pPr>
            <a:r>
              <a:rPr lang="en-US" sz="4800" b="0" i="0" u="none" strike="noStrike" cap="none">
                <a:solidFill>
                  <a:srgbClr val="000000"/>
                </a:solidFill>
                <a:latin typeface="Roboto"/>
                <a:ea typeface="Roboto"/>
                <a:cs typeface="Roboto"/>
                <a:sym typeface="Roboto"/>
              </a:rPr>
              <a:t>Enrollment/ADA trends</a:t>
            </a:r>
            <a:endParaRPr/>
          </a:p>
          <a:p>
            <a:pPr marL="457200" marR="0" lvl="0" indent="-342900" algn="l" rtl="0">
              <a:lnSpc>
                <a:spcPct val="100000"/>
              </a:lnSpc>
              <a:spcBef>
                <a:spcPts val="360"/>
              </a:spcBef>
              <a:spcAft>
                <a:spcPts val="0"/>
              </a:spcAft>
              <a:buClr>
                <a:srgbClr val="000000"/>
              </a:buClr>
              <a:buSzPts val="1800"/>
              <a:buFont typeface="Arial"/>
              <a:buChar char="•"/>
            </a:pPr>
            <a:r>
              <a:rPr lang="en-US" sz="4800" b="0" i="0" u="none" strike="noStrike" cap="none">
                <a:solidFill>
                  <a:srgbClr val="000000"/>
                </a:solidFill>
                <a:latin typeface="Roboto"/>
                <a:ea typeface="Roboto"/>
                <a:cs typeface="Roboto"/>
                <a:sym typeface="Roboto"/>
              </a:rPr>
              <a:t>Future impact of STRS/PERS and COLA</a:t>
            </a:r>
            <a:endParaRPr/>
          </a:p>
          <a:p>
            <a:pPr marL="457200" marR="0" lvl="0" indent="-342900" algn="l" rtl="0">
              <a:lnSpc>
                <a:spcPct val="100000"/>
              </a:lnSpc>
              <a:spcBef>
                <a:spcPts val="360"/>
              </a:spcBef>
              <a:spcAft>
                <a:spcPts val="0"/>
              </a:spcAft>
              <a:buClr>
                <a:srgbClr val="000000"/>
              </a:buClr>
              <a:buSzPts val="1800"/>
              <a:buFont typeface="Arial"/>
              <a:buChar char="•"/>
            </a:pPr>
            <a:r>
              <a:rPr lang="en-US" sz="4800" b="0" i="0" u="none" strike="noStrike" cap="none">
                <a:solidFill>
                  <a:srgbClr val="000000"/>
                </a:solidFill>
                <a:latin typeface="Roboto"/>
                <a:ea typeface="Roboto"/>
                <a:cs typeface="Roboto"/>
                <a:sym typeface="Roboto"/>
              </a:rPr>
              <a:t>Increases in general cost of doing business</a:t>
            </a:r>
            <a:endParaRPr/>
          </a:p>
          <a:p>
            <a:pPr marL="457200" marR="0" lvl="0" indent="-342900" algn="l" rtl="0">
              <a:lnSpc>
                <a:spcPct val="100000"/>
              </a:lnSpc>
              <a:spcBef>
                <a:spcPts val="360"/>
              </a:spcBef>
              <a:spcAft>
                <a:spcPts val="0"/>
              </a:spcAft>
              <a:buClr>
                <a:srgbClr val="000000"/>
              </a:buClr>
              <a:buSzPts val="1800"/>
              <a:buFont typeface="Arial"/>
              <a:buChar char="•"/>
            </a:pPr>
            <a:r>
              <a:rPr lang="en-US" sz="4800" b="0" i="0" u="none" strike="noStrike" cap="none">
                <a:solidFill>
                  <a:srgbClr val="000000"/>
                </a:solidFill>
                <a:latin typeface="Roboto"/>
                <a:ea typeface="Roboto"/>
                <a:cs typeface="Roboto"/>
                <a:sym typeface="Roboto"/>
              </a:rPr>
              <a:t>Containing Special Education costs</a:t>
            </a:r>
            <a:endParaRPr/>
          </a:p>
          <a:p>
            <a:pPr marL="457200" marR="0" lvl="0" indent="-342900" algn="l" rtl="0">
              <a:lnSpc>
                <a:spcPct val="100000"/>
              </a:lnSpc>
              <a:spcBef>
                <a:spcPts val="360"/>
              </a:spcBef>
              <a:spcAft>
                <a:spcPts val="0"/>
              </a:spcAft>
              <a:buClr>
                <a:srgbClr val="000000"/>
              </a:buClr>
              <a:buSzPts val="1800"/>
              <a:buFont typeface="Arial"/>
              <a:buChar char="•"/>
            </a:pPr>
            <a:r>
              <a:rPr lang="en-US" sz="4800" b="0" i="0" u="none" strike="noStrike" cap="none">
                <a:solidFill>
                  <a:srgbClr val="000000"/>
                </a:solidFill>
                <a:latin typeface="Roboto"/>
                <a:ea typeface="Roboto"/>
                <a:cs typeface="Roboto"/>
                <a:sym typeface="Roboto"/>
              </a:rPr>
              <a:t>Future Collective Bargaining</a:t>
            </a:r>
            <a:endParaRPr/>
          </a:p>
        </p:txBody>
      </p:sp>
      <p:pic>
        <p:nvPicPr>
          <p:cNvPr id="356" name="Google Shape;356;p23"/>
          <p:cNvPicPr preferRelativeResize="0"/>
          <p:nvPr/>
        </p:nvPicPr>
        <p:blipFill rotWithShape="1">
          <a:blip r:embed="rId3">
            <a:alphaModFix/>
          </a:blip>
          <a:srcRect/>
          <a:stretch/>
        </p:blipFill>
        <p:spPr>
          <a:xfrm rot="-5400000">
            <a:off x="15814116" y="0"/>
            <a:ext cx="2473885" cy="2473885"/>
          </a:xfrm>
          <a:prstGeom prst="rect">
            <a:avLst/>
          </a:prstGeom>
          <a:noFill/>
          <a:ln>
            <a:noFill/>
          </a:ln>
        </p:spPr>
      </p:pic>
      <p:grpSp>
        <p:nvGrpSpPr>
          <p:cNvPr id="357" name="Google Shape;357;p23"/>
          <p:cNvGrpSpPr/>
          <p:nvPr/>
        </p:nvGrpSpPr>
        <p:grpSpPr>
          <a:xfrm>
            <a:off x="15881375" y="842763"/>
            <a:ext cx="2406625" cy="788359"/>
            <a:chOff x="0" y="0"/>
            <a:chExt cx="3208834" cy="1051145"/>
          </a:xfrm>
        </p:grpSpPr>
        <p:pic>
          <p:nvPicPr>
            <p:cNvPr id="358" name="Google Shape;358;p23"/>
            <p:cNvPicPr preferRelativeResize="0"/>
            <p:nvPr/>
          </p:nvPicPr>
          <p:blipFill rotWithShape="1">
            <a:blip r:embed="rId4">
              <a:alphaModFix/>
            </a:blip>
            <a:srcRect r="44100"/>
            <a:stretch/>
          </p:blipFill>
          <p:spPr>
            <a:xfrm>
              <a:off x="0" y="0"/>
              <a:ext cx="3208834" cy="203200"/>
            </a:xfrm>
            <a:prstGeom prst="rect">
              <a:avLst/>
            </a:prstGeom>
            <a:noFill/>
            <a:ln>
              <a:noFill/>
            </a:ln>
          </p:spPr>
        </p:pic>
        <p:pic>
          <p:nvPicPr>
            <p:cNvPr id="359" name="Google Shape;359;p23"/>
            <p:cNvPicPr preferRelativeResize="0"/>
            <p:nvPr/>
          </p:nvPicPr>
          <p:blipFill rotWithShape="1">
            <a:blip r:embed="rId4">
              <a:alphaModFix/>
            </a:blip>
            <a:srcRect r="44100"/>
            <a:stretch/>
          </p:blipFill>
          <p:spPr>
            <a:xfrm>
              <a:off x="0" y="431800"/>
              <a:ext cx="3208834" cy="203200"/>
            </a:xfrm>
            <a:prstGeom prst="rect">
              <a:avLst/>
            </a:prstGeom>
            <a:noFill/>
            <a:ln>
              <a:noFill/>
            </a:ln>
          </p:spPr>
        </p:pic>
        <p:pic>
          <p:nvPicPr>
            <p:cNvPr id="360" name="Google Shape;360;p23"/>
            <p:cNvPicPr preferRelativeResize="0"/>
            <p:nvPr/>
          </p:nvPicPr>
          <p:blipFill rotWithShape="1">
            <a:blip r:embed="rId4">
              <a:alphaModFix/>
            </a:blip>
            <a:srcRect r="44100"/>
            <a:stretch/>
          </p:blipFill>
          <p:spPr>
            <a:xfrm>
              <a:off x="0" y="847945"/>
              <a:ext cx="3208834" cy="203200"/>
            </a:xfrm>
            <a:prstGeom prst="rect">
              <a:avLst/>
            </a:prstGeom>
            <a:noFill/>
            <a:ln>
              <a:noFill/>
            </a:ln>
          </p:spPr>
        </p:pic>
      </p:grpSp>
      <p:pic>
        <p:nvPicPr>
          <p:cNvPr id="361" name="Google Shape;361;p23"/>
          <p:cNvPicPr preferRelativeResize="0"/>
          <p:nvPr/>
        </p:nvPicPr>
        <p:blipFill rotWithShape="1">
          <a:blip r:embed="rId5">
            <a:alphaModFix/>
          </a:blip>
          <a:srcRect/>
          <a:stretch/>
        </p:blipFill>
        <p:spPr>
          <a:xfrm>
            <a:off x="583913" y="8239852"/>
            <a:ext cx="1091279" cy="131075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27"/>
          <p:cNvSpPr/>
          <p:nvPr/>
        </p:nvSpPr>
        <p:spPr>
          <a:xfrm>
            <a:off x="999134" y="375188"/>
            <a:ext cx="13940093" cy="258528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7200"/>
              <a:buFont typeface="Arial"/>
              <a:buNone/>
            </a:pPr>
            <a:r>
              <a:rPr lang="en-US" sz="7200" b="0" i="0" u="none" strike="noStrike" cap="none">
                <a:solidFill>
                  <a:srgbClr val="1F6566"/>
                </a:solidFill>
                <a:latin typeface="Roboto Black"/>
                <a:ea typeface="Roboto Black"/>
                <a:cs typeface="Roboto Black"/>
                <a:sym typeface="Roboto Black"/>
              </a:rPr>
              <a:t>First Interim Certification</a:t>
            </a:r>
            <a:endParaRPr/>
          </a:p>
          <a:p>
            <a:pPr marL="0" marR="0" lvl="0" indent="0" algn="l" rtl="0">
              <a:lnSpc>
                <a:spcPct val="100000"/>
              </a:lnSpc>
              <a:spcBef>
                <a:spcPts val="0"/>
              </a:spcBef>
              <a:spcAft>
                <a:spcPts val="0"/>
              </a:spcAft>
              <a:buClr>
                <a:srgbClr val="000000"/>
              </a:buClr>
              <a:buSzPts val="7200"/>
              <a:buFont typeface="Arial"/>
              <a:buNone/>
            </a:pPr>
            <a:endParaRPr sz="7200" b="0" i="0" u="none" strike="noStrike" cap="none">
              <a:solidFill>
                <a:srgbClr val="000000"/>
              </a:solidFill>
              <a:latin typeface="Roboto Black"/>
              <a:ea typeface="Roboto Black"/>
              <a:cs typeface="Roboto Black"/>
              <a:sym typeface="Roboto Black"/>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Roboto Black"/>
              <a:ea typeface="Roboto Black"/>
              <a:cs typeface="Roboto Black"/>
              <a:sym typeface="Roboto Black"/>
            </a:endParaRPr>
          </a:p>
        </p:txBody>
      </p:sp>
      <p:sp>
        <p:nvSpPr>
          <p:cNvPr id="368" name="Google Shape;368;p27" descr="Rectangle: Click to edit Master text styles&#10;Second level&#10;Third level&#10;Fourth level&#10;Fifth level"/>
          <p:cNvSpPr txBox="1"/>
          <p:nvPr/>
        </p:nvSpPr>
        <p:spPr>
          <a:xfrm>
            <a:off x="1840344" y="2179782"/>
            <a:ext cx="14120091" cy="5865091"/>
          </a:xfrm>
          <a:prstGeom prst="rect">
            <a:avLst/>
          </a:prstGeom>
          <a:noFill/>
          <a:ln>
            <a:noFill/>
          </a:ln>
        </p:spPr>
        <p:txBody>
          <a:bodyPr spcFirstLastPara="1" wrap="square" lIns="91425" tIns="45700" rIns="91425" bIns="45700" anchor="t" anchorCtr="0">
            <a:normAutofit/>
          </a:bodyPr>
          <a:lstStyle/>
          <a:p>
            <a:pPr marL="457200" marR="0" lvl="0" indent="-342900" algn="l" rtl="0">
              <a:lnSpc>
                <a:spcPct val="100000"/>
              </a:lnSpc>
              <a:spcBef>
                <a:spcPts val="360"/>
              </a:spcBef>
              <a:spcAft>
                <a:spcPts val="0"/>
              </a:spcAft>
              <a:buClr>
                <a:schemeClr val="dk1"/>
              </a:buClr>
              <a:buSzPts val="1800"/>
              <a:buFont typeface="Arial"/>
              <a:buChar char="•"/>
            </a:pPr>
            <a:r>
              <a:rPr lang="en-US" sz="3600" b="0" i="0" u="none" strike="noStrike" cap="none">
                <a:solidFill>
                  <a:schemeClr val="dk1"/>
                </a:solidFill>
                <a:latin typeface="Roboto"/>
                <a:ea typeface="Roboto"/>
                <a:cs typeface="Roboto"/>
                <a:sym typeface="Roboto"/>
              </a:rPr>
              <a:t>Per AB 1200</a:t>
            </a:r>
            <a:endParaRPr/>
          </a:p>
          <a:p>
            <a:pPr marL="457200" marR="0" lvl="0" indent="-342900" algn="l" rtl="0">
              <a:lnSpc>
                <a:spcPct val="100000"/>
              </a:lnSpc>
              <a:spcBef>
                <a:spcPts val="360"/>
              </a:spcBef>
              <a:spcAft>
                <a:spcPts val="0"/>
              </a:spcAft>
              <a:buClr>
                <a:schemeClr val="dk1"/>
              </a:buClr>
              <a:buSzPts val="1800"/>
              <a:buFont typeface="Arial"/>
              <a:buChar char="•"/>
            </a:pPr>
            <a:r>
              <a:rPr lang="en-US" sz="3600" b="0" i="1" u="none" strike="noStrike" cap="none">
                <a:solidFill>
                  <a:schemeClr val="dk1"/>
                </a:solidFill>
                <a:latin typeface="Roboto"/>
                <a:ea typeface="Roboto"/>
                <a:cs typeface="Roboto"/>
                <a:sym typeface="Roboto"/>
              </a:rPr>
              <a:t>The First Interim projection indicates that, as defined in AB 1200, “the Cotati Rohnert Park Unified School District </a:t>
            </a:r>
            <a:r>
              <a:rPr lang="en-US" sz="3600" b="1" i="1" u="none" strike="noStrike" cap="none">
                <a:solidFill>
                  <a:schemeClr val="dk1"/>
                </a:solidFill>
                <a:latin typeface="Roboto"/>
                <a:ea typeface="Roboto"/>
                <a:cs typeface="Roboto"/>
                <a:sym typeface="Roboto"/>
              </a:rPr>
              <a:t>will </a:t>
            </a:r>
            <a:r>
              <a:rPr lang="en-US" sz="3600" b="0" i="1" u="none" strike="noStrike" cap="none">
                <a:solidFill>
                  <a:schemeClr val="dk1"/>
                </a:solidFill>
                <a:latin typeface="Roboto"/>
                <a:ea typeface="Roboto"/>
                <a:cs typeface="Roboto"/>
                <a:sym typeface="Roboto"/>
              </a:rPr>
              <a:t>be able to meet its financial obligations for the current fiscal year and </a:t>
            </a:r>
            <a:r>
              <a:rPr lang="en-US" sz="3600" b="1" i="1" u="none" strike="noStrike" cap="none">
                <a:solidFill>
                  <a:schemeClr val="dk1"/>
                </a:solidFill>
                <a:latin typeface="Roboto"/>
                <a:ea typeface="Roboto"/>
                <a:cs typeface="Roboto"/>
                <a:sym typeface="Roboto"/>
              </a:rPr>
              <a:t>may not</a:t>
            </a:r>
            <a:r>
              <a:rPr lang="en-US" sz="3600" b="0" i="1" u="none" strike="noStrike" cap="none">
                <a:solidFill>
                  <a:schemeClr val="dk1"/>
                </a:solidFill>
                <a:latin typeface="Roboto"/>
                <a:ea typeface="Roboto"/>
                <a:cs typeface="Roboto"/>
                <a:sym typeface="Roboto"/>
              </a:rPr>
              <a:t> be able to meet its financial obligations during subsequent two years.”</a:t>
            </a:r>
            <a:r>
              <a:rPr lang="en-US" sz="3600" b="0" i="0" u="none" strike="noStrike" cap="none">
                <a:solidFill>
                  <a:schemeClr val="dk1"/>
                </a:solidFill>
                <a:latin typeface="Roboto"/>
                <a:ea typeface="Roboto"/>
                <a:cs typeface="Roboto"/>
                <a:sym typeface="Roboto"/>
              </a:rPr>
              <a:t> </a:t>
            </a:r>
            <a:endParaRPr/>
          </a:p>
          <a:p>
            <a:pPr marL="457200" marR="0" lvl="0" indent="-228600" algn="l" rtl="0">
              <a:lnSpc>
                <a:spcPct val="50000"/>
              </a:lnSpc>
              <a:spcBef>
                <a:spcPts val="360"/>
              </a:spcBef>
              <a:spcAft>
                <a:spcPts val="0"/>
              </a:spcAft>
              <a:buClr>
                <a:schemeClr val="dk1"/>
              </a:buClr>
              <a:buSzPts val="1800"/>
              <a:buFont typeface="Arial"/>
              <a:buNone/>
            </a:pPr>
            <a:endParaRPr sz="3600" b="0" i="0" u="none" strike="noStrike" cap="none">
              <a:solidFill>
                <a:schemeClr val="dk1"/>
              </a:solidFill>
              <a:latin typeface="Roboto"/>
              <a:ea typeface="Roboto"/>
              <a:cs typeface="Roboto"/>
              <a:sym typeface="Roboto"/>
            </a:endParaRPr>
          </a:p>
          <a:p>
            <a:pPr marL="457200" marR="0" lvl="0" indent="-457200" algn="l" rtl="0">
              <a:lnSpc>
                <a:spcPct val="100000"/>
              </a:lnSpc>
              <a:spcBef>
                <a:spcPts val="360"/>
              </a:spcBef>
              <a:spcAft>
                <a:spcPts val="0"/>
              </a:spcAft>
              <a:buClr>
                <a:schemeClr val="lt2"/>
              </a:buClr>
              <a:buSzPts val="7200"/>
              <a:buFont typeface="Noto Sans Symbols"/>
              <a:buChar char="✓"/>
            </a:pPr>
            <a:r>
              <a:rPr lang="en-US" sz="3600" b="1" i="1" u="none" strike="noStrike" cap="none">
                <a:solidFill>
                  <a:schemeClr val="dk1"/>
                </a:solidFill>
                <a:latin typeface="Roboto"/>
                <a:ea typeface="Roboto"/>
                <a:cs typeface="Roboto"/>
                <a:sym typeface="Roboto"/>
              </a:rPr>
              <a:t>The Cotati Rohnert Park Unified School District is self-certifying as “Qualified”</a:t>
            </a:r>
            <a:endParaRPr/>
          </a:p>
          <a:p>
            <a:pPr marL="457200" marR="0" lvl="0" indent="0" algn="l" rtl="0">
              <a:lnSpc>
                <a:spcPct val="100000"/>
              </a:lnSpc>
              <a:spcBef>
                <a:spcPts val="360"/>
              </a:spcBef>
              <a:spcAft>
                <a:spcPts val="0"/>
              </a:spcAft>
              <a:buClr>
                <a:schemeClr val="lt2"/>
              </a:buClr>
              <a:buSzPts val="6400"/>
              <a:buFont typeface="Noto Sans Symbols"/>
              <a:buNone/>
            </a:pPr>
            <a:endParaRPr sz="3200" b="1" i="1" u="none" strike="noStrike" cap="none">
              <a:solidFill>
                <a:schemeClr val="dk1"/>
              </a:solidFill>
              <a:latin typeface="Calibri"/>
              <a:ea typeface="Calibri"/>
              <a:cs typeface="Calibri"/>
              <a:sym typeface="Calibri"/>
            </a:endParaRPr>
          </a:p>
          <a:p>
            <a:pPr marL="457200" marR="0" lvl="0" indent="0" algn="l" rtl="0">
              <a:lnSpc>
                <a:spcPct val="100000"/>
              </a:lnSpc>
              <a:spcBef>
                <a:spcPts val="360"/>
              </a:spcBef>
              <a:spcAft>
                <a:spcPts val="0"/>
              </a:spcAft>
              <a:buClr>
                <a:schemeClr val="lt2"/>
              </a:buClr>
              <a:buSzPts val="6400"/>
              <a:buFont typeface="Noto Sans Symbols"/>
              <a:buNone/>
            </a:pPr>
            <a:endParaRPr sz="3200" b="1" i="1" u="none" strike="noStrike" cap="none">
              <a:solidFill>
                <a:schemeClr val="dk1"/>
              </a:solidFill>
              <a:latin typeface="Calibri"/>
              <a:ea typeface="Calibri"/>
              <a:cs typeface="Calibri"/>
              <a:sym typeface="Calibri"/>
            </a:endParaRPr>
          </a:p>
          <a:p>
            <a:pPr marL="457200" marR="0" lvl="0" indent="-228600" algn="l" rtl="0">
              <a:lnSpc>
                <a:spcPct val="100000"/>
              </a:lnSpc>
              <a:spcBef>
                <a:spcPts val="360"/>
              </a:spcBef>
              <a:spcAft>
                <a:spcPts val="0"/>
              </a:spcAft>
              <a:buClr>
                <a:schemeClr val="dk1"/>
              </a:buClr>
              <a:buSzPts val="1800"/>
              <a:buFont typeface="Arial"/>
              <a:buNone/>
            </a:pPr>
            <a:endParaRPr sz="3200" b="0" i="0" u="none" strike="noStrike" cap="none">
              <a:solidFill>
                <a:schemeClr val="dk1"/>
              </a:solidFill>
              <a:latin typeface="Calibri"/>
              <a:ea typeface="Calibri"/>
              <a:cs typeface="Calibri"/>
              <a:sym typeface="Calibri"/>
            </a:endParaRPr>
          </a:p>
        </p:txBody>
      </p:sp>
      <p:pic>
        <p:nvPicPr>
          <p:cNvPr id="369" name="Google Shape;369;p27"/>
          <p:cNvPicPr preferRelativeResize="0"/>
          <p:nvPr/>
        </p:nvPicPr>
        <p:blipFill rotWithShape="1">
          <a:blip r:embed="rId3">
            <a:alphaModFix/>
          </a:blip>
          <a:srcRect/>
          <a:stretch/>
        </p:blipFill>
        <p:spPr>
          <a:xfrm rot="-5400000">
            <a:off x="15814116" y="0"/>
            <a:ext cx="2473885" cy="2473885"/>
          </a:xfrm>
          <a:prstGeom prst="rect">
            <a:avLst/>
          </a:prstGeom>
          <a:noFill/>
          <a:ln>
            <a:noFill/>
          </a:ln>
        </p:spPr>
      </p:pic>
      <p:grpSp>
        <p:nvGrpSpPr>
          <p:cNvPr id="370" name="Google Shape;370;p27"/>
          <p:cNvGrpSpPr/>
          <p:nvPr/>
        </p:nvGrpSpPr>
        <p:grpSpPr>
          <a:xfrm>
            <a:off x="15881375" y="842763"/>
            <a:ext cx="2406625" cy="788359"/>
            <a:chOff x="0" y="0"/>
            <a:chExt cx="3208834" cy="1051145"/>
          </a:xfrm>
        </p:grpSpPr>
        <p:pic>
          <p:nvPicPr>
            <p:cNvPr id="371" name="Google Shape;371;p27"/>
            <p:cNvPicPr preferRelativeResize="0"/>
            <p:nvPr/>
          </p:nvPicPr>
          <p:blipFill rotWithShape="1">
            <a:blip r:embed="rId4">
              <a:alphaModFix/>
            </a:blip>
            <a:srcRect r="44100"/>
            <a:stretch/>
          </p:blipFill>
          <p:spPr>
            <a:xfrm>
              <a:off x="0" y="0"/>
              <a:ext cx="3208834" cy="203200"/>
            </a:xfrm>
            <a:prstGeom prst="rect">
              <a:avLst/>
            </a:prstGeom>
            <a:noFill/>
            <a:ln>
              <a:noFill/>
            </a:ln>
          </p:spPr>
        </p:pic>
        <p:pic>
          <p:nvPicPr>
            <p:cNvPr id="372" name="Google Shape;372;p27"/>
            <p:cNvPicPr preferRelativeResize="0"/>
            <p:nvPr/>
          </p:nvPicPr>
          <p:blipFill rotWithShape="1">
            <a:blip r:embed="rId4">
              <a:alphaModFix/>
            </a:blip>
            <a:srcRect r="44100"/>
            <a:stretch/>
          </p:blipFill>
          <p:spPr>
            <a:xfrm>
              <a:off x="0" y="431800"/>
              <a:ext cx="3208834" cy="203200"/>
            </a:xfrm>
            <a:prstGeom prst="rect">
              <a:avLst/>
            </a:prstGeom>
            <a:noFill/>
            <a:ln>
              <a:noFill/>
            </a:ln>
          </p:spPr>
        </p:pic>
        <p:pic>
          <p:nvPicPr>
            <p:cNvPr id="373" name="Google Shape;373;p27"/>
            <p:cNvPicPr preferRelativeResize="0"/>
            <p:nvPr/>
          </p:nvPicPr>
          <p:blipFill rotWithShape="1">
            <a:blip r:embed="rId4">
              <a:alphaModFix/>
            </a:blip>
            <a:srcRect r="44100"/>
            <a:stretch/>
          </p:blipFill>
          <p:spPr>
            <a:xfrm>
              <a:off x="0" y="847945"/>
              <a:ext cx="3208834" cy="203200"/>
            </a:xfrm>
            <a:prstGeom prst="rect">
              <a:avLst/>
            </a:prstGeom>
            <a:noFill/>
            <a:ln>
              <a:noFill/>
            </a:ln>
          </p:spPr>
        </p:pic>
      </p:grpSp>
      <p:pic>
        <p:nvPicPr>
          <p:cNvPr id="374" name="Google Shape;374;p27"/>
          <p:cNvPicPr preferRelativeResize="0"/>
          <p:nvPr/>
        </p:nvPicPr>
        <p:blipFill rotWithShape="1">
          <a:blip r:embed="rId5">
            <a:alphaModFix/>
          </a:blip>
          <a:srcRect/>
          <a:stretch/>
        </p:blipFill>
        <p:spPr>
          <a:xfrm>
            <a:off x="652394" y="8206379"/>
            <a:ext cx="1094731" cy="130820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gebf3c16ea3_0_6"/>
          <p:cNvSpPr txBox="1"/>
          <p:nvPr/>
        </p:nvSpPr>
        <p:spPr>
          <a:xfrm>
            <a:off x="928502" y="514350"/>
            <a:ext cx="16680900" cy="1028700"/>
          </a:xfrm>
          <a:prstGeom prst="rect">
            <a:avLst/>
          </a:prstGeom>
          <a:noFill/>
          <a:ln>
            <a:noFill/>
          </a:ln>
        </p:spPr>
        <p:txBody>
          <a:bodyPr spcFirstLastPara="1" wrap="square" lIns="0" tIns="0" rIns="0" bIns="0" anchor="t" anchorCtr="0">
            <a:noAutofit/>
          </a:bodyPr>
          <a:lstStyle/>
          <a:p>
            <a:pPr marL="0" marR="0" lvl="0" indent="0" algn="l" rtl="0">
              <a:lnSpc>
                <a:spcPct val="119985"/>
              </a:lnSpc>
              <a:spcBef>
                <a:spcPts val="0"/>
              </a:spcBef>
              <a:spcAft>
                <a:spcPts val="0"/>
              </a:spcAft>
              <a:buClr>
                <a:srgbClr val="000000"/>
              </a:buClr>
              <a:buSzPts val="6800"/>
              <a:buFont typeface="Arial"/>
              <a:buNone/>
            </a:pPr>
            <a:r>
              <a:rPr lang="en-US" sz="7200" b="0" i="0" u="none" strike="noStrike" cap="none">
                <a:solidFill>
                  <a:srgbClr val="1F6566"/>
                </a:solidFill>
                <a:latin typeface="Roboto Black"/>
                <a:ea typeface="Roboto Black"/>
                <a:cs typeface="Roboto Black"/>
                <a:sym typeface="Roboto Black"/>
              </a:rPr>
              <a:t>Questions?</a:t>
            </a:r>
            <a:endParaRPr sz="7200" b="0" i="0" u="none" strike="noStrike" cap="none">
              <a:solidFill>
                <a:srgbClr val="1F6566"/>
              </a:solidFill>
              <a:latin typeface="Roboto Black"/>
              <a:ea typeface="Roboto Black"/>
              <a:cs typeface="Roboto Black"/>
              <a:sym typeface="Roboto Black"/>
            </a:endParaRPr>
          </a:p>
        </p:txBody>
      </p:sp>
      <p:sp>
        <p:nvSpPr>
          <p:cNvPr id="380" name="Google Shape;380;gebf3c16ea3_0_6"/>
          <p:cNvSpPr txBox="1"/>
          <p:nvPr/>
        </p:nvSpPr>
        <p:spPr>
          <a:xfrm>
            <a:off x="2463687" y="1837926"/>
            <a:ext cx="14490000" cy="6919500"/>
          </a:xfrm>
          <a:prstGeom prst="rect">
            <a:avLst/>
          </a:prstGeom>
          <a:noFill/>
          <a:ln>
            <a:noFill/>
          </a:ln>
        </p:spPr>
        <p:txBody>
          <a:bodyPr spcFirstLastPara="1" wrap="square" lIns="0" tIns="0" rIns="0" bIns="0" anchor="t" anchorCtr="0">
            <a:noAutofit/>
          </a:bodyPr>
          <a:lstStyle/>
          <a:p>
            <a:pPr marL="0" marR="0" lvl="0" indent="0" algn="l" rtl="0">
              <a:lnSpc>
                <a:spcPct val="139982"/>
              </a:lnSpc>
              <a:spcBef>
                <a:spcPts val="0"/>
              </a:spcBef>
              <a:spcAft>
                <a:spcPts val="0"/>
              </a:spcAft>
              <a:buClr>
                <a:srgbClr val="000000"/>
              </a:buClr>
              <a:buSzPts val="4200"/>
              <a:buFont typeface="Arial"/>
              <a:buNone/>
            </a:pPr>
            <a:endParaRPr sz="4000" b="1" i="0" u="none" strike="noStrike" cap="none">
              <a:solidFill>
                <a:srgbClr val="316462"/>
              </a:solidFill>
              <a:latin typeface="Roboto"/>
              <a:ea typeface="Roboto"/>
              <a:cs typeface="Roboto"/>
              <a:sym typeface="Roboto"/>
            </a:endParaRPr>
          </a:p>
        </p:txBody>
      </p:sp>
      <p:pic>
        <p:nvPicPr>
          <p:cNvPr id="381" name="Google Shape;381;gebf3c16ea3_0_6"/>
          <p:cNvPicPr preferRelativeResize="0"/>
          <p:nvPr/>
        </p:nvPicPr>
        <p:blipFill rotWithShape="1">
          <a:blip r:embed="rId3">
            <a:alphaModFix/>
          </a:blip>
          <a:srcRect/>
          <a:stretch/>
        </p:blipFill>
        <p:spPr>
          <a:xfrm rot="-5400000">
            <a:off x="15814116" y="0"/>
            <a:ext cx="2473885" cy="2473885"/>
          </a:xfrm>
          <a:prstGeom prst="rect">
            <a:avLst/>
          </a:prstGeom>
          <a:noFill/>
          <a:ln>
            <a:noFill/>
          </a:ln>
        </p:spPr>
      </p:pic>
      <p:grpSp>
        <p:nvGrpSpPr>
          <p:cNvPr id="382" name="Google Shape;382;gebf3c16ea3_0_6"/>
          <p:cNvGrpSpPr/>
          <p:nvPr/>
        </p:nvGrpSpPr>
        <p:grpSpPr>
          <a:xfrm>
            <a:off x="15881375" y="842763"/>
            <a:ext cx="2406626" cy="788359"/>
            <a:chOff x="0" y="0"/>
            <a:chExt cx="3208834" cy="1051145"/>
          </a:xfrm>
        </p:grpSpPr>
        <p:pic>
          <p:nvPicPr>
            <p:cNvPr id="383" name="Google Shape;383;gebf3c16ea3_0_6"/>
            <p:cNvPicPr preferRelativeResize="0"/>
            <p:nvPr/>
          </p:nvPicPr>
          <p:blipFill rotWithShape="1">
            <a:blip r:embed="rId4">
              <a:alphaModFix/>
            </a:blip>
            <a:srcRect r="44099"/>
            <a:stretch/>
          </p:blipFill>
          <p:spPr>
            <a:xfrm>
              <a:off x="0" y="0"/>
              <a:ext cx="3208834" cy="203200"/>
            </a:xfrm>
            <a:prstGeom prst="rect">
              <a:avLst/>
            </a:prstGeom>
            <a:noFill/>
            <a:ln>
              <a:noFill/>
            </a:ln>
          </p:spPr>
        </p:pic>
        <p:pic>
          <p:nvPicPr>
            <p:cNvPr id="384" name="Google Shape;384;gebf3c16ea3_0_6"/>
            <p:cNvPicPr preferRelativeResize="0"/>
            <p:nvPr/>
          </p:nvPicPr>
          <p:blipFill rotWithShape="1">
            <a:blip r:embed="rId4">
              <a:alphaModFix/>
            </a:blip>
            <a:srcRect r="44099"/>
            <a:stretch/>
          </p:blipFill>
          <p:spPr>
            <a:xfrm>
              <a:off x="0" y="431800"/>
              <a:ext cx="3208834" cy="203200"/>
            </a:xfrm>
            <a:prstGeom prst="rect">
              <a:avLst/>
            </a:prstGeom>
            <a:noFill/>
            <a:ln>
              <a:noFill/>
            </a:ln>
          </p:spPr>
        </p:pic>
        <p:pic>
          <p:nvPicPr>
            <p:cNvPr id="385" name="Google Shape;385;gebf3c16ea3_0_6"/>
            <p:cNvPicPr preferRelativeResize="0"/>
            <p:nvPr/>
          </p:nvPicPr>
          <p:blipFill rotWithShape="1">
            <a:blip r:embed="rId4">
              <a:alphaModFix/>
            </a:blip>
            <a:srcRect r="44099"/>
            <a:stretch/>
          </p:blipFill>
          <p:spPr>
            <a:xfrm>
              <a:off x="0" y="847945"/>
              <a:ext cx="3208834" cy="203200"/>
            </a:xfrm>
            <a:prstGeom prst="rect">
              <a:avLst/>
            </a:prstGeom>
            <a:noFill/>
            <a:ln>
              <a:noFill/>
            </a:ln>
          </p:spPr>
        </p:pic>
      </p:grpSp>
      <p:pic>
        <p:nvPicPr>
          <p:cNvPr id="386" name="Google Shape;386;gebf3c16ea3_0_6"/>
          <p:cNvPicPr preferRelativeResize="0"/>
          <p:nvPr/>
        </p:nvPicPr>
        <p:blipFill rotWithShape="1">
          <a:blip r:embed="rId5">
            <a:alphaModFix/>
          </a:blip>
          <a:srcRect/>
          <a:stretch/>
        </p:blipFill>
        <p:spPr>
          <a:xfrm>
            <a:off x="229269" y="8701554"/>
            <a:ext cx="1094731" cy="1308204"/>
          </a:xfrm>
          <a:prstGeom prst="rect">
            <a:avLst/>
          </a:prstGeom>
          <a:noFill/>
          <a:ln>
            <a:noFill/>
          </a:ln>
        </p:spPr>
      </p:pic>
      <p:pic>
        <p:nvPicPr>
          <p:cNvPr id="387" name="Google Shape;387;gebf3c16ea3_0_6" descr="Why you should encourage your child to ask questions? | WOW Parenting"/>
          <p:cNvPicPr preferRelativeResize="0"/>
          <p:nvPr/>
        </p:nvPicPr>
        <p:blipFill rotWithShape="1">
          <a:blip r:embed="rId6">
            <a:alphaModFix/>
          </a:blip>
          <a:srcRect/>
          <a:stretch/>
        </p:blipFill>
        <p:spPr>
          <a:xfrm>
            <a:off x="4381500" y="2462213"/>
            <a:ext cx="9525000" cy="53625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8CB0B4"/>
        </a:solidFill>
        <a:effectLst/>
      </p:bgPr>
    </p:bg>
    <p:spTree>
      <p:nvGrpSpPr>
        <p:cNvPr id="1" name="Shape 391"/>
        <p:cNvGrpSpPr/>
        <p:nvPr/>
      </p:nvGrpSpPr>
      <p:grpSpPr>
        <a:xfrm>
          <a:off x="0" y="0"/>
          <a:ext cx="0" cy="0"/>
          <a:chOff x="0" y="0"/>
          <a:chExt cx="0" cy="0"/>
        </a:xfrm>
      </p:grpSpPr>
      <p:pic>
        <p:nvPicPr>
          <p:cNvPr id="392" name="Google Shape;392;p24"/>
          <p:cNvPicPr preferRelativeResize="0"/>
          <p:nvPr/>
        </p:nvPicPr>
        <p:blipFill rotWithShape="1">
          <a:blip r:embed="rId3">
            <a:alphaModFix/>
          </a:blip>
          <a:srcRect/>
          <a:stretch/>
        </p:blipFill>
        <p:spPr>
          <a:xfrm>
            <a:off x="4569750" y="152400"/>
            <a:ext cx="9148506" cy="99822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
          <p:cNvSpPr/>
          <p:nvPr/>
        </p:nvSpPr>
        <p:spPr>
          <a:xfrm>
            <a:off x="6" y="7433982"/>
            <a:ext cx="5170500" cy="2853000"/>
          </a:xfrm>
          <a:prstGeom prst="rect">
            <a:avLst/>
          </a:prstGeom>
          <a:solidFill>
            <a:srgbClr val="8CB0B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145;p1"/>
          <p:cNvSpPr txBox="1"/>
          <p:nvPr/>
        </p:nvSpPr>
        <p:spPr>
          <a:xfrm>
            <a:off x="926324" y="488212"/>
            <a:ext cx="15378417" cy="110799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199"/>
              <a:buFont typeface="Arial"/>
              <a:buNone/>
            </a:pPr>
            <a:r>
              <a:rPr lang="en-US" sz="7200" b="0" i="0" u="none" strike="noStrike" cap="none">
                <a:solidFill>
                  <a:srgbClr val="1F6566"/>
                </a:solidFill>
                <a:latin typeface="Roboto Black"/>
                <a:ea typeface="Roboto Black"/>
                <a:cs typeface="Roboto Black"/>
                <a:sym typeface="Roboto Black"/>
              </a:rPr>
              <a:t>2025-26 1</a:t>
            </a:r>
            <a:r>
              <a:rPr lang="en-US" sz="7200" b="0" i="0" u="none" strike="noStrike" cap="none" baseline="30000">
                <a:solidFill>
                  <a:srgbClr val="1F6566"/>
                </a:solidFill>
                <a:latin typeface="Roboto Black"/>
                <a:ea typeface="Roboto Black"/>
                <a:cs typeface="Roboto Black"/>
                <a:sym typeface="Roboto Black"/>
              </a:rPr>
              <a:t>st</a:t>
            </a:r>
            <a:r>
              <a:rPr lang="en-US" sz="7200" b="0" i="0" u="none" strike="noStrike" cap="none">
                <a:solidFill>
                  <a:srgbClr val="1F6566"/>
                </a:solidFill>
                <a:latin typeface="Roboto Black"/>
                <a:ea typeface="Roboto Black"/>
                <a:cs typeface="Roboto Black"/>
                <a:sym typeface="Roboto Black"/>
              </a:rPr>
              <a:t> Interim State Report</a:t>
            </a:r>
            <a:endParaRPr sz="1400" b="0" i="0" u="none" strike="noStrike" cap="none">
              <a:solidFill>
                <a:srgbClr val="000000"/>
              </a:solidFill>
              <a:latin typeface="Arial"/>
              <a:ea typeface="Arial"/>
              <a:cs typeface="Arial"/>
              <a:sym typeface="Arial"/>
            </a:endParaRPr>
          </a:p>
        </p:txBody>
      </p:sp>
      <p:sp>
        <p:nvSpPr>
          <p:cNvPr id="146" name="Google Shape;146;p1"/>
          <p:cNvSpPr txBox="1"/>
          <p:nvPr/>
        </p:nvSpPr>
        <p:spPr>
          <a:xfrm>
            <a:off x="926325" y="2473875"/>
            <a:ext cx="15237311" cy="5704126"/>
          </a:xfrm>
          <a:prstGeom prst="rect">
            <a:avLst/>
          </a:prstGeom>
          <a:noFill/>
          <a:ln>
            <a:noFill/>
          </a:ln>
        </p:spPr>
        <p:txBody>
          <a:bodyPr spcFirstLastPara="1" wrap="square" lIns="0" tIns="0" rIns="0" bIns="0" anchor="t" anchorCtr="0">
            <a:spAutoFit/>
          </a:bodyPr>
          <a:lstStyle/>
          <a:p>
            <a:pPr marL="6350" marR="0" lvl="0" indent="0" algn="l" rtl="0">
              <a:lnSpc>
                <a:spcPct val="100000"/>
              </a:lnSpc>
              <a:spcBef>
                <a:spcPts val="1000"/>
              </a:spcBef>
              <a:spcAft>
                <a:spcPts val="0"/>
              </a:spcAft>
              <a:buNone/>
            </a:pPr>
            <a:r>
              <a:rPr lang="en-US" sz="3500" b="0" i="0" u="none" strike="noStrike" cap="none">
                <a:solidFill>
                  <a:srgbClr val="000000"/>
                </a:solidFill>
                <a:latin typeface="Roboto"/>
                <a:ea typeface="Roboto"/>
                <a:cs typeface="Roboto"/>
                <a:sym typeface="Roboto"/>
              </a:rPr>
              <a:t>Process:</a:t>
            </a:r>
            <a:endParaRPr/>
          </a:p>
          <a:p>
            <a:pPr marL="457200" marR="0" lvl="0" indent="-450850" algn="l" rtl="0">
              <a:lnSpc>
                <a:spcPct val="100000"/>
              </a:lnSpc>
              <a:spcBef>
                <a:spcPts val="1000"/>
              </a:spcBef>
              <a:spcAft>
                <a:spcPts val="0"/>
              </a:spcAft>
              <a:buClr>
                <a:srgbClr val="000000"/>
              </a:buClr>
              <a:buSzPts val="3500"/>
              <a:buFont typeface="Roboto"/>
              <a:buChar char="●"/>
            </a:pPr>
            <a:r>
              <a:rPr lang="en-US" sz="3500" b="0" i="0" u="none" strike="noStrike" cap="none">
                <a:solidFill>
                  <a:srgbClr val="000000"/>
                </a:solidFill>
                <a:latin typeface="Roboto"/>
                <a:ea typeface="Roboto"/>
                <a:cs typeface="Roboto"/>
                <a:sym typeface="Roboto"/>
              </a:rPr>
              <a:t>Update the district budget for changes in revenues and expenditures since budget adoption using the most current information available and update multi-year projections (MYP) using the most current assumptions</a:t>
            </a:r>
            <a:endParaRPr/>
          </a:p>
          <a:p>
            <a:pPr marL="6350" marR="0" lvl="0" indent="0" algn="l" rtl="0">
              <a:lnSpc>
                <a:spcPct val="100000"/>
              </a:lnSpc>
              <a:spcBef>
                <a:spcPts val="1000"/>
              </a:spcBef>
              <a:spcAft>
                <a:spcPts val="0"/>
              </a:spcAft>
              <a:buNone/>
            </a:pPr>
            <a:endParaRPr sz="3500" b="0" i="0" u="none" strike="noStrike" cap="none">
              <a:solidFill>
                <a:srgbClr val="000000"/>
              </a:solidFill>
              <a:latin typeface="Roboto"/>
              <a:ea typeface="Roboto"/>
              <a:cs typeface="Roboto"/>
              <a:sym typeface="Roboto"/>
            </a:endParaRPr>
          </a:p>
          <a:p>
            <a:pPr marL="457200" marR="0" lvl="0" indent="-450850" algn="l" rtl="0">
              <a:lnSpc>
                <a:spcPct val="100000"/>
              </a:lnSpc>
              <a:spcBef>
                <a:spcPts val="1000"/>
              </a:spcBef>
              <a:spcAft>
                <a:spcPts val="0"/>
              </a:spcAft>
              <a:buClr>
                <a:srgbClr val="000000"/>
              </a:buClr>
              <a:buSzPts val="3500"/>
              <a:buFont typeface="Roboto"/>
              <a:buChar char="●"/>
            </a:pPr>
            <a:r>
              <a:rPr lang="en-US" sz="3500" b="0" i="0" u="none" strike="noStrike" cap="none">
                <a:solidFill>
                  <a:srgbClr val="000000"/>
                </a:solidFill>
                <a:latin typeface="Roboto"/>
                <a:ea typeface="Roboto"/>
                <a:cs typeface="Roboto"/>
                <a:sym typeface="Roboto"/>
              </a:rPr>
              <a:t>The report is sent to the Sonoma County Office of Education (SCOE) for review.  District will receive a letter from SCOE noting approval (or disapproval)</a:t>
            </a:r>
            <a:endParaRPr sz="3500" b="0" i="0" u="none" strike="noStrike" cap="none">
              <a:solidFill>
                <a:srgbClr val="000000"/>
              </a:solidFill>
              <a:latin typeface="Roboto"/>
              <a:ea typeface="Roboto"/>
              <a:cs typeface="Roboto"/>
              <a:sym typeface="Roboto"/>
            </a:endParaRPr>
          </a:p>
          <a:p>
            <a:pPr marL="0" marR="0" lvl="0" indent="0" algn="l" rtl="0">
              <a:lnSpc>
                <a:spcPct val="139979"/>
              </a:lnSpc>
              <a:spcBef>
                <a:spcPts val="1000"/>
              </a:spcBef>
              <a:spcAft>
                <a:spcPts val="0"/>
              </a:spcAft>
              <a:buClr>
                <a:srgbClr val="000000"/>
              </a:buClr>
              <a:buSzPts val="3500"/>
              <a:buFont typeface="Arial"/>
              <a:buNone/>
            </a:pPr>
            <a:endParaRPr sz="3500" b="1" i="0" u="none" strike="noStrike" cap="none">
              <a:solidFill>
                <a:srgbClr val="000000"/>
              </a:solidFill>
              <a:latin typeface="Roboto"/>
              <a:ea typeface="Roboto"/>
              <a:cs typeface="Roboto"/>
              <a:sym typeface="Roboto"/>
            </a:endParaRPr>
          </a:p>
        </p:txBody>
      </p:sp>
      <p:pic>
        <p:nvPicPr>
          <p:cNvPr id="147" name="Google Shape;147;p1" descr="page9image427904"/>
          <p:cNvPicPr preferRelativeResize="0"/>
          <p:nvPr/>
        </p:nvPicPr>
        <p:blipFill rotWithShape="1">
          <a:blip r:embed="rId3">
            <a:alphaModFix/>
          </a:blip>
          <a:srcRect/>
          <a:stretch/>
        </p:blipFill>
        <p:spPr>
          <a:xfrm>
            <a:off x="0" y="0"/>
            <a:ext cx="8521700" cy="609600"/>
          </a:xfrm>
          <a:prstGeom prst="rect">
            <a:avLst/>
          </a:prstGeom>
          <a:noFill/>
          <a:ln>
            <a:noFill/>
          </a:ln>
        </p:spPr>
      </p:pic>
      <p:pic>
        <p:nvPicPr>
          <p:cNvPr id="148" name="Google Shape;148;p1"/>
          <p:cNvPicPr preferRelativeResize="0"/>
          <p:nvPr/>
        </p:nvPicPr>
        <p:blipFill rotWithShape="1">
          <a:blip r:embed="rId4">
            <a:alphaModFix/>
          </a:blip>
          <a:srcRect/>
          <a:stretch/>
        </p:blipFill>
        <p:spPr>
          <a:xfrm rot="-5400000">
            <a:off x="15814116" y="0"/>
            <a:ext cx="2473885" cy="2473885"/>
          </a:xfrm>
          <a:prstGeom prst="rect">
            <a:avLst/>
          </a:prstGeom>
          <a:noFill/>
          <a:ln>
            <a:noFill/>
          </a:ln>
        </p:spPr>
      </p:pic>
      <p:grpSp>
        <p:nvGrpSpPr>
          <p:cNvPr id="149" name="Google Shape;149;p1"/>
          <p:cNvGrpSpPr/>
          <p:nvPr/>
        </p:nvGrpSpPr>
        <p:grpSpPr>
          <a:xfrm>
            <a:off x="15881375" y="842763"/>
            <a:ext cx="2406625" cy="788359"/>
            <a:chOff x="0" y="0"/>
            <a:chExt cx="3208834" cy="1051145"/>
          </a:xfrm>
        </p:grpSpPr>
        <p:pic>
          <p:nvPicPr>
            <p:cNvPr id="150" name="Google Shape;150;p1"/>
            <p:cNvPicPr preferRelativeResize="0"/>
            <p:nvPr/>
          </p:nvPicPr>
          <p:blipFill rotWithShape="1">
            <a:blip r:embed="rId5">
              <a:alphaModFix/>
            </a:blip>
            <a:srcRect r="44100"/>
            <a:stretch/>
          </p:blipFill>
          <p:spPr>
            <a:xfrm>
              <a:off x="0" y="0"/>
              <a:ext cx="3208834" cy="203200"/>
            </a:xfrm>
            <a:prstGeom prst="rect">
              <a:avLst/>
            </a:prstGeom>
            <a:noFill/>
            <a:ln>
              <a:noFill/>
            </a:ln>
          </p:spPr>
        </p:pic>
        <p:pic>
          <p:nvPicPr>
            <p:cNvPr id="151" name="Google Shape;151;p1"/>
            <p:cNvPicPr preferRelativeResize="0"/>
            <p:nvPr/>
          </p:nvPicPr>
          <p:blipFill rotWithShape="1">
            <a:blip r:embed="rId5">
              <a:alphaModFix/>
            </a:blip>
            <a:srcRect r="44100"/>
            <a:stretch/>
          </p:blipFill>
          <p:spPr>
            <a:xfrm>
              <a:off x="0" y="431800"/>
              <a:ext cx="3208834" cy="203200"/>
            </a:xfrm>
            <a:prstGeom prst="rect">
              <a:avLst/>
            </a:prstGeom>
            <a:noFill/>
            <a:ln>
              <a:noFill/>
            </a:ln>
          </p:spPr>
        </p:pic>
        <p:pic>
          <p:nvPicPr>
            <p:cNvPr id="152" name="Google Shape;152;p1"/>
            <p:cNvPicPr preferRelativeResize="0"/>
            <p:nvPr/>
          </p:nvPicPr>
          <p:blipFill rotWithShape="1">
            <a:blip r:embed="rId5">
              <a:alphaModFix/>
            </a:blip>
            <a:srcRect r="44100"/>
            <a:stretch/>
          </p:blipFill>
          <p:spPr>
            <a:xfrm>
              <a:off x="0" y="847945"/>
              <a:ext cx="3208834" cy="203200"/>
            </a:xfrm>
            <a:prstGeom prst="rect">
              <a:avLst/>
            </a:prstGeom>
            <a:noFill/>
            <a:ln>
              <a:noFill/>
            </a:ln>
          </p:spPr>
        </p:pic>
      </p:grpSp>
      <p:pic>
        <p:nvPicPr>
          <p:cNvPr id="153" name="Google Shape;153;p1"/>
          <p:cNvPicPr preferRelativeResize="0"/>
          <p:nvPr/>
        </p:nvPicPr>
        <p:blipFill rotWithShape="1">
          <a:blip r:embed="rId6">
            <a:alphaModFix/>
          </a:blip>
          <a:srcRect/>
          <a:stretch/>
        </p:blipFill>
        <p:spPr>
          <a:xfrm>
            <a:off x="652394" y="8206379"/>
            <a:ext cx="1094731" cy="1308204"/>
          </a:xfrm>
          <a:prstGeom prst="rect">
            <a:avLst/>
          </a:prstGeom>
          <a:noFill/>
          <a:ln>
            <a:noFill/>
          </a:ln>
        </p:spPr>
      </p:pic>
      <p:pic>
        <p:nvPicPr>
          <p:cNvPr id="154" name="Google Shape;154;p1"/>
          <p:cNvPicPr preferRelativeResize="0"/>
          <p:nvPr/>
        </p:nvPicPr>
        <p:blipFill rotWithShape="1">
          <a:blip r:embed="rId7">
            <a:alphaModFix/>
          </a:blip>
          <a:srcRect/>
          <a:stretch/>
        </p:blipFill>
        <p:spPr>
          <a:xfrm rot="5400000">
            <a:off x="5170489" y="7433970"/>
            <a:ext cx="2853018" cy="285301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9" descr="Rectangle: Click to edit Master text styles&#10;Second level&#10;Third level&#10;Fourth level&#10;Fifth level"/>
          <p:cNvSpPr txBox="1">
            <a:spLocks noGrp="1"/>
          </p:cNvSpPr>
          <p:nvPr>
            <p:ph type="body" idx="1"/>
          </p:nvPr>
        </p:nvSpPr>
        <p:spPr>
          <a:xfrm>
            <a:off x="2240975" y="1631121"/>
            <a:ext cx="13189527" cy="8848041"/>
          </a:xfrm>
          <a:prstGeom prst="rect">
            <a:avLst/>
          </a:prstGeom>
          <a:noFill/>
          <a:ln>
            <a:noFill/>
          </a:ln>
        </p:spPr>
        <p:txBody>
          <a:bodyPr spcFirstLastPara="1" wrap="square" lIns="91425" tIns="45700" rIns="91425" bIns="45700" anchor="t" anchorCtr="0">
            <a:noAutofit/>
          </a:bodyPr>
          <a:lstStyle/>
          <a:p>
            <a:pPr marL="457200" lvl="0" indent="-342900" algn="l" rtl="0">
              <a:lnSpc>
                <a:spcPct val="75000"/>
              </a:lnSpc>
              <a:spcBef>
                <a:spcPts val="360"/>
              </a:spcBef>
              <a:spcAft>
                <a:spcPts val="0"/>
              </a:spcAft>
              <a:buSzPts val="1800"/>
              <a:buChar char="•"/>
            </a:pPr>
            <a:r>
              <a:rPr lang="en-US" sz="3600">
                <a:latin typeface="Roboto"/>
                <a:ea typeface="Roboto"/>
                <a:cs typeface="Roboto"/>
                <a:sym typeface="Roboto"/>
              </a:rPr>
              <a:t>January </a:t>
            </a:r>
            <a:endParaRPr/>
          </a:p>
          <a:p>
            <a:pPr marL="914400" lvl="1" indent="-342900" algn="l" rtl="0">
              <a:lnSpc>
                <a:spcPct val="75000"/>
              </a:lnSpc>
              <a:spcBef>
                <a:spcPts val="360"/>
              </a:spcBef>
              <a:spcAft>
                <a:spcPts val="0"/>
              </a:spcAft>
              <a:buSzPts val="1800"/>
              <a:buChar char="–"/>
            </a:pPr>
            <a:r>
              <a:rPr lang="en-US" sz="3600">
                <a:latin typeface="Roboto"/>
                <a:ea typeface="Roboto"/>
                <a:cs typeface="Roboto"/>
                <a:sym typeface="Roboto"/>
              </a:rPr>
              <a:t>Governor’s proposed budget for budget year</a:t>
            </a:r>
            <a:endParaRPr/>
          </a:p>
          <a:p>
            <a:pPr marL="457200" lvl="0" indent="-342900" algn="l" rtl="0">
              <a:lnSpc>
                <a:spcPct val="75000"/>
              </a:lnSpc>
              <a:spcBef>
                <a:spcPts val="360"/>
              </a:spcBef>
              <a:spcAft>
                <a:spcPts val="0"/>
              </a:spcAft>
              <a:buSzPts val="1800"/>
              <a:buChar char="•"/>
            </a:pPr>
            <a:r>
              <a:rPr lang="en-US" sz="3600">
                <a:latin typeface="Roboto"/>
                <a:ea typeface="Roboto"/>
                <a:cs typeface="Roboto"/>
                <a:sym typeface="Roboto"/>
              </a:rPr>
              <a:t>February</a:t>
            </a:r>
            <a:endParaRPr/>
          </a:p>
          <a:p>
            <a:pPr marL="914400" lvl="1" indent="-342900" algn="l" rtl="0">
              <a:lnSpc>
                <a:spcPct val="75000"/>
              </a:lnSpc>
              <a:spcBef>
                <a:spcPts val="360"/>
              </a:spcBef>
              <a:spcAft>
                <a:spcPts val="0"/>
              </a:spcAft>
              <a:buSzPts val="1800"/>
              <a:buChar char="–"/>
            </a:pPr>
            <a:r>
              <a:rPr lang="en-US" sz="3600">
                <a:latin typeface="Roboto"/>
                <a:ea typeface="Roboto"/>
                <a:cs typeface="Roboto"/>
                <a:sym typeface="Roboto"/>
              </a:rPr>
              <a:t>Legislative Analyst review with comments</a:t>
            </a:r>
            <a:endParaRPr/>
          </a:p>
          <a:p>
            <a:pPr marL="457200" lvl="0" indent="-342900" algn="l" rtl="0">
              <a:lnSpc>
                <a:spcPct val="75000"/>
              </a:lnSpc>
              <a:spcBef>
                <a:spcPts val="360"/>
              </a:spcBef>
              <a:spcAft>
                <a:spcPts val="0"/>
              </a:spcAft>
              <a:buSzPts val="1800"/>
              <a:buChar char="•"/>
            </a:pPr>
            <a:r>
              <a:rPr lang="en-US" sz="3600">
                <a:latin typeface="Roboto"/>
                <a:ea typeface="Roboto"/>
                <a:cs typeface="Roboto"/>
                <a:sym typeface="Roboto"/>
              </a:rPr>
              <a:t>April </a:t>
            </a:r>
            <a:endParaRPr/>
          </a:p>
          <a:p>
            <a:pPr marL="914400" lvl="1" indent="-342900" algn="l" rtl="0">
              <a:lnSpc>
                <a:spcPct val="75000"/>
              </a:lnSpc>
              <a:spcBef>
                <a:spcPts val="360"/>
              </a:spcBef>
              <a:spcAft>
                <a:spcPts val="0"/>
              </a:spcAft>
              <a:buSzPts val="1800"/>
              <a:buChar char="–"/>
            </a:pPr>
            <a:r>
              <a:rPr lang="en-US" sz="3600">
                <a:latin typeface="Roboto"/>
                <a:ea typeface="Roboto"/>
                <a:cs typeface="Roboto"/>
                <a:sym typeface="Roboto"/>
              </a:rPr>
              <a:t>Statutory COLA recalculated</a:t>
            </a:r>
            <a:endParaRPr/>
          </a:p>
          <a:p>
            <a:pPr marL="457200" lvl="0" indent="-342900" algn="l" rtl="0">
              <a:lnSpc>
                <a:spcPct val="75000"/>
              </a:lnSpc>
              <a:spcBef>
                <a:spcPts val="360"/>
              </a:spcBef>
              <a:spcAft>
                <a:spcPts val="0"/>
              </a:spcAft>
              <a:buSzPts val="1800"/>
              <a:buChar char="•"/>
            </a:pPr>
            <a:r>
              <a:rPr lang="en-US" sz="3600">
                <a:latin typeface="Roboto"/>
                <a:ea typeface="Roboto"/>
                <a:cs typeface="Roboto"/>
                <a:sym typeface="Roboto"/>
              </a:rPr>
              <a:t>May</a:t>
            </a:r>
            <a:endParaRPr/>
          </a:p>
          <a:p>
            <a:pPr marL="914400" lvl="1" indent="-342900" algn="l" rtl="0">
              <a:lnSpc>
                <a:spcPct val="75000"/>
              </a:lnSpc>
              <a:spcBef>
                <a:spcPts val="360"/>
              </a:spcBef>
              <a:spcAft>
                <a:spcPts val="0"/>
              </a:spcAft>
              <a:buSzPts val="1800"/>
              <a:buChar char="–"/>
            </a:pPr>
            <a:r>
              <a:rPr lang="en-US" sz="3600">
                <a:latin typeface="Roboto"/>
                <a:ea typeface="Roboto"/>
                <a:cs typeface="Roboto"/>
                <a:sym typeface="Roboto"/>
              </a:rPr>
              <a:t>“May Revise” reflects tax adjustments</a:t>
            </a:r>
            <a:endParaRPr/>
          </a:p>
          <a:p>
            <a:pPr marL="457200" lvl="0" indent="-342900" algn="l" rtl="0">
              <a:lnSpc>
                <a:spcPct val="75000"/>
              </a:lnSpc>
              <a:spcBef>
                <a:spcPts val="360"/>
              </a:spcBef>
              <a:spcAft>
                <a:spcPts val="0"/>
              </a:spcAft>
              <a:buSzPts val="1800"/>
              <a:buChar char="•"/>
            </a:pPr>
            <a:r>
              <a:rPr lang="en-US" sz="3600">
                <a:latin typeface="Roboto"/>
                <a:ea typeface="Roboto"/>
                <a:cs typeface="Roboto"/>
                <a:sym typeface="Roboto"/>
              </a:rPr>
              <a:t>June 15 (or later)</a:t>
            </a:r>
            <a:endParaRPr/>
          </a:p>
          <a:p>
            <a:pPr marL="914400" lvl="1" indent="-342900" algn="l" rtl="0">
              <a:lnSpc>
                <a:spcPct val="75000"/>
              </a:lnSpc>
              <a:spcBef>
                <a:spcPts val="360"/>
              </a:spcBef>
              <a:spcAft>
                <a:spcPts val="0"/>
              </a:spcAft>
              <a:buSzPts val="1800"/>
              <a:buChar char="–"/>
            </a:pPr>
            <a:r>
              <a:rPr lang="en-US" sz="3600">
                <a:latin typeface="Roboto"/>
                <a:ea typeface="Roboto"/>
                <a:cs typeface="Roboto"/>
                <a:sym typeface="Roboto"/>
              </a:rPr>
              <a:t>Final adopted State budget</a:t>
            </a:r>
            <a:endParaRPr/>
          </a:p>
          <a:p>
            <a:pPr marL="1371600" lvl="2" indent="-342900" algn="l" rtl="0">
              <a:lnSpc>
                <a:spcPct val="75000"/>
              </a:lnSpc>
              <a:spcBef>
                <a:spcPts val="360"/>
              </a:spcBef>
              <a:spcAft>
                <a:spcPts val="0"/>
              </a:spcAft>
              <a:buSzPts val="1800"/>
              <a:buChar char="•"/>
            </a:pPr>
            <a:r>
              <a:rPr lang="en-US" sz="3600">
                <a:latin typeface="Roboto"/>
                <a:ea typeface="Roboto"/>
                <a:cs typeface="Roboto"/>
                <a:sym typeface="Roboto"/>
              </a:rPr>
              <a:t>COLAs, “gap” funding</a:t>
            </a:r>
            <a:endParaRPr/>
          </a:p>
          <a:p>
            <a:pPr marL="1371600" lvl="2" indent="-342900" algn="l" rtl="0">
              <a:lnSpc>
                <a:spcPct val="75000"/>
              </a:lnSpc>
              <a:spcBef>
                <a:spcPts val="360"/>
              </a:spcBef>
              <a:spcAft>
                <a:spcPts val="0"/>
              </a:spcAft>
              <a:buSzPts val="1800"/>
              <a:buChar char="•"/>
            </a:pPr>
            <a:r>
              <a:rPr lang="en-US" sz="3600">
                <a:latin typeface="Roboto"/>
                <a:ea typeface="Roboto"/>
                <a:cs typeface="Roboto"/>
                <a:sym typeface="Roboto"/>
              </a:rPr>
              <a:t>Potential additional programs, or funding changes</a:t>
            </a:r>
            <a:endParaRPr/>
          </a:p>
          <a:p>
            <a:pPr marL="457200" lvl="0" indent="-342900" algn="l" rtl="0">
              <a:lnSpc>
                <a:spcPct val="75000"/>
              </a:lnSpc>
              <a:spcBef>
                <a:spcPts val="360"/>
              </a:spcBef>
              <a:spcAft>
                <a:spcPts val="0"/>
              </a:spcAft>
              <a:buSzPts val="1800"/>
              <a:buChar char="•"/>
            </a:pPr>
            <a:r>
              <a:rPr lang="en-US" sz="3600">
                <a:latin typeface="Roboto"/>
                <a:ea typeface="Roboto"/>
                <a:cs typeface="Roboto"/>
                <a:sym typeface="Roboto"/>
              </a:rPr>
              <a:t>November</a:t>
            </a:r>
            <a:endParaRPr/>
          </a:p>
          <a:p>
            <a:pPr marL="914400" lvl="1" indent="-342900" algn="l" rtl="0">
              <a:lnSpc>
                <a:spcPct val="75000"/>
              </a:lnSpc>
              <a:spcBef>
                <a:spcPts val="360"/>
              </a:spcBef>
              <a:spcAft>
                <a:spcPts val="0"/>
              </a:spcAft>
              <a:buSzPts val="1800"/>
              <a:buChar char="–"/>
            </a:pPr>
            <a:r>
              <a:rPr lang="en-US" sz="3600">
                <a:latin typeface="Roboto"/>
                <a:ea typeface="Roboto"/>
                <a:cs typeface="Roboto"/>
                <a:sym typeface="Roboto"/>
              </a:rPr>
              <a:t>Legislative Analyst Report (LAO Report)</a:t>
            </a:r>
            <a:endParaRPr/>
          </a:p>
          <a:p>
            <a:pPr marL="1371600" lvl="2" indent="-342900" algn="l" rtl="0">
              <a:lnSpc>
                <a:spcPct val="75000"/>
              </a:lnSpc>
              <a:spcBef>
                <a:spcPts val="360"/>
              </a:spcBef>
              <a:spcAft>
                <a:spcPts val="0"/>
              </a:spcAft>
              <a:buSzPts val="1800"/>
              <a:buChar char="•"/>
            </a:pPr>
            <a:r>
              <a:rPr lang="en-US" sz="3600">
                <a:latin typeface="Roboto"/>
                <a:ea typeface="Roboto"/>
                <a:cs typeface="Roboto"/>
                <a:sym typeface="Roboto"/>
              </a:rPr>
              <a:t>Projections for next year based on tax collections and economic predictors</a:t>
            </a:r>
            <a:endParaRPr/>
          </a:p>
          <a:p>
            <a:pPr marL="457200" lvl="0" indent="-342900" algn="l" rtl="0">
              <a:lnSpc>
                <a:spcPct val="75000"/>
              </a:lnSpc>
              <a:spcBef>
                <a:spcPts val="360"/>
              </a:spcBef>
              <a:spcAft>
                <a:spcPts val="0"/>
              </a:spcAft>
              <a:buSzPts val="1800"/>
              <a:buChar char="•"/>
            </a:pPr>
            <a:r>
              <a:rPr lang="en-US" sz="3600">
                <a:latin typeface="Roboto"/>
                <a:ea typeface="Roboto"/>
                <a:cs typeface="Roboto"/>
                <a:sym typeface="Roboto"/>
              </a:rPr>
              <a:t>January</a:t>
            </a:r>
            <a:endParaRPr/>
          </a:p>
          <a:p>
            <a:pPr marL="914400" lvl="1" indent="-342900" algn="l" rtl="0">
              <a:lnSpc>
                <a:spcPct val="75000"/>
              </a:lnSpc>
              <a:spcBef>
                <a:spcPts val="360"/>
              </a:spcBef>
              <a:spcAft>
                <a:spcPts val="0"/>
              </a:spcAft>
              <a:buSzPts val="1800"/>
              <a:buChar char="–"/>
            </a:pPr>
            <a:r>
              <a:rPr lang="en-US" sz="3600">
                <a:latin typeface="Roboto"/>
                <a:ea typeface="Roboto"/>
                <a:cs typeface="Roboto"/>
                <a:sym typeface="Roboto"/>
              </a:rPr>
              <a:t>Governor’s proposed budget for next budget year…</a:t>
            </a:r>
            <a:endParaRPr/>
          </a:p>
        </p:txBody>
      </p:sp>
      <p:sp>
        <p:nvSpPr>
          <p:cNvPr id="161" name="Google Shape;161;p9"/>
          <p:cNvSpPr txBox="1">
            <a:spLocks noGrp="1"/>
          </p:cNvSpPr>
          <p:nvPr>
            <p:ph type="sldNum" idx="12"/>
          </p:nvPr>
        </p:nvSpPr>
        <p:spPr>
          <a:xfrm>
            <a:off x="14973300" y="9611917"/>
            <a:ext cx="832248" cy="547688"/>
          </a:xfrm>
          <a:prstGeom prst="rect">
            <a:avLst/>
          </a:prstGeom>
          <a:noFill/>
          <a:ln>
            <a:noFill/>
          </a:ln>
        </p:spPr>
        <p:txBody>
          <a:bodyPr spcFirstLastPara="1" wrap="square" lIns="91425" tIns="45700" rIns="91425" bIns="45700" anchor="ctr" anchorCtr="0">
            <a:normAutofit/>
          </a:bodyPr>
          <a:lstStyle/>
          <a:p>
            <a:pPr marL="0" lvl="0" indent="0" algn="r" rtl="0">
              <a:lnSpc>
                <a:spcPct val="100000"/>
              </a:lnSpc>
              <a:spcBef>
                <a:spcPts val="0"/>
              </a:spcBef>
              <a:spcAft>
                <a:spcPts val="0"/>
              </a:spcAft>
              <a:buSzPts val="1200"/>
              <a:buNone/>
            </a:pPr>
            <a:fld id="{00000000-1234-1234-1234-123412341234}" type="slidenum">
              <a:rPr lang="en-US"/>
              <a:t>4</a:t>
            </a:fld>
            <a:endParaRPr/>
          </a:p>
        </p:txBody>
      </p:sp>
      <p:sp>
        <p:nvSpPr>
          <p:cNvPr id="162" name="Google Shape;162;p9"/>
          <p:cNvSpPr/>
          <p:nvPr/>
        </p:nvSpPr>
        <p:spPr>
          <a:xfrm>
            <a:off x="1486079" y="8326956"/>
            <a:ext cx="1143000" cy="1028700"/>
          </a:xfrm>
          <a:prstGeom prst="rightArrow">
            <a:avLst>
              <a:gd name="adj1" fmla="val 50000"/>
              <a:gd name="adj2" fmla="val 53600"/>
            </a:avLst>
          </a:prstGeom>
          <a:solidFill>
            <a:srgbClr val="31859B"/>
          </a:solidFill>
          <a:ln w="9525" cap="flat" cmpd="sng">
            <a:solidFill>
              <a:schemeClr val="dk1"/>
            </a:solidFill>
            <a:prstDash val="solid"/>
            <a:round/>
            <a:headEnd type="none" w="sm" len="sm"/>
            <a:tailEnd type="none" w="sm" len="sm"/>
          </a:ln>
        </p:spPr>
        <p:txBody>
          <a:bodyPr spcFirstLastPara="1" wrap="square" lIns="137150" tIns="68575" rIns="137150" bIns="68575" anchor="t" anchorCtr="0">
            <a:noAutofit/>
          </a:bodyPr>
          <a:lstStyle/>
          <a:p>
            <a:pPr marL="0" marR="0" lvl="0" indent="0" algn="l" rtl="0">
              <a:lnSpc>
                <a:spcPct val="100000"/>
              </a:lnSpc>
              <a:spcBef>
                <a:spcPts val="0"/>
              </a:spcBef>
              <a:spcAft>
                <a:spcPts val="0"/>
              </a:spcAft>
              <a:buNone/>
            </a:pPr>
            <a:endParaRPr sz="3600" b="0" i="0" u="none" strike="noStrike" cap="none">
              <a:solidFill>
                <a:schemeClr val="dk1"/>
              </a:solidFill>
              <a:latin typeface="Tahoma"/>
              <a:ea typeface="Tahoma"/>
              <a:cs typeface="Tahoma"/>
              <a:sym typeface="Tahoma"/>
            </a:endParaRPr>
          </a:p>
        </p:txBody>
      </p:sp>
      <p:sp>
        <p:nvSpPr>
          <p:cNvPr id="163" name="Google Shape;163;p9"/>
          <p:cNvSpPr txBox="1"/>
          <p:nvPr/>
        </p:nvSpPr>
        <p:spPr>
          <a:xfrm>
            <a:off x="1294800" y="419785"/>
            <a:ext cx="7904618" cy="3213187"/>
          </a:xfrm>
          <a:prstGeom prst="rect">
            <a:avLst/>
          </a:prstGeom>
          <a:noFill/>
          <a:ln>
            <a:noFill/>
          </a:ln>
        </p:spPr>
        <p:txBody>
          <a:bodyPr spcFirstLastPara="1" wrap="square" lIns="0" tIns="0" rIns="0" bIns="0" anchor="t" anchorCtr="0">
            <a:spAutoFit/>
          </a:bodyPr>
          <a:lstStyle/>
          <a:p>
            <a:pPr marL="0" marR="0" lvl="0" indent="0" algn="l" rtl="0">
              <a:lnSpc>
                <a:spcPct val="120002"/>
              </a:lnSpc>
              <a:spcBef>
                <a:spcPts val="0"/>
              </a:spcBef>
              <a:spcAft>
                <a:spcPts val="0"/>
              </a:spcAft>
              <a:buClr>
                <a:srgbClr val="000000"/>
              </a:buClr>
              <a:buSzPts val="7199"/>
              <a:buFont typeface="Arial"/>
              <a:buNone/>
            </a:pPr>
            <a:r>
              <a:rPr lang="en-US" sz="6000" b="0" i="0" u="none" strike="noStrike" cap="none">
                <a:solidFill>
                  <a:srgbClr val="1F6566"/>
                </a:solidFill>
                <a:latin typeface="Roboto Black"/>
                <a:ea typeface="Roboto Black"/>
                <a:cs typeface="Roboto Black"/>
                <a:sym typeface="Roboto Black"/>
              </a:rPr>
              <a:t>State Budget Process</a:t>
            </a:r>
            <a:endParaRPr/>
          </a:p>
          <a:p>
            <a:pPr marL="0" marR="0" lvl="0" indent="0" algn="l" rtl="0">
              <a:lnSpc>
                <a:spcPct val="120002"/>
              </a:lnSpc>
              <a:spcBef>
                <a:spcPts val="0"/>
              </a:spcBef>
              <a:spcAft>
                <a:spcPts val="0"/>
              </a:spcAft>
              <a:buClr>
                <a:srgbClr val="000000"/>
              </a:buClr>
              <a:buSzPts val="7199"/>
              <a:buFont typeface="Arial"/>
              <a:buNone/>
            </a:pPr>
            <a:endParaRPr sz="6000" b="0" i="0" u="none" strike="noStrike" cap="none">
              <a:solidFill>
                <a:srgbClr val="1F6566"/>
              </a:solidFill>
              <a:latin typeface="Roboto Black"/>
              <a:ea typeface="Roboto Black"/>
              <a:cs typeface="Roboto Black"/>
              <a:sym typeface="Roboto Black"/>
            </a:endParaRPr>
          </a:p>
          <a:p>
            <a:pPr marL="0" marR="0" lvl="0" indent="0" algn="l" rtl="0">
              <a:lnSpc>
                <a:spcPct val="120002"/>
              </a:lnSpc>
              <a:spcBef>
                <a:spcPts val="0"/>
              </a:spcBef>
              <a:spcAft>
                <a:spcPts val="0"/>
              </a:spcAft>
              <a:buClr>
                <a:srgbClr val="000000"/>
              </a:buClr>
              <a:buSzPts val="7199"/>
              <a:buFont typeface="Arial"/>
              <a:buNone/>
            </a:pPr>
            <a:endParaRPr sz="5400" b="0" i="0" u="none" strike="noStrike" cap="none">
              <a:solidFill>
                <a:srgbClr val="1F6566"/>
              </a:solidFill>
              <a:latin typeface="Roboto Black"/>
              <a:ea typeface="Roboto Black"/>
              <a:cs typeface="Roboto Black"/>
              <a:sym typeface="Roboto Black"/>
            </a:endParaRPr>
          </a:p>
        </p:txBody>
      </p:sp>
      <p:pic>
        <p:nvPicPr>
          <p:cNvPr id="164" name="Google Shape;164;p9"/>
          <p:cNvPicPr preferRelativeResize="0"/>
          <p:nvPr/>
        </p:nvPicPr>
        <p:blipFill rotWithShape="1">
          <a:blip r:embed="rId3">
            <a:alphaModFix/>
          </a:blip>
          <a:srcRect/>
          <a:stretch/>
        </p:blipFill>
        <p:spPr>
          <a:xfrm rot="-5400000">
            <a:off x="15814116" y="0"/>
            <a:ext cx="2473885" cy="2473885"/>
          </a:xfrm>
          <a:prstGeom prst="rect">
            <a:avLst/>
          </a:prstGeom>
          <a:noFill/>
          <a:ln>
            <a:noFill/>
          </a:ln>
        </p:spPr>
      </p:pic>
      <p:grpSp>
        <p:nvGrpSpPr>
          <p:cNvPr id="165" name="Google Shape;165;p9"/>
          <p:cNvGrpSpPr/>
          <p:nvPr/>
        </p:nvGrpSpPr>
        <p:grpSpPr>
          <a:xfrm>
            <a:off x="15889139" y="842762"/>
            <a:ext cx="2406625" cy="788359"/>
            <a:chOff x="0" y="0"/>
            <a:chExt cx="3208834" cy="1051145"/>
          </a:xfrm>
        </p:grpSpPr>
        <p:pic>
          <p:nvPicPr>
            <p:cNvPr id="166" name="Google Shape;166;p9"/>
            <p:cNvPicPr preferRelativeResize="0"/>
            <p:nvPr/>
          </p:nvPicPr>
          <p:blipFill rotWithShape="1">
            <a:blip r:embed="rId4">
              <a:alphaModFix/>
            </a:blip>
            <a:srcRect r="44100"/>
            <a:stretch/>
          </p:blipFill>
          <p:spPr>
            <a:xfrm>
              <a:off x="0" y="0"/>
              <a:ext cx="3208834" cy="203200"/>
            </a:xfrm>
            <a:prstGeom prst="rect">
              <a:avLst/>
            </a:prstGeom>
            <a:noFill/>
            <a:ln>
              <a:noFill/>
            </a:ln>
          </p:spPr>
        </p:pic>
        <p:pic>
          <p:nvPicPr>
            <p:cNvPr id="167" name="Google Shape;167;p9"/>
            <p:cNvPicPr preferRelativeResize="0"/>
            <p:nvPr/>
          </p:nvPicPr>
          <p:blipFill rotWithShape="1">
            <a:blip r:embed="rId4">
              <a:alphaModFix/>
            </a:blip>
            <a:srcRect r="44100"/>
            <a:stretch/>
          </p:blipFill>
          <p:spPr>
            <a:xfrm>
              <a:off x="0" y="431800"/>
              <a:ext cx="3208834" cy="203200"/>
            </a:xfrm>
            <a:prstGeom prst="rect">
              <a:avLst/>
            </a:prstGeom>
            <a:noFill/>
            <a:ln>
              <a:noFill/>
            </a:ln>
          </p:spPr>
        </p:pic>
        <p:pic>
          <p:nvPicPr>
            <p:cNvPr id="168" name="Google Shape;168;p9"/>
            <p:cNvPicPr preferRelativeResize="0"/>
            <p:nvPr/>
          </p:nvPicPr>
          <p:blipFill rotWithShape="1">
            <a:blip r:embed="rId4">
              <a:alphaModFix/>
            </a:blip>
            <a:srcRect r="44100"/>
            <a:stretch/>
          </p:blipFill>
          <p:spPr>
            <a:xfrm>
              <a:off x="0" y="847945"/>
              <a:ext cx="3208834" cy="203200"/>
            </a:xfrm>
            <a:prstGeom prst="rect">
              <a:avLst/>
            </a:prstGeom>
            <a:noFill/>
            <a:ln>
              <a:noFill/>
            </a:ln>
          </p:spPr>
        </p:pic>
      </p:grpSp>
      <p:pic>
        <p:nvPicPr>
          <p:cNvPr id="169" name="Google Shape;169;p9" descr="MCj03322010000[1]"/>
          <p:cNvPicPr preferRelativeResize="0"/>
          <p:nvPr/>
        </p:nvPicPr>
        <p:blipFill rotWithShape="1">
          <a:blip r:embed="rId5">
            <a:alphaModFix/>
          </a:blip>
          <a:srcRect/>
          <a:stretch/>
        </p:blipFill>
        <p:spPr>
          <a:xfrm rot="482513">
            <a:off x="12476614" y="2200838"/>
            <a:ext cx="2731295" cy="3374232"/>
          </a:xfrm>
          <a:prstGeom prst="rect">
            <a:avLst/>
          </a:prstGeom>
          <a:noFill/>
          <a:ln>
            <a:noFill/>
          </a:ln>
        </p:spPr>
      </p:pic>
      <p:pic>
        <p:nvPicPr>
          <p:cNvPr id="170" name="Google Shape;170;p9"/>
          <p:cNvPicPr preferRelativeResize="0"/>
          <p:nvPr/>
        </p:nvPicPr>
        <p:blipFill rotWithShape="1">
          <a:blip r:embed="rId6">
            <a:alphaModFix/>
          </a:blip>
          <a:srcRect/>
          <a:stretch/>
        </p:blipFill>
        <p:spPr>
          <a:xfrm>
            <a:off x="200069" y="8701554"/>
            <a:ext cx="1094731" cy="130820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5"/>
          <p:cNvSpPr txBox="1">
            <a:spLocks noGrp="1"/>
          </p:cNvSpPr>
          <p:nvPr>
            <p:ph type="title"/>
          </p:nvPr>
        </p:nvSpPr>
        <p:spPr>
          <a:xfrm>
            <a:off x="2971800" y="228600"/>
            <a:ext cx="12344400" cy="17145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SzPct val="27777"/>
              <a:buNone/>
            </a:pPr>
            <a:r>
              <a:rPr lang="en-US" sz="7200">
                <a:solidFill>
                  <a:schemeClr val="dk1"/>
                </a:solidFill>
                <a:latin typeface="Roboto Black"/>
                <a:ea typeface="Roboto Black"/>
                <a:cs typeface="Roboto Black"/>
                <a:sym typeface="Roboto Black"/>
              </a:rPr>
              <a:t>State Funded   vs      Basic Aid            </a:t>
            </a:r>
            <a:r>
              <a:rPr lang="en-US" sz="4800">
                <a:solidFill>
                  <a:schemeClr val="dk1"/>
                </a:solidFill>
                <a:latin typeface="Roboto Black"/>
                <a:ea typeface="Roboto Black"/>
                <a:cs typeface="Roboto Black"/>
                <a:sym typeface="Roboto Black"/>
              </a:rPr>
              <a:t>	</a:t>
            </a:r>
            <a:r>
              <a:rPr lang="en-US" sz="4800">
                <a:solidFill>
                  <a:schemeClr val="dk1"/>
                </a:solidFill>
              </a:rPr>
              <a:t>			 	         </a:t>
            </a:r>
            <a:endParaRPr/>
          </a:p>
        </p:txBody>
      </p:sp>
      <p:sp>
        <p:nvSpPr>
          <p:cNvPr id="177" name="Google Shape;177;p15"/>
          <p:cNvSpPr txBox="1">
            <a:spLocks noGrp="1"/>
          </p:cNvSpPr>
          <p:nvPr>
            <p:ph type="body" idx="1"/>
          </p:nvPr>
        </p:nvSpPr>
        <p:spPr>
          <a:xfrm>
            <a:off x="10159828" y="1594822"/>
            <a:ext cx="6172200" cy="7429500"/>
          </a:xfrm>
          <a:prstGeom prst="rect">
            <a:avLst/>
          </a:prstGeom>
          <a:noFill/>
          <a:ln>
            <a:noFill/>
          </a:ln>
        </p:spPr>
        <p:txBody>
          <a:bodyPr spcFirstLastPara="1" wrap="square" lIns="91425" tIns="45700" rIns="91425" bIns="45700" anchor="t" anchorCtr="0">
            <a:normAutofit/>
          </a:bodyPr>
          <a:lstStyle/>
          <a:p>
            <a:pPr marL="457200" lvl="0" indent="-406400" algn="ctr" rtl="0">
              <a:lnSpc>
                <a:spcPct val="100000"/>
              </a:lnSpc>
              <a:spcBef>
                <a:spcPts val="560"/>
              </a:spcBef>
              <a:spcAft>
                <a:spcPts val="0"/>
              </a:spcAft>
              <a:buSzPts val="2800"/>
              <a:buChar char="•"/>
            </a:pPr>
            <a:r>
              <a:rPr lang="en-US">
                <a:latin typeface="Roboto"/>
                <a:ea typeface="Roboto"/>
                <a:cs typeface="Roboto"/>
                <a:sym typeface="Roboto"/>
              </a:rPr>
              <a:t>District is entitled to a calculated Entitlement</a:t>
            </a:r>
            <a:endParaRPr/>
          </a:p>
          <a:p>
            <a:pPr marL="914400" lvl="1" indent="-381000" algn="ctr" rtl="0">
              <a:lnSpc>
                <a:spcPct val="100000"/>
              </a:lnSpc>
              <a:spcBef>
                <a:spcPts val="480"/>
              </a:spcBef>
              <a:spcAft>
                <a:spcPts val="0"/>
              </a:spcAft>
              <a:buSzPts val="2400"/>
              <a:buChar char="–"/>
            </a:pPr>
            <a:r>
              <a:rPr lang="en-US" sz="2800">
                <a:latin typeface="Roboto"/>
                <a:ea typeface="Roboto"/>
                <a:cs typeface="Roboto"/>
                <a:sym typeface="Roboto"/>
              </a:rPr>
              <a:t>Comprised of property taxes and State Aid</a:t>
            </a:r>
            <a:endParaRPr/>
          </a:p>
          <a:p>
            <a:pPr marL="914400" lvl="1" indent="-381000" algn="ctr" rtl="0">
              <a:lnSpc>
                <a:spcPct val="100000"/>
              </a:lnSpc>
              <a:spcBef>
                <a:spcPts val="480"/>
              </a:spcBef>
              <a:spcAft>
                <a:spcPts val="0"/>
              </a:spcAft>
              <a:buSzPts val="2400"/>
              <a:buChar char="–"/>
            </a:pPr>
            <a:r>
              <a:rPr lang="en-US" sz="2800" b="1">
                <a:latin typeface="Roboto"/>
                <a:ea typeface="Roboto"/>
                <a:cs typeface="Roboto"/>
                <a:sym typeface="Roboto"/>
              </a:rPr>
              <a:t>If Property taxes fill the bucket and overflow, the district keeps the overflow $$ and only receives a minimum amount of State Aid</a:t>
            </a:r>
            <a:endParaRPr/>
          </a:p>
        </p:txBody>
      </p:sp>
      <p:sp>
        <p:nvSpPr>
          <p:cNvPr id="178" name="Google Shape;178;p15"/>
          <p:cNvSpPr txBox="1">
            <a:spLocks noGrp="1"/>
          </p:cNvSpPr>
          <p:nvPr>
            <p:ph type="body" idx="2"/>
          </p:nvPr>
        </p:nvSpPr>
        <p:spPr>
          <a:xfrm>
            <a:off x="2971800" y="1747157"/>
            <a:ext cx="6062472" cy="6062472"/>
          </a:xfrm>
          <a:prstGeom prst="rect">
            <a:avLst/>
          </a:prstGeom>
          <a:noFill/>
          <a:ln>
            <a:noFill/>
          </a:ln>
        </p:spPr>
        <p:txBody>
          <a:bodyPr spcFirstLastPara="1" wrap="square" lIns="91425" tIns="45700" rIns="91425" bIns="45700" anchor="t" anchorCtr="0">
            <a:normAutofit/>
          </a:bodyPr>
          <a:lstStyle/>
          <a:p>
            <a:pPr marL="457200" lvl="0" indent="-406400" algn="ctr" rtl="0">
              <a:lnSpc>
                <a:spcPct val="100000"/>
              </a:lnSpc>
              <a:spcBef>
                <a:spcPts val="560"/>
              </a:spcBef>
              <a:spcAft>
                <a:spcPts val="0"/>
              </a:spcAft>
              <a:buSzPts val="2800"/>
              <a:buChar char="•"/>
            </a:pPr>
            <a:r>
              <a:rPr lang="en-US"/>
              <a:t>District is entitled to a calculated Entitlement</a:t>
            </a:r>
            <a:endParaRPr/>
          </a:p>
          <a:p>
            <a:pPr marL="914400" lvl="1" indent="-381000" algn="ctr" rtl="0">
              <a:lnSpc>
                <a:spcPct val="100000"/>
              </a:lnSpc>
              <a:spcBef>
                <a:spcPts val="480"/>
              </a:spcBef>
              <a:spcAft>
                <a:spcPts val="0"/>
              </a:spcAft>
              <a:buSzPts val="2400"/>
              <a:buChar char="–"/>
            </a:pPr>
            <a:r>
              <a:rPr lang="en-US" sz="2800"/>
              <a:t>Comprised of property taxes and State Aid</a:t>
            </a:r>
            <a:endParaRPr/>
          </a:p>
          <a:p>
            <a:pPr marL="914400" lvl="1" indent="-381000" algn="ctr" rtl="0">
              <a:lnSpc>
                <a:spcPct val="100000"/>
              </a:lnSpc>
              <a:spcBef>
                <a:spcPts val="480"/>
              </a:spcBef>
              <a:spcAft>
                <a:spcPts val="0"/>
              </a:spcAft>
              <a:buSzPts val="2400"/>
              <a:buChar char="–"/>
            </a:pPr>
            <a:r>
              <a:rPr lang="en-US" sz="2800" b="1"/>
              <a:t>When property taxes don’t fill the bucket, the State makes up the shortfall with State Aid</a:t>
            </a:r>
            <a:endParaRPr/>
          </a:p>
          <a:p>
            <a:pPr marL="457200" lvl="0" indent="-228600" algn="l" rtl="0">
              <a:lnSpc>
                <a:spcPct val="100000"/>
              </a:lnSpc>
              <a:spcBef>
                <a:spcPts val="560"/>
              </a:spcBef>
              <a:spcAft>
                <a:spcPts val="0"/>
              </a:spcAft>
              <a:buClr>
                <a:schemeClr val="dk1"/>
              </a:buClr>
              <a:buSzPts val="2800"/>
              <a:buNone/>
            </a:pPr>
            <a:endParaRPr/>
          </a:p>
          <a:p>
            <a:pPr marL="457200" lvl="0" indent="-228600" algn="l" rtl="0">
              <a:lnSpc>
                <a:spcPct val="100000"/>
              </a:lnSpc>
              <a:spcBef>
                <a:spcPts val="560"/>
              </a:spcBef>
              <a:spcAft>
                <a:spcPts val="0"/>
              </a:spcAft>
              <a:buClr>
                <a:schemeClr val="dk1"/>
              </a:buClr>
              <a:buSzPts val="2800"/>
              <a:buNone/>
            </a:pPr>
            <a:endParaRPr/>
          </a:p>
        </p:txBody>
      </p:sp>
      <p:sp>
        <p:nvSpPr>
          <p:cNvPr id="179" name="Google Shape;179;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FFFFFF"/>
                </a:solidFill>
                <a:latin typeface="Calibri"/>
                <a:ea typeface="Calibri"/>
                <a:cs typeface="Calibri"/>
                <a:sym typeface="Calibri"/>
              </a:rPr>
              <a:t>5</a:t>
            </a:fld>
            <a:endParaRPr sz="1200" b="0" i="0" u="none" strike="noStrike" cap="none">
              <a:solidFill>
                <a:srgbClr val="FFFFFF"/>
              </a:solidFill>
              <a:latin typeface="Calibri"/>
              <a:ea typeface="Calibri"/>
              <a:cs typeface="Calibri"/>
              <a:sym typeface="Calibri"/>
            </a:endParaRPr>
          </a:p>
        </p:txBody>
      </p:sp>
      <p:pic>
        <p:nvPicPr>
          <p:cNvPr id="180" name="Google Shape;180;p15"/>
          <p:cNvPicPr preferRelativeResize="0"/>
          <p:nvPr/>
        </p:nvPicPr>
        <p:blipFill rotWithShape="1">
          <a:blip r:embed="rId3">
            <a:alphaModFix/>
          </a:blip>
          <a:srcRect/>
          <a:stretch/>
        </p:blipFill>
        <p:spPr>
          <a:xfrm>
            <a:off x="3741191" y="5875980"/>
            <a:ext cx="12590837" cy="441102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6"/>
          <p:cNvSpPr txBox="1"/>
          <p:nvPr/>
        </p:nvSpPr>
        <p:spPr>
          <a:xfrm>
            <a:off x="1294799" y="741615"/>
            <a:ext cx="12621241" cy="3213187"/>
          </a:xfrm>
          <a:prstGeom prst="rect">
            <a:avLst/>
          </a:prstGeom>
          <a:noFill/>
          <a:ln>
            <a:noFill/>
          </a:ln>
        </p:spPr>
        <p:txBody>
          <a:bodyPr spcFirstLastPara="1" wrap="square" lIns="0" tIns="0" rIns="0" bIns="0" anchor="t" anchorCtr="0">
            <a:spAutoFit/>
          </a:bodyPr>
          <a:lstStyle/>
          <a:p>
            <a:pPr marL="0" marR="0" lvl="0" indent="0" algn="l" rtl="0">
              <a:lnSpc>
                <a:spcPct val="120002"/>
              </a:lnSpc>
              <a:spcBef>
                <a:spcPts val="0"/>
              </a:spcBef>
              <a:spcAft>
                <a:spcPts val="0"/>
              </a:spcAft>
              <a:buClr>
                <a:srgbClr val="000000"/>
              </a:buClr>
              <a:buSzPts val="7199"/>
              <a:buFont typeface="Arial"/>
              <a:buNone/>
            </a:pPr>
            <a:r>
              <a:rPr lang="en-US" sz="6000" b="0" i="0" u="none" strike="noStrike" cap="none">
                <a:solidFill>
                  <a:srgbClr val="1F6566"/>
                </a:solidFill>
                <a:latin typeface="Roboto Black"/>
                <a:ea typeface="Roboto Black"/>
                <a:cs typeface="Roboto Black"/>
                <a:sym typeface="Roboto Black"/>
              </a:rPr>
              <a:t>Components: Funding Factors</a:t>
            </a:r>
            <a:endParaRPr sz="6000" b="0" i="0" u="none" strike="noStrike" cap="none">
              <a:solidFill>
                <a:srgbClr val="1F6566"/>
              </a:solidFill>
              <a:latin typeface="Roboto Black"/>
              <a:ea typeface="Roboto Black"/>
              <a:cs typeface="Roboto Black"/>
              <a:sym typeface="Roboto Black"/>
            </a:endParaRPr>
          </a:p>
          <a:p>
            <a:pPr marL="0" marR="0" lvl="0" indent="0" algn="l" rtl="0">
              <a:lnSpc>
                <a:spcPct val="120002"/>
              </a:lnSpc>
              <a:spcBef>
                <a:spcPts val="0"/>
              </a:spcBef>
              <a:spcAft>
                <a:spcPts val="0"/>
              </a:spcAft>
              <a:buClr>
                <a:srgbClr val="000000"/>
              </a:buClr>
              <a:buSzPts val="7199"/>
              <a:buFont typeface="Arial"/>
              <a:buNone/>
            </a:pPr>
            <a:endParaRPr sz="6000" b="0" i="0" u="none" strike="noStrike" cap="none">
              <a:solidFill>
                <a:srgbClr val="1F6566"/>
              </a:solidFill>
              <a:latin typeface="Roboto Black"/>
              <a:ea typeface="Roboto Black"/>
              <a:cs typeface="Roboto Black"/>
              <a:sym typeface="Roboto Black"/>
            </a:endParaRPr>
          </a:p>
          <a:p>
            <a:pPr marL="0" marR="0" lvl="0" indent="0" algn="l" rtl="0">
              <a:lnSpc>
                <a:spcPct val="120002"/>
              </a:lnSpc>
              <a:spcBef>
                <a:spcPts val="0"/>
              </a:spcBef>
              <a:spcAft>
                <a:spcPts val="0"/>
              </a:spcAft>
              <a:buClr>
                <a:srgbClr val="000000"/>
              </a:buClr>
              <a:buSzPts val="7199"/>
              <a:buFont typeface="Arial"/>
              <a:buNone/>
            </a:pPr>
            <a:endParaRPr sz="5400" b="0" i="0" u="none" strike="noStrike" cap="none">
              <a:solidFill>
                <a:srgbClr val="1F6566"/>
              </a:solidFill>
              <a:latin typeface="Roboto Black"/>
              <a:ea typeface="Roboto Black"/>
              <a:cs typeface="Roboto Black"/>
              <a:sym typeface="Roboto Black"/>
            </a:endParaRPr>
          </a:p>
        </p:txBody>
      </p:sp>
      <p:pic>
        <p:nvPicPr>
          <p:cNvPr id="186" name="Google Shape;186;p16"/>
          <p:cNvPicPr preferRelativeResize="0"/>
          <p:nvPr/>
        </p:nvPicPr>
        <p:blipFill rotWithShape="1">
          <a:blip r:embed="rId3">
            <a:alphaModFix/>
          </a:blip>
          <a:srcRect/>
          <a:stretch/>
        </p:blipFill>
        <p:spPr>
          <a:xfrm rot="-5400000">
            <a:off x="15814116" y="0"/>
            <a:ext cx="2473885" cy="2473885"/>
          </a:xfrm>
          <a:prstGeom prst="rect">
            <a:avLst/>
          </a:prstGeom>
          <a:noFill/>
          <a:ln>
            <a:noFill/>
          </a:ln>
        </p:spPr>
      </p:pic>
      <p:grpSp>
        <p:nvGrpSpPr>
          <p:cNvPr id="187" name="Google Shape;187;p16"/>
          <p:cNvGrpSpPr/>
          <p:nvPr/>
        </p:nvGrpSpPr>
        <p:grpSpPr>
          <a:xfrm>
            <a:off x="15889139" y="842762"/>
            <a:ext cx="2406625" cy="788359"/>
            <a:chOff x="0" y="0"/>
            <a:chExt cx="3208834" cy="1051145"/>
          </a:xfrm>
        </p:grpSpPr>
        <p:pic>
          <p:nvPicPr>
            <p:cNvPr id="188" name="Google Shape;188;p16"/>
            <p:cNvPicPr preferRelativeResize="0"/>
            <p:nvPr/>
          </p:nvPicPr>
          <p:blipFill rotWithShape="1">
            <a:blip r:embed="rId4">
              <a:alphaModFix/>
            </a:blip>
            <a:srcRect r="44100"/>
            <a:stretch/>
          </p:blipFill>
          <p:spPr>
            <a:xfrm>
              <a:off x="0" y="0"/>
              <a:ext cx="3208834" cy="203200"/>
            </a:xfrm>
            <a:prstGeom prst="rect">
              <a:avLst/>
            </a:prstGeom>
            <a:noFill/>
            <a:ln>
              <a:noFill/>
            </a:ln>
          </p:spPr>
        </p:pic>
        <p:pic>
          <p:nvPicPr>
            <p:cNvPr id="189" name="Google Shape;189;p16"/>
            <p:cNvPicPr preferRelativeResize="0"/>
            <p:nvPr/>
          </p:nvPicPr>
          <p:blipFill rotWithShape="1">
            <a:blip r:embed="rId4">
              <a:alphaModFix/>
            </a:blip>
            <a:srcRect r="44100"/>
            <a:stretch/>
          </p:blipFill>
          <p:spPr>
            <a:xfrm>
              <a:off x="0" y="431800"/>
              <a:ext cx="3208834" cy="203200"/>
            </a:xfrm>
            <a:prstGeom prst="rect">
              <a:avLst/>
            </a:prstGeom>
            <a:noFill/>
            <a:ln>
              <a:noFill/>
            </a:ln>
          </p:spPr>
        </p:pic>
        <p:pic>
          <p:nvPicPr>
            <p:cNvPr id="190" name="Google Shape;190;p16"/>
            <p:cNvPicPr preferRelativeResize="0"/>
            <p:nvPr/>
          </p:nvPicPr>
          <p:blipFill rotWithShape="1">
            <a:blip r:embed="rId4">
              <a:alphaModFix/>
            </a:blip>
            <a:srcRect r="44100"/>
            <a:stretch/>
          </p:blipFill>
          <p:spPr>
            <a:xfrm>
              <a:off x="0" y="847945"/>
              <a:ext cx="3208834" cy="203200"/>
            </a:xfrm>
            <a:prstGeom prst="rect">
              <a:avLst/>
            </a:prstGeom>
            <a:noFill/>
            <a:ln>
              <a:noFill/>
            </a:ln>
          </p:spPr>
        </p:pic>
      </p:grpSp>
      <p:pic>
        <p:nvPicPr>
          <p:cNvPr id="191" name="Google Shape;191;p16"/>
          <p:cNvPicPr preferRelativeResize="0"/>
          <p:nvPr/>
        </p:nvPicPr>
        <p:blipFill rotWithShape="1">
          <a:blip r:embed="rId5">
            <a:alphaModFix/>
          </a:blip>
          <a:srcRect/>
          <a:stretch/>
        </p:blipFill>
        <p:spPr>
          <a:xfrm>
            <a:off x="200069" y="8701554"/>
            <a:ext cx="1094731" cy="1308204"/>
          </a:xfrm>
          <a:prstGeom prst="rect">
            <a:avLst/>
          </a:prstGeom>
          <a:noFill/>
          <a:ln>
            <a:noFill/>
          </a:ln>
        </p:spPr>
      </p:pic>
      <p:pic>
        <p:nvPicPr>
          <p:cNvPr id="192" name="Google Shape;192;p16"/>
          <p:cNvPicPr preferRelativeResize="0"/>
          <p:nvPr/>
        </p:nvPicPr>
        <p:blipFill rotWithShape="1">
          <a:blip r:embed="rId6">
            <a:alphaModFix/>
          </a:blip>
          <a:srcRect/>
          <a:stretch/>
        </p:blipFill>
        <p:spPr>
          <a:xfrm>
            <a:off x="1294799" y="2473885"/>
            <a:ext cx="14519317" cy="742735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7"/>
          <p:cNvSpPr txBox="1"/>
          <p:nvPr/>
        </p:nvSpPr>
        <p:spPr>
          <a:xfrm>
            <a:off x="1294800" y="741615"/>
            <a:ext cx="11449650" cy="3213187"/>
          </a:xfrm>
          <a:prstGeom prst="rect">
            <a:avLst/>
          </a:prstGeom>
          <a:noFill/>
          <a:ln>
            <a:noFill/>
          </a:ln>
        </p:spPr>
        <p:txBody>
          <a:bodyPr spcFirstLastPara="1" wrap="square" lIns="0" tIns="0" rIns="0" bIns="0" anchor="t" anchorCtr="0">
            <a:spAutoFit/>
          </a:bodyPr>
          <a:lstStyle/>
          <a:p>
            <a:pPr marL="0" marR="0" lvl="0" indent="0" algn="l" rtl="0">
              <a:lnSpc>
                <a:spcPct val="120002"/>
              </a:lnSpc>
              <a:spcBef>
                <a:spcPts val="0"/>
              </a:spcBef>
              <a:spcAft>
                <a:spcPts val="0"/>
              </a:spcAft>
              <a:buClr>
                <a:srgbClr val="000000"/>
              </a:buClr>
              <a:buSzPts val="7199"/>
              <a:buFont typeface="Arial"/>
              <a:buNone/>
            </a:pPr>
            <a:r>
              <a:rPr lang="en-US" sz="6000" b="0" i="0" u="none" strike="noStrike" cap="none">
                <a:solidFill>
                  <a:srgbClr val="1F6566"/>
                </a:solidFill>
                <a:latin typeface="Roboto Black"/>
                <a:ea typeface="Roboto Black"/>
                <a:cs typeface="Roboto Black"/>
                <a:sym typeface="Roboto Black"/>
              </a:rPr>
              <a:t>Components: Staffing</a:t>
            </a:r>
            <a:endParaRPr sz="6000" b="0" i="0" u="none" strike="noStrike" cap="none">
              <a:solidFill>
                <a:srgbClr val="1F6566"/>
              </a:solidFill>
              <a:latin typeface="Roboto Black"/>
              <a:ea typeface="Roboto Black"/>
              <a:cs typeface="Roboto Black"/>
              <a:sym typeface="Roboto Black"/>
            </a:endParaRPr>
          </a:p>
          <a:p>
            <a:pPr marL="0" marR="0" lvl="0" indent="0" algn="l" rtl="0">
              <a:lnSpc>
                <a:spcPct val="120002"/>
              </a:lnSpc>
              <a:spcBef>
                <a:spcPts val="0"/>
              </a:spcBef>
              <a:spcAft>
                <a:spcPts val="0"/>
              </a:spcAft>
              <a:buClr>
                <a:srgbClr val="000000"/>
              </a:buClr>
              <a:buSzPts val="7199"/>
              <a:buFont typeface="Arial"/>
              <a:buNone/>
            </a:pPr>
            <a:endParaRPr sz="6000" b="0" i="0" u="none" strike="noStrike" cap="none">
              <a:solidFill>
                <a:srgbClr val="1F6566"/>
              </a:solidFill>
              <a:latin typeface="Roboto Black"/>
              <a:ea typeface="Roboto Black"/>
              <a:cs typeface="Roboto Black"/>
              <a:sym typeface="Roboto Black"/>
            </a:endParaRPr>
          </a:p>
          <a:p>
            <a:pPr marL="0" marR="0" lvl="0" indent="0" algn="l" rtl="0">
              <a:lnSpc>
                <a:spcPct val="120002"/>
              </a:lnSpc>
              <a:spcBef>
                <a:spcPts val="0"/>
              </a:spcBef>
              <a:spcAft>
                <a:spcPts val="0"/>
              </a:spcAft>
              <a:buClr>
                <a:srgbClr val="000000"/>
              </a:buClr>
              <a:buSzPts val="7199"/>
              <a:buFont typeface="Arial"/>
              <a:buNone/>
            </a:pPr>
            <a:endParaRPr sz="5400" b="0" i="0" u="none" strike="noStrike" cap="none">
              <a:solidFill>
                <a:srgbClr val="1F6566"/>
              </a:solidFill>
              <a:latin typeface="Roboto Black"/>
              <a:ea typeface="Roboto Black"/>
              <a:cs typeface="Roboto Black"/>
              <a:sym typeface="Roboto Black"/>
            </a:endParaRPr>
          </a:p>
        </p:txBody>
      </p:sp>
      <p:pic>
        <p:nvPicPr>
          <p:cNvPr id="198" name="Google Shape;198;p17"/>
          <p:cNvPicPr preferRelativeResize="0"/>
          <p:nvPr/>
        </p:nvPicPr>
        <p:blipFill rotWithShape="1">
          <a:blip r:embed="rId3">
            <a:alphaModFix/>
          </a:blip>
          <a:srcRect/>
          <a:stretch/>
        </p:blipFill>
        <p:spPr>
          <a:xfrm>
            <a:off x="15812809" y="0"/>
            <a:ext cx="2475191" cy="2475191"/>
          </a:xfrm>
          <a:prstGeom prst="rect">
            <a:avLst/>
          </a:prstGeom>
          <a:noFill/>
          <a:ln>
            <a:noFill/>
          </a:ln>
        </p:spPr>
      </p:pic>
      <p:pic>
        <p:nvPicPr>
          <p:cNvPr id="199" name="Google Shape;199;p17"/>
          <p:cNvPicPr preferRelativeResize="0"/>
          <p:nvPr/>
        </p:nvPicPr>
        <p:blipFill rotWithShape="1">
          <a:blip r:embed="rId4">
            <a:alphaModFix/>
          </a:blip>
          <a:srcRect/>
          <a:stretch/>
        </p:blipFill>
        <p:spPr>
          <a:xfrm>
            <a:off x="15846339" y="445046"/>
            <a:ext cx="2408129" cy="792549"/>
          </a:xfrm>
          <a:prstGeom prst="rect">
            <a:avLst/>
          </a:prstGeom>
          <a:noFill/>
          <a:ln>
            <a:noFill/>
          </a:ln>
        </p:spPr>
      </p:pic>
      <p:pic>
        <p:nvPicPr>
          <p:cNvPr id="200" name="Google Shape;200;p17"/>
          <p:cNvPicPr preferRelativeResize="0"/>
          <p:nvPr/>
        </p:nvPicPr>
        <p:blipFill rotWithShape="1">
          <a:blip r:embed="rId5">
            <a:alphaModFix/>
          </a:blip>
          <a:srcRect/>
          <a:stretch/>
        </p:blipFill>
        <p:spPr>
          <a:xfrm>
            <a:off x="203521" y="8699004"/>
            <a:ext cx="1091279" cy="1310754"/>
          </a:xfrm>
          <a:prstGeom prst="rect">
            <a:avLst/>
          </a:prstGeom>
          <a:noFill/>
          <a:ln>
            <a:noFill/>
          </a:ln>
        </p:spPr>
      </p:pic>
      <p:pic>
        <p:nvPicPr>
          <p:cNvPr id="2" name="Picture 1">
            <a:extLst>
              <a:ext uri="{FF2B5EF4-FFF2-40B4-BE49-F238E27FC236}">
                <a16:creationId xmlns:a16="http://schemas.microsoft.com/office/drawing/2014/main" id="{4773EEEF-55C0-496F-B83D-D41C8DA8FC24}"/>
              </a:ext>
            </a:extLst>
          </p:cNvPr>
          <p:cNvPicPr>
            <a:picLocks noChangeAspect="1"/>
          </p:cNvPicPr>
          <p:nvPr/>
        </p:nvPicPr>
        <p:blipFill>
          <a:blip r:embed="rId6"/>
          <a:stretch>
            <a:fillRect/>
          </a:stretch>
        </p:blipFill>
        <p:spPr>
          <a:xfrm>
            <a:off x="1294800" y="3382824"/>
            <a:ext cx="14518009" cy="292893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8"/>
          <p:cNvSpPr txBox="1"/>
          <p:nvPr/>
        </p:nvSpPr>
        <p:spPr>
          <a:xfrm>
            <a:off x="1294800" y="741615"/>
            <a:ext cx="11449650" cy="5429179"/>
          </a:xfrm>
          <a:prstGeom prst="rect">
            <a:avLst/>
          </a:prstGeom>
          <a:noFill/>
          <a:ln>
            <a:noFill/>
          </a:ln>
        </p:spPr>
        <p:txBody>
          <a:bodyPr spcFirstLastPara="1" wrap="square" lIns="0" tIns="0" rIns="0" bIns="0" anchor="t" anchorCtr="0">
            <a:spAutoFit/>
          </a:bodyPr>
          <a:lstStyle/>
          <a:p>
            <a:pPr marL="0" marR="0" lvl="0" indent="0" algn="l" rtl="0">
              <a:lnSpc>
                <a:spcPct val="120002"/>
              </a:lnSpc>
              <a:spcBef>
                <a:spcPts val="0"/>
              </a:spcBef>
              <a:spcAft>
                <a:spcPts val="0"/>
              </a:spcAft>
              <a:buClr>
                <a:srgbClr val="000000"/>
              </a:buClr>
              <a:buSzPts val="7199"/>
              <a:buFont typeface="Arial"/>
              <a:buNone/>
            </a:pPr>
            <a:r>
              <a:rPr lang="en-US" sz="6000" b="0" i="0" u="none" strike="noStrike" cap="none">
                <a:solidFill>
                  <a:srgbClr val="1F6566"/>
                </a:solidFill>
                <a:latin typeface="Roboto Black"/>
                <a:ea typeface="Roboto Black"/>
                <a:cs typeface="Roboto Black"/>
                <a:sym typeface="Roboto Black"/>
              </a:rPr>
              <a:t>Components: Health &amp; Welfare Benefits Participation</a:t>
            </a:r>
            <a:endParaRPr/>
          </a:p>
          <a:p>
            <a:pPr marL="0" marR="0" lvl="0" indent="0" algn="l" rtl="0">
              <a:lnSpc>
                <a:spcPct val="120002"/>
              </a:lnSpc>
              <a:spcBef>
                <a:spcPts val="0"/>
              </a:spcBef>
              <a:spcAft>
                <a:spcPts val="0"/>
              </a:spcAft>
              <a:buClr>
                <a:srgbClr val="000000"/>
              </a:buClr>
              <a:buSzPts val="7199"/>
              <a:buFont typeface="Arial"/>
              <a:buNone/>
            </a:pPr>
            <a:endParaRPr sz="6000" b="0" i="0" u="none" strike="noStrike" cap="none">
              <a:solidFill>
                <a:srgbClr val="1F6566"/>
              </a:solidFill>
              <a:latin typeface="Roboto Black"/>
              <a:ea typeface="Roboto Black"/>
              <a:cs typeface="Roboto Black"/>
              <a:sym typeface="Roboto Black"/>
            </a:endParaRPr>
          </a:p>
          <a:p>
            <a:pPr marL="0" marR="0" lvl="0" indent="0" algn="l" rtl="0">
              <a:lnSpc>
                <a:spcPct val="120002"/>
              </a:lnSpc>
              <a:spcBef>
                <a:spcPts val="0"/>
              </a:spcBef>
              <a:spcAft>
                <a:spcPts val="0"/>
              </a:spcAft>
              <a:buClr>
                <a:srgbClr val="000000"/>
              </a:buClr>
              <a:buSzPts val="7199"/>
              <a:buFont typeface="Arial"/>
              <a:buNone/>
            </a:pPr>
            <a:endParaRPr sz="6000" b="0" i="0" u="none" strike="noStrike" cap="none">
              <a:solidFill>
                <a:srgbClr val="1F6566"/>
              </a:solidFill>
              <a:latin typeface="Roboto Black"/>
              <a:ea typeface="Roboto Black"/>
              <a:cs typeface="Roboto Black"/>
              <a:sym typeface="Roboto Black"/>
            </a:endParaRPr>
          </a:p>
          <a:p>
            <a:pPr marL="0" marR="0" lvl="0" indent="0" algn="l" rtl="0">
              <a:lnSpc>
                <a:spcPct val="120002"/>
              </a:lnSpc>
              <a:spcBef>
                <a:spcPts val="0"/>
              </a:spcBef>
              <a:spcAft>
                <a:spcPts val="0"/>
              </a:spcAft>
              <a:buClr>
                <a:srgbClr val="000000"/>
              </a:buClr>
              <a:buSzPts val="7199"/>
              <a:buFont typeface="Arial"/>
              <a:buNone/>
            </a:pPr>
            <a:endParaRPr sz="5400" b="0" i="0" u="none" strike="noStrike" cap="none">
              <a:solidFill>
                <a:srgbClr val="1F6566"/>
              </a:solidFill>
              <a:latin typeface="Roboto Black"/>
              <a:ea typeface="Roboto Black"/>
              <a:cs typeface="Roboto Black"/>
              <a:sym typeface="Roboto Black"/>
            </a:endParaRPr>
          </a:p>
        </p:txBody>
      </p:sp>
      <p:pic>
        <p:nvPicPr>
          <p:cNvPr id="207" name="Google Shape;207;p18"/>
          <p:cNvPicPr preferRelativeResize="0"/>
          <p:nvPr/>
        </p:nvPicPr>
        <p:blipFill rotWithShape="1">
          <a:blip r:embed="rId3">
            <a:alphaModFix/>
          </a:blip>
          <a:srcRect/>
          <a:stretch/>
        </p:blipFill>
        <p:spPr>
          <a:xfrm>
            <a:off x="15812809" y="0"/>
            <a:ext cx="2475191" cy="2475191"/>
          </a:xfrm>
          <a:prstGeom prst="rect">
            <a:avLst/>
          </a:prstGeom>
          <a:noFill/>
          <a:ln>
            <a:noFill/>
          </a:ln>
        </p:spPr>
      </p:pic>
      <p:pic>
        <p:nvPicPr>
          <p:cNvPr id="208" name="Google Shape;208;p18"/>
          <p:cNvPicPr preferRelativeResize="0"/>
          <p:nvPr/>
        </p:nvPicPr>
        <p:blipFill rotWithShape="1">
          <a:blip r:embed="rId4">
            <a:alphaModFix/>
          </a:blip>
          <a:srcRect/>
          <a:stretch/>
        </p:blipFill>
        <p:spPr>
          <a:xfrm>
            <a:off x="15846339" y="445046"/>
            <a:ext cx="2408129" cy="792549"/>
          </a:xfrm>
          <a:prstGeom prst="rect">
            <a:avLst/>
          </a:prstGeom>
          <a:noFill/>
          <a:ln>
            <a:noFill/>
          </a:ln>
        </p:spPr>
      </p:pic>
      <p:pic>
        <p:nvPicPr>
          <p:cNvPr id="209" name="Google Shape;209;p18"/>
          <p:cNvPicPr preferRelativeResize="0"/>
          <p:nvPr/>
        </p:nvPicPr>
        <p:blipFill rotWithShape="1">
          <a:blip r:embed="rId5">
            <a:alphaModFix/>
          </a:blip>
          <a:srcRect/>
          <a:stretch/>
        </p:blipFill>
        <p:spPr>
          <a:xfrm>
            <a:off x="203521" y="8699004"/>
            <a:ext cx="1091279" cy="1310754"/>
          </a:xfrm>
          <a:prstGeom prst="rect">
            <a:avLst/>
          </a:prstGeom>
          <a:noFill/>
          <a:ln>
            <a:noFill/>
          </a:ln>
        </p:spPr>
      </p:pic>
      <p:pic>
        <p:nvPicPr>
          <p:cNvPr id="210" name="Google Shape;210;p18"/>
          <p:cNvPicPr preferRelativeResize="0"/>
          <p:nvPr/>
        </p:nvPicPr>
        <p:blipFill rotWithShape="1">
          <a:blip r:embed="rId6">
            <a:alphaModFix/>
          </a:blip>
          <a:srcRect/>
          <a:stretch/>
        </p:blipFill>
        <p:spPr>
          <a:xfrm>
            <a:off x="5000625" y="3014663"/>
            <a:ext cx="7400925" cy="3100387"/>
          </a:xfrm>
          <a:prstGeom prst="rect">
            <a:avLst/>
          </a:prstGeom>
          <a:noFill/>
          <a:ln>
            <a:noFill/>
          </a:ln>
        </p:spPr>
      </p:pic>
      <p:pic>
        <p:nvPicPr>
          <p:cNvPr id="211" name="Google Shape;211;p18"/>
          <p:cNvPicPr preferRelativeResize="0"/>
          <p:nvPr/>
        </p:nvPicPr>
        <p:blipFill rotWithShape="1">
          <a:blip r:embed="rId7">
            <a:alphaModFix/>
          </a:blip>
          <a:srcRect/>
          <a:stretch/>
        </p:blipFill>
        <p:spPr>
          <a:xfrm>
            <a:off x="5000625" y="6170794"/>
            <a:ext cx="7400925" cy="337459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9"/>
          <p:cNvSpPr txBox="1">
            <a:spLocks noGrp="1"/>
          </p:cNvSpPr>
          <p:nvPr>
            <p:ph type="title"/>
          </p:nvPr>
        </p:nvSpPr>
        <p:spPr>
          <a:xfrm>
            <a:off x="116073" y="27432"/>
            <a:ext cx="18036540" cy="1261872"/>
          </a:xfrm>
          <a:prstGeom prst="rect">
            <a:avLst/>
          </a:prstGeom>
          <a:noFill/>
          <a:ln>
            <a:noFill/>
          </a:ln>
        </p:spPr>
        <p:txBody>
          <a:bodyPr spcFirstLastPara="1" wrap="square" lIns="91425" tIns="45700" rIns="91425" bIns="45700" anchor="ctr" anchorCtr="0">
            <a:noAutofit/>
          </a:bodyPr>
          <a:lstStyle/>
          <a:p>
            <a:pPr marL="0" lvl="0" indent="0" algn="l" rtl="0">
              <a:lnSpc>
                <a:spcPct val="95000"/>
              </a:lnSpc>
              <a:spcBef>
                <a:spcPts val="0"/>
              </a:spcBef>
              <a:spcAft>
                <a:spcPts val="0"/>
              </a:spcAft>
              <a:buClr>
                <a:schemeClr val="dk1"/>
              </a:buClr>
              <a:buSzPts val="4200"/>
              <a:buFont typeface="Arial Narrow"/>
              <a:buNone/>
            </a:pPr>
            <a:r>
              <a:rPr lang="en-US"/>
              <a:t>2025-26 School District and Charter School LCFF Funding Factors</a:t>
            </a:r>
            <a:endParaRPr/>
          </a:p>
        </p:txBody>
      </p:sp>
      <p:sp>
        <p:nvSpPr>
          <p:cNvPr id="217" name="Google Shape;217;p19"/>
          <p:cNvSpPr txBox="1">
            <a:spLocks noGrp="1"/>
          </p:cNvSpPr>
          <p:nvPr>
            <p:ph type="ftr" idx="11"/>
          </p:nvPr>
        </p:nvSpPr>
        <p:spPr>
          <a:xfrm>
            <a:off x="7131347" y="9891564"/>
            <a:ext cx="4004882" cy="344859"/>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None/>
            </a:pPr>
            <a:r>
              <a:rPr lang="en-US">
                <a:solidFill>
                  <a:srgbClr val="FFFFFF"/>
                </a:solidFill>
              </a:rPr>
              <a:t>© 2025 School Services of California Inc.</a:t>
            </a:r>
            <a:endParaRPr/>
          </a:p>
        </p:txBody>
      </p:sp>
      <p:sp>
        <p:nvSpPr>
          <p:cNvPr id="218" name="Google Shape;218;p19"/>
          <p:cNvSpPr txBox="1">
            <a:spLocks noGrp="1"/>
          </p:cNvSpPr>
          <p:nvPr>
            <p:ph type="sldNum" idx="12"/>
          </p:nvPr>
        </p:nvSpPr>
        <p:spPr>
          <a:xfrm>
            <a:off x="17158716" y="9806939"/>
            <a:ext cx="1014984" cy="480060"/>
          </a:xfrm>
          <a:prstGeom prst="rect">
            <a:avLst/>
          </a:prstGeom>
          <a:no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lvl="0" indent="0" algn="r" rtl="0">
              <a:lnSpc>
                <a:spcPct val="100000"/>
              </a:lnSpc>
              <a:spcBef>
                <a:spcPts val="0"/>
              </a:spcBef>
              <a:spcAft>
                <a:spcPts val="0"/>
              </a:spcAft>
              <a:buNone/>
            </a:pPr>
            <a:fld id="{00000000-1234-1234-1234-123412341234}" type="slidenum">
              <a:rPr lang="en-US">
                <a:solidFill>
                  <a:srgbClr val="FFFFFF"/>
                </a:solidFill>
              </a:rPr>
              <a:t>9</a:t>
            </a:fld>
            <a:endParaRPr>
              <a:solidFill>
                <a:srgbClr val="FFFFFF"/>
              </a:solidFill>
            </a:endParaRPr>
          </a:p>
        </p:txBody>
      </p:sp>
      <p:graphicFrame>
        <p:nvGraphicFramePr>
          <p:cNvPr id="219" name="Google Shape;219;p19"/>
          <p:cNvGraphicFramePr/>
          <p:nvPr/>
        </p:nvGraphicFramePr>
        <p:xfrm>
          <a:off x="1060847" y="1561622"/>
          <a:ext cx="15767575" cy="7829010"/>
        </p:xfrm>
        <a:graphic>
          <a:graphicData uri="http://schemas.openxmlformats.org/drawingml/2006/table">
            <a:tbl>
              <a:tblPr firstRow="1" bandRow="1">
                <a:noFill/>
                <a:tableStyleId>{46A16F17-206E-4E17-8197-48CF6EEACBB5}</a:tableStyleId>
              </a:tblPr>
              <a:tblGrid>
                <a:gridCol w="7957650">
                  <a:extLst>
                    <a:ext uri="{9D8B030D-6E8A-4147-A177-3AD203B41FA5}">
                      <a16:colId xmlns:a16="http://schemas.microsoft.com/office/drawing/2014/main" val="20000"/>
                    </a:ext>
                  </a:extLst>
                </a:gridCol>
                <a:gridCol w="2098225">
                  <a:extLst>
                    <a:ext uri="{9D8B030D-6E8A-4147-A177-3AD203B41FA5}">
                      <a16:colId xmlns:a16="http://schemas.microsoft.com/office/drawing/2014/main" val="20001"/>
                    </a:ext>
                  </a:extLst>
                </a:gridCol>
                <a:gridCol w="2028750">
                  <a:extLst>
                    <a:ext uri="{9D8B030D-6E8A-4147-A177-3AD203B41FA5}">
                      <a16:colId xmlns:a16="http://schemas.microsoft.com/office/drawing/2014/main" val="20002"/>
                    </a:ext>
                  </a:extLst>
                </a:gridCol>
                <a:gridCol w="1903700">
                  <a:extLst>
                    <a:ext uri="{9D8B030D-6E8A-4147-A177-3AD203B41FA5}">
                      <a16:colId xmlns:a16="http://schemas.microsoft.com/office/drawing/2014/main" val="20003"/>
                    </a:ext>
                  </a:extLst>
                </a:gridCol>
                <a:gridCol w="1779250">
                  <a:extLst>
                    <a:ext uri="{9D8B030D-6E8A-4147-A177-3AD203B41FA5}">
                      <a16:colId xmlns:a16="http://schemas.microsoft.com/office/drawing/2014/main" val="20004"/>
                    </a:ext>
                  </a:extLst>
                </a:gridCol>
              </a:tblGrid>
              <a:tr h="714000">
                <a:tc>
                  <a:txBody>
                    <a:bodyPr/>
                    <a:lstStyle/>
                    <a:p>
                      <a:pPr marL="0" marR="0" lvl="0" indent="0" algn="l" rtl="0">
                        <a:spcBef>
                          <a:spcPts val="0"/>
                        </a:spcBef>
                        <a:spcAft>
                          <a:spcPts val="0"/>
                        </a:spcAft>
                        <a:buNone/>
                      </a:pPr>
                      <a:r>
                        <a:rPr lang="en-US" sz="3600" b="1" u="none" strike="noStrike" cap="none">
                          <a:solidFill>
                            <a:schemeClr val="lt1"/>
                          </a:solidFill>
                          <a:latin typeface="Arial Narrow"/>
                          <a:ea typeface="Arial Narrow"/>
                          <a:cs typeface="Arial Narrow"/>
                          <a:sym typeface="Arial Narrow"/>
                        </a:rPr>
                        <a:t>Grade Span</a:t>
                      </a:r>
                      <a:endParaRPr/>
                    </a:p>
                  </a:txBody>
                  <a:tcPr marL="137150" marR="137150" marT="68575" marB="68575">
                    <a:lnL w="12700" cap="flat" cmpd="sng">
                      <a:solidFill>
                        <a:schemeClr val="dk1"/>
                      </a:solidFill>
                      <a:prstDash val="solid"/>
                      <a:round/>
                      <a:headEnd type="none" w="sm" len="sm"/>
                      <a:tailEnd type="none" w="sm" len="sm"/>
                    </a:lnL>
                    <a:lnR w="12700" cap="flat" cmpd="sng">
                      <a:solidFill>
                        <a:srgbClr val="C76E07"/>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lt1"/>
                        </a:buClr>
                        <a:buSzPts val="3600"/>
                        <a:buFont typeface="Arial Narrow"/>
                        <a:buNone/>
                      </a:pPr>
                      <a:r>
                        <a:rPr lang="en-US" sz="3600" b="1">
                          <a:solidFill>
                            <a:schemeClr val="lt1"/>
                          </a:solidFill>
                          <a:latin typeface="Arial Narrow"/>
                          <a:ea typeface="Arial Narrow"/>
                          <a:cs typeface="Arial Narrow"/>
                          <a:sym typeface="Arial Narrow"/>
                        </a:rPr>
                        <a:t>TK-3</a:t>
                      </a:r>
                      <a:endParaRPr sz="3600" b="1" i="0">
                        <a:solidFill>
                          <a:schemeClr val="lt1"/>
                        </a:solidFill>
                        <a:latin typeface="Arial Narrow"/>
                        <a:ea typeface="Arial Narrow"/>
                        <a:cs typeface="Arial Narrow"/>
                        <a:sym typeface="Arial Narrow"/>
                      </a:endParaRPr>
                    </a:p>
                  </a:txBody>
                  <a:tcPr marL="137150" marR="137150" marT="68575" marB="68575">
                    <a:lnL w="12700" cap="flat" cmpd="sng">
                      <a:solidFill>
                        <a:srgbClr val="C76E07"/>
                      </a:solidFill>
                      <a:prstDash val="solid"/>
                      <a:round/>
                      <a:headEnd type="none" w="sm" len="sm"/>
                      <a:tailEnd type="none" w="sm" len="sm"/>
                    </a:lnL>
                    <a:lnR w="12700" cap="flat" cmpd="sng">
                      <a:solidFill>
                        <a:srgbClr val="4F830E"/>
                      </a:solidFill>
                      <a:prstDash val="solid"/>
                      <a:round/>
                      <a:headEnd type="none" w="sm" len="sm"/>
                      <a:tailEnd type="none" w="sm" len="sm"/>
                    </a:lnR>
                    <a:lnT w="12700" cap="flat" cmpd="sng">
                      <a:solidFill>
                        <a:srgbClr val="C76E07"/>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C76E07"/>
                    </a:solidFill>
                  </a:tcPr>
                </a:tc>
                <a:tc>
                  <a:txBody>
                    <a:bodyPr/>
                    <a:lstStyle/>
                    <a:p>
                      <a:pPr marL="0" marR="0" lvl="0" indent="0" algn="ctr" rtl="0">
                        <a:lnSpc>
                          <a:spcPct val="100000"/>
                        </a:lnSpc>
                        <a:spcBef>
                          <a:spcPts val="0"/>
                        </a:spcBef>
                        <a:spcAft>
                          <a:spcPts val="0"/>
                        </a:spcAft>
                        <a:buClr>
                          <a:schemeClr val="lt1"/>
                        </a:buClr>
                        <a:buSzPts val="3600"/>
                        <a:buFont typeface="Arial Narrow"/>
                        <a:buNone/>
                      </a:pPr>
                      <a:r>
                        <a:rPr lang="en-US" sz="3600" b="1">
                          <a:solidFill>
                            <a:schemeClr val="lt1"/>
                          </a:solidFill>
                          <a:latin typeface="Arial Narrow"/>
                          <a:ea typeface="Arial Narrow"/>
                          <a:cs typeface="Arial Narrow"/>
                          <a:sym typeface="Arial Narrow"/>
                        </a:rPr>
                        <a:t>4-6</a:t>
                      </a:r>
                      <a:endParaRPr sz="3600" b="1" i="0">
                        <a:solidFill>
                          <a:schemeClr val="lt1"/>
                        </a:solidFill>
                        <a:latin typeface="Arial Narrow"/>
                        <a:ea typeface="Arial Narrow"/>
                        <a:cs typeface="Arial Narrow"/>
                        <a:sym typeface="Arial Narrow"/>
                      </a:endParaRPr>
                    </a:p>
                  </a:txBody>
                  <a:tcPr marL="137150" marR="137150" marT="68575" marB="68575">
                    <a:lnL w="12700" cap="flat" cmpd="sng">
                      <a:solidFill>
                        <a:srgbClr val="4F830E"/>
                      </a:solidFill>
                      <a:prstDash val="solid"/>
                      <a:round/>
                      <a:headEnd type="none" w="sm" len="sm"/>
                      <a:tailEnd type="none" w="sm" len="sm"/>
                    </a:lnL>
                    <a:lnR w="12700" cap="flat" cmpd="sng">
                      <a:solidFill>
                        <a:srgbClr val="006F8D"/>
                      </a:solidFill>
                      <a:prstDash val="solid"/>
                      <a:round/>
                      <a:headEnd type="none" w="sm" len="sm"/>
                      <a:tailEnd type="none" w="sm" len="sm"/>
                    </a:lnR>
                    <a:lnT w="12700" cap="flat" cmpd="sng">
                      <a:solidFill>
                        <a:srgbClr val="4F830E"/>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4F830E"/>
                    </a:solidFill>
                  </a:tcPr>
                </a:tc>
                <a:tc>
                  <a:txBody>
                    <a:bodyPr/>
                    <a:lstStyle/>
                    <a:p>
                      <a:pPr marL="0" marR="0" lvl="0" indent="0" algn="ctr" rtl="0">
                        <a:spcBef>
                          <a:spcPts val="0"/>
                        </a:spcBef>
                        <a:spcAft>
                          <a:spcPts val="0"/>
                        </a:spcAft>
                        <a:buNone/>
                      </a:pPr>
                      <a:r>
                        <a:rPr lang="en-US" sz="3600" b="1">
                          <a:solidFill>
                            <a:schemeClr val="lt1"/>
                          </a:solidFill>
                          <a:latin typeface="Arial Narrow"/>
                          <a:ea typeface="Arial Narrow"/>
                          <a:cs typeface="Arial Narrow"/>
                          <a:sym typeface="Arial Narrow"/>
                        </a:rPr>
                        <a:t>7-8</a:t>
                      </a:r>
                      <a:endParaRPr/>
                    </a:p>
                  </a:txBody>
                  <a:tcPr marL="137150" marR="137150" marT="68575" marB="68575">
                    <a:lnL w="12700" cap="flat" cmpd="sng">
                      <a:solidFill>
                        <a:srgbClr val="006F8D"/>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rgbClr val="006F8D"/>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006F8D"/>
                    </a:solidFill>
                  </a:tcPr>
                </a:tc>
                <a:tc>
                  <a:txBody>
                    <a:bodyPr/>
                    <a:lstStyle/>
                    <a:p>
                      <a:pPr marL="0" marR="0" lvl="0" indent="0" algn="ctr" rtl="0">
                        <a:spcBef>
                          <a:spcPts val="0"/>
                        </a:spcBef>
                        <a:spcAft>
                          <a:spcPts val="0"/>
                        </a:spcAft>
                        <a:buNone/>
                      </a:pPr>
                      <a:r>
                        <a:rPr lang="en-US" sz="3600" b="1">
                          <a:solidFill>
                            <a:schemeClr val="lt1"/>
                          </a:solidFill>
                          <a:latin typeface="Arial Narrow"/>
                          <a:ea typeface="Arial Narrow"/>
                          <a:cs typeface="Arial Narrow"/>
                          <a:sym typeface="Arial Narrow"/>
                        </a:rPr>
                        <a:t>9-12</a:t>
                      </a:r>
                      <a:endParaRPr/>
                    </a:p>
                  </a:txBody>
                  <a:tcPr marL="137150" marR="137150" marT="68575" marB="68575">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12700" cap="flat" cmpd="sng">
                      <a:solidFill>
                        <a:schemeClr val="accent4"/>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chemeClr val="accent4"/>
                    </a:solidFill>
                  </a:tcPr>
                </a:tc>
                <a:extLst>
                  <a:ext uri="{0D108BD9-81ED-4DB2-BD59-A6C34878D82A}">
                    <a16:rowId xmlns:a16="http://schemas.microsoft.com/office/drawing/2014/main" val="10000"/>
                  </a:ext>
                </a:extLst>
              </a:tr>
              <a:tr h="714225">
                <a:tc>
                  <a:txBody>
                    <a:bodyPr/>
                    <a:lstStyle/>
                    <a:p>
                      <a:pPr marL="115570" marR="0" lvl="0" indent="0" algn="l" rtl="0">
                        <a:lnSpc>
                          <a:spcPct val="100000"/>
                        </a:lnSpc>
                        <a:spcBef>
                          <a:spcPts val="0"/>
                        </a:spcBef>
                        <a:spcAft>
                          <a:spcPts val="0"/>
                        </a:spcAft>
                        <a:buClr>
                          <a:schemeClr val="dk1"/>
                        </a:buClr>
                        <a:buSzPts val="3600"/>
                        <a:buFont typeface="Arial Narrow"/>
                        <a:buNone/>
                      </a:pPr>
                      <a:r>
                        <a:rPr lang="en-US" sz="3600" b="1">
                          <a:latin typeface="Arial Narrow"/>
                          <a:ea typeface="Arial Narrow"/>
                          <a:cs typeface="Arial Narrow"/>
                          <a:sym typeface="Arial Narrow"/>
                        </a:rPr>
                        <a:t>2024-25 Base Grant per ADA</a:t>
                      </a:r>
                      <a:endParaRPr sz="3600" b="1" i="0">
                        <a:solidFill>
                          <a:schemeClr val="lt1"/>
                        </a:solidFill>
                        <a:latin typeface="Arial Narrow"/>
                        <a:ea typeface="Arial Narrow"/>
                        <a:cs typeface="Arial Narrow"/>
                        <a:sym typeface="Arial Narrow"/>
                      </a:endParaRPr>
                    </a:p>
                  </a:txBody>
                  <a:tcPr marL="0" marR="0" marT="0" marB="0" anchor="ctr">
                    <a:lnL w="12700" cap="flat" cmpd="sng">
                      <a:solidFill>
                        <a:schemeClr val="dk1"/>
                      </a:solidFill>
                      <a:prstDash val="solid"/>
                      <a:round/>
                      <a:headEnd type="none" w="sm" len="sm"/>
                      <a:tailEnd type="none" w="sm" len="sm"/>
                    </a:lnL>
                    <a:lnR w="12700" cap="flat" cmpd="sng">
                      <a:solidFill>
                        <a:srgbClr val="C76E07"/>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3600" b="1" u="none" strike="noStrike">
                          <a:solidFill>
                            <a:schemeClr val="dk1"/>
                          </a:solidFill>
                          <a:latin typeface="Arial Narrow"/>
                          <a:ea typeface="Arial Narrow"/>
                          <a:cs typeface="Arial Narrow"/>
                          <a:sym typeface="Arial Narrow"/>
                        </a:rPr>
                        <a:t>$10,025</a:t>
                      </a:r>
                      <a:endParaRPr/>
                    </a:p>
                  </a:txBody>
                  <a:tcPr marL="0" marR="137150" marT="0" marB="0" anchor="ctr">
                    <a:lnL w="12700" cap="flat" cmpd="sng">
                      <a:solidFill>
                        <a:srgbClr val="C76E07"/>
                      </a:solidFill>
                      <a:prstDash val="solid"/>
                      <a:round/>
                      <a:headEnd type="none" w="sm" len="sm"/>
                      <a:tailEnd type="none" w="sm" len="sm"/>
                    </a:lnL>
                    <a:lnR w="12700" cap="flat" cmpd="sng">
                      <a:solidFill>
                        <a:srgbClr val="4F830E"/>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3600" b="1" u="none" strike="noStrike">
                          <a:solidFill>
                            <a:schemeClr val="dk1"/>
                          </a:solidFill>
                          <a:latin typeface="Arial Narrow"/>
                          <a:ea typeface="Arial Narrow"/>
                          <a:cs typeface="Arial Narrow"/>
                          <a:sym typeface="Arial Narrow"/>
                        </a:rPr>
                        <a:t>$10,177</a:t>
                      </a:r>
                      <a:endParaRPr/>
                    </a:p>
                  </a:txBody>
                  <a:tcPr marL="0" marR="137150" marT="0" marB="0" anchor="ctr">
                    <a:lnL w="12700" cap="flat" cmpd="sng">
                      <a:solidFill>
                        <a:srgbClr val="4F830E"/>
                      </a:solidFill>
                      <a:prstDash val="solid"/>
                      <a:round/>
                      <a:headEnd type="none" w="sm" len="sm"/>
                      <a:tailEnd type="none" w="sm" len="sm"/>
                    </a:lnL>
                    <a:lnR w="12700" cap="flat" cmpd="sng">
                      <a:solidFill>
                        <a:srgbClr val="006F8D"/>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3600" b="1" u="none" strike="noStrike">
                          <a:solidFill>
                            <a:schemeClr val="dk1"/>
                          </a:solidFill>
                          <a:latin typeface="Arial Narrow"/>
                          <a:ea typeface="Arial Narrow"/>
                          <a:cs typeface="Arial Narrow"/>
                          <a:sym typeface="Arial Narrow"/>
                        </a:rPr>
                        <a:t>$10,478</a:t>
                      </a:r>
                      <a:endParaRPr/>
                    </a:p>
                  </a:txBody>
                  <a:tcPr marL="0" marR="137150" marT="0" marB="0" anchor="ctr">
                    <a:lnL w="12700" cap="flat" cmpd="sng">
                      <a:solidFill>
                        <a:srgbClr val="006F8D"/>
                      </a:solidFill>
                      <a:prstDash val="solid"/>
                      <a:round/>
                      <a:headEnd type="none" w="sm" len="sm"/>
                      <a:tailEnd type="none" w="sm" len="sm"/>
                    </a:lnL>
                    <a:lnR w="12700" cap="flat" cmpd="sng">
                      <a:solidFill>
                        <a:schemeClr val="accent4"/>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3600" b="1" u="none" strike="noStrike">
                          <a:solidFill>
                            <a:schemeClr val="dk1"/>
                          </a:solidFill>
                          <a:latin typeface="Arial Narrow"/>
                          <a:ea typeface="Arial Narrow"/>
                          <a:cs typeface="Arial Narrow"/>
                          <a:sym typeface="Arial Narrow"/>
                        </a:rPr>
                        <a:t>$12,144</a:t>
                      </a:r>
                      <a:endParaRPr/>
                    </a:p>
                  </a:txBody>
                  <a:tcPr marL="0" marR="137150" marT="0" marB="0" anchor="ctr">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1"/>
                  </a:ext>
                </a:extLst>
              </a:tr>
              <a:tr h="672350">
                <a:tc>
                  <a:txBody>
                    <a:bodyPr/>
                    <a:lstStyle/>
                    <a:p>
                      <a:pPr marL="115570" marR="0" lvl="0" indent="0" algn="l" rtl="0">
                        <a:spcBef>
                          <a:spcPts val="0"/>
                        </a:spcBef>
                        <a:spcAft>
                          <a:spcPts val="0"/>
                        </a:spcAft>
                        <a:buNone/>
                      </a:pPr>
                      <a:r>
                        <a:rPr lang="en-US" sz="3600" b="1" u="none" strike="noStrike">
                          <a:latin typeface="Arial Narrow"/>
                          <a:ea typeface="Arial Narrow"/>
                          <a:cs typeface="Arial Narrow"/>
                          <a:sym typeface="Arial Narrow"/>
                        </a:rPr>
                        <a:t>2.30% COLA</a:t>
                      </a:r>
                      <a:endParaRPr sz="3600" b="1" i="1" u="none" strike="noStrike">
                        <a:solidFill>
                          <a:srgbClr val="000000"/>
                        </a:solidFill>
                        <a:latin typeface="Arial Narrow"/>
                        <a:ea typeface="Arial Narrow"/>
                        <a:cs typeface="Arial Narrow"/>
                        <a:sym typeface="Arial Narrow"/>
                      </a:endParaRPr>
                    </a:p>
                  </a:txBody>
                  <a:tcPr marL="0" marR="0" marT="0" marB="0" anchor="ctr">
                    <a:lnL w="12700" cap="flat" cmpd="sng">
                      <a:solidFill>
                        <a:schemeClr val="dk1"/>
                      </a:solidFill>
                      <a:prstDash val="solid"/>
                      <a:round/>
                      <a:headEnd type="none" w="sm" len="sm"/>
                      <a:tailEnd type="none" w="sm" len="sm"/>
                    </a:lnL>
                    <a:lnR w="12700" cap="flat" cmpd="sng">
                      <a:solidFill>
                        <a:srgbClr val="C76E07"/>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3600" b="1" u="none" strike="noStrike">
                          <a:solidFill>
                            <a:schemeClr val="dk1"/>
                          </a:solidFill>
                          <a:latin typeface="Arial Narrow"/>
                          <a:ea typeface="Arial Narrow"/>
                          <a:cs typeface="Arial Narrow"/>
                          <a:sym typeface="Arial Narrow"/>
                        </a:rPr>
                        <a:t>$231</a:t>
                      </a:r>
                      <a:endParaRPr/>
                    </a:p>
                  </a:txBody>
                  <a:tcPr marL="0" marR="137150" marT="0" marB="0" anchor="ctr">
                    <a:lnL w="12700" cap="flat" cmpd="sng">
                      <a:solidFill>
                        <a:srgbClr val="C76E07"/>
                      </a:solidFill>
                      <a:prstDash val="solid"/>
                      <a:round/>
                      <a:headEnd type="none" w="sm" len="sm"/>
                      <a:tailEnd type="none" w="sm" len="sm"/>
                    </a:lnL>
                    <a:lnR w="12700" cap="flat" cmpd="sng">
                      <a:solidFill>
                        <a:srgbClr val="4F830E"/>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3600" b="1" u="none" strike="noStrike">
                          <a:solidFill>
                            <a:schemeClr val="dk1"/>
                          </a:solidFill>
                          <a:latin typeface="Arial Narrow"/>
                          <a:ea typeface="Arial Narrow"/>
                          <a:cs typeface="Arial Narrow"/>
                          <a:sym typeface="Arial Narrow"/>
                        </a:rPr>
                        <a:t>$234</a:t>
                      </a:r>
                      <a:endParaRPr/>
                    </a:p>
                  </a:txBody>
                  <a:tcPr marL="0" marR="137150" marT="0" marB="0" anchor="ctr">
                    <a:lnL w="12700" cap="flat" cmpd="sng">
                      <a:solidFill>
                        <a:srgbClr val="4F830E"/>
                      </a:solidFill>
                      <a:prstDash val="solid"/>
                      <a:round/>
                      <a:headEnd type="none" w="sm" len="sm"/>
                      <a:tailEnd type="none" w="sm" len="sm"/>
                    </a:lnL>
                    <a:lnR w="12700" cap="flat" cmpd="sng">
                      <a:solidFill>
                        <a:srgbClr val="006F8D"/>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3600" b="1" u="none" strike="noStrike">
                          <a:solidFill>
                            <a:schemeClr val="dk1"/>
                          </a:solidFill>
                          <a:latin typeface="Arial Narrow"/>
                          <a:ea typeface="Arial Narrow"/>
                          <a:cs typeface="Arial Narrow"/>
                          <a:sym typeface="Arial Narrow"/>
                        </a:rPr>
                        <a:t>$241</a:t>
                      </a:r>
                      <a:endParaRPr/>
                    </a:p>
                  </a:txBody>
                  <a:tcPr marL="0" marR="137150" marT="0" marB="0" anchor="ctr">
                    <a:lnL w="12700" cap="flat" cmpd="sng">
                      <a:solidFill>
                        <a:srgbClr val="006F8D"/>
                      </a:solidFill>
                      <a:prstDash val="solid"/>
                      <a:round/>
                      <a:headEnd type="none" w="sm" len="sm"/>
                      <a:tailEnd type="none" w="sm" len="sm"/>
                    </a:lnL>
                    <a:lnR w="12700" cap="flat" cmpd="sng">
                      <a:solidFill>
                        <a:schemeClr val="accent4"/>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3600" b="1" u="none" strike="noStrike">
                          <a:solidFill>
                            <a:schemeClr val="dk1"/>
                          </a:solidFill>
                          <a:latin typeface="Arial Narrow"/>
                          <a:ea typeface="Arial Narrow"/>
                          <a:cs typeface="Arial Narrow"/>
                          <a:sym typeface="Arial Narrow"/>
                        </a:rPr>
                        <a:t>$279</a:t>
                      </a:r>
                      <a:endParaRPr/>
                    </a:p>
                  </a:txBody>
                  <a:tcPr marL="0" marR="137150" marT="0" marB="0" anchor="ctr">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2"/>
                  </a:ext>
                </a:extLst>
              </a:tr>
              <a:tr h="658900">
                <a:tc>
                  <a:txBody>
                    <a:bodyPr/>
                    <a:lstStyle/>
                    <a:p>
                      <a:pPr marL="115570" marR="0" lvl="0" indent="0" algn="l" rtl="0">
                        <a:spcBef>
                          <a:spcPts val="0"/>
                        </a:spcBef>
                        <a:spcAft>
                          <a:spcPts val="0"/>
                        </a:spcAft>
                        <a:buNone/>
                      </a:pPr>
                      <a:r>
                        <a:rPr lang="en-US" sz="3600" b="1" u="none" strike="noStrike">
                          <a:latin typeface="Arial Narrow"/>
                          <a:ea typeface="Arial Narrow"/>
                          <a:cs typeface="Arial Narrow"/>
                          <a:sym typeface="Arial Narrow"/>
                        </a:rPr>
                        <a:t>2025-26 Base Grant per ADA</a:t>
                      </a:r>
                      <a:endParaRPr sz="3600" b="1" i="0" u="none" strike="noStrike">
                        <a:solidFill>
                          <a:srgbClr val="000000"/>
                        </a:solidFill>
                        <a:latin typeface="Arial Narrow"/>
                        <a:ea typeface="Arial Narrow"/>
                        <a:cs typeface="Arial Narrow"/>
                        <a:sym typeface="Arial Narrow"/>
                      </a:endParaRPr>
                    </a:p>
                  </a:txBody>
                  <a:tcPr marL="0" marR="0" marT="0" marB="0" anchor="ctr">
                    <a:lnL w="12700" cap="flat" cmpd="sng">
                      <a:solidFill>
                        <a:schemeClr val="dk1"/>
                      </a:solidFill>
                      <a:prstDash val="solid"/>
                      <a:round/>
                      <a:headEnd type="none" w="sm" len="sm"/>
                      <a:tailEnd type="none" w="sm" len="sm"/>
                    </a:lnL>
                    <a:lnR w="12700" cap="flat" cmpd="sng">
                      <a:solidFill>
                        <a:srgbClr val="C76E07"/>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3600" b="1" u="none" strike="noStrike">
                          <a:solidFill>
                            <a:schemeClr val="dk1"/>
                          </a:solidFill>
                          <a:latin typeface="Arial Narrow"/>
                          <a:ea typeface="Arial Narrow"/>
                          <a:cs typeface="Arial Narrow"/>
                          <a:sym typeface="Arial Narrow"/>
                        </a:rPr>
                        <a:t>$10,256</a:t>
                      </a:r>
                      <a:endParaRPr/>
                    </a:p>
                  </a:txBody>
                  <a:tcPr marL="0" marR="137150" marT="0" marB="0" anchor="ctr">
                    <a:lnL w="12700" cap="flat" cmpd="sng">
                      <a:solidFill>
                        <a:srgbClr val="C76E07"/>
                      </a:solidFill>
                      <a:prstDash val="solid"/>
                      <a:round/>
                      <a:headEnd type="none" w="sm" len="sm"/>
                      <a:tailEnd type="none" w="sm" len="sm"/>
                    </a:lnL>
                    <a:lnR w="12700" cap="flat" cmpd="sng">
                      <a:solidFill>
                        <a:srgbClr val="4F830E"/>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3600" b="1" u="none" strike="noStrike">
                          <a:solidFill>
                            <a:schemeClr val="dk1"/>
                          </a:solidFill>
                          <a:latin typeface="Arial Narrow"/>
                          <a:ea typeface="Arial Narrow"/>
                          <a:cs typeface="Arial Narrow"/>
                          <a:sym typeface="Arial Narrow"/>
                        </a:rPr>
                        <a:t>$10,411</a:t>
                      </a:r>
                      <a:endParaRPr/>
                    </a:p>
                  </a:txBody>
                  <a:tcPr marL="0" marR="137150" marT="0" marB="0" anchor="ctr">
                    <a:lnL w="12700" cap="flat" cmpd="sng">
                      <a:solidFill>
                        <a:srgbClr val="4F830E"/>
                      </a:solidFill>
                      <a:prstDash val="solid"/>
                      <a:round/>
                      <a:headEnd type="none" w="sm" len="sm"/>
                      <a:tailEnd type="none" w="sm" len="sm"/>
                    </a:lnL>
                    <a:lnR w="12700" cap="flat" cmpd="sng">
                      <a:solidFill>
                        <a:srgbClr val="006F8D"/>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3600" b="1" u="none" strike="noStrike">
                          <a:solidFill>
                            <a:schemeClr val="dk1"/>
                          </a:solidFill>
                          <a:latin typeface="Arial Narrow"/>
                          <a:ea typeface="Arial Narrow"/>
                          <a:cs typeface="Arial Narrow"/>
                          <a:sym typeface="Arial Narrow"/>
                        </a:rPr>
                        <a:t>$10,719</a:t>
                      </a:r>
                      <a:endParaRPr/>
                    </a:p>
                  </a:txBody>
                  <a:tcPr marL="0" marR="137150" marT="0" marB="0" anchor="ctr">
                    <a:lnL w="12700" cap="flat" cmpd="sng">
                      <a:solidFill>
                        <a:srgbClr val="006F8D"/>
                      </a:solidFill>
                      <a:prstDash val="solid"/>
                      <a:round/>
                      <a:headEnd type="none" w="sm" len="sm"/>
                      <a:tailEnd type="none" w="sm" len="sm"/>
                    </a:lnL>
                    <a:lnR w="12700" cap="flat" cmpd="sng">
                      <a:solidFill>
                        <a:schemeClr val="accent4"/>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3600" b="1" u="none" strike="noStrike">
                          <a:solidFill>
                            <a:schemeClr val="dk1"/>
                          </a:solidFill>
                          <a:latin typeface="Arial Narrow"/>
                          <a:ea typeface="Arial Narrow"/>
                          <a:cs typeface="Arial Narrow"/>
                          <a:sym typeface="Arial Narrow"/>
                        </a:rPr>
                        <a:t>$12,423</a:t>
                      </a:r>
                      <a:endParaRPr/>
                    </a:p>
                  </a:txBody>
                  <a:tcPr marL="0" marR="137150" marT="0" marB="0" anchor="ctr">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3"/>
                  </a:ext>
                </a:extLst>
              </a:tr>
              <a:tr h="658900">
                <a:tc>
                  <a:txBody>
                    <a:bodyPr/>
                    <a:lstStyle/>
                    <a:p>
                      <a:pPr marL="115570" marR="0" lvl="0" indent="0" algn="l" rtl="0">
                        <a:spcBef>
                          <a:spcPts val="0"/>
                        </a:spcBef>
                        <a:spcAft>
                          <a:spcPts val="0"/>
                        </a:spcAft>
                        <a:buNone/>
                      </a:pPr>
                      <a:r>
                        <a:rPr lang="en-US" sz="3600" b="1" u="none" strike="noStrike">
                          <a:solidFill>
                            <a:schemeClr val="dk1"/>
                          </a:solidFill>
                          <a:latin typeface="Arial Narrow"/>
                          <a:ea typeface="Arial Narrow"/>
                          <a:cs typeface="Arial Narrow"/>
                          <a:sym typeface="Arial Narrow"/>
                        </a:rPr>
                        <a:t>GSA</a:t>
                      </a:r>
                      <a:endParaRPr sz="3600" b="1" i="1" u="none" strike="noStrike" baseline="30000">
                        <a:solidFill>
                          <a:schemeClr val="dk1"/>
                        </a:solidFill>
                        <a:latin typeface="Arial Narrow"/>
                        <a:ea typeface="Arial Narrow"/>
                        <a:cs typeface="Arial Narrow"/>
                        <a:sym typeface="Arial Narrow"/>
                      </a:endParaRPr>
                    </a:p>
                  </a:txBody>
                  <a:tcPr marL="0" marR="0" marT="0" marB="0" anchor="ctr">
                    <a:lnL w="12700" cap="flat" cmpd="sng">
                      <a:solidFill>
                        <a:schemeClr val="dk1"/>
                      </a:solidFill>
                      <a:prstDash val="solid"/>
                      <a:round/>
                      <a:headEnd type="none" w="sm" len="sm"/>
                      <a:tailEnd type="none" w="sm" len="sm"/>
                    </a:lnL>
                    <a:lnR w="12700" cap="flat" cmpd="sng">
                      <a:solidFill>
                        <a:srgbClr val="C76E07"/>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3600" b="1" u="none" strike="noStrike">
                          <a:solidFill>
                            <a:schemeClr val="dk1"/>
                          </a:solidFill>
                          <a:latin typeface="Arial Narrow"/>
                          <a:ea typeface="Arial Narrow"/>
                          <a:cs typeface="Arial Narrow"/>
                          <a:sym typeface="Arial Narrow"/>
                        </a:rPr>
                        <a:t>$1,067</a:t>
                      </a:r>
                      <a:endParaRPr/>
                    </a:p>
                  </a:txBody>
                  <a:tcPr marL="0" marR="137150" marT="0" marB="0" anchor="ctr">
                    <a:lnL w="12700" cap="flat" cmpd="sng">
                      <a:solidFill>
                        <a:srgbClr val="C76E07"/>
                      </a:solidFill>
                      <a:prstDash val="solid"/>
                      <a:round/>
                      <a:headEnd type="none" w="sm" len="sm"/>
                      <a:tailEnd type="none" w="sm" len="sm"/>
                    </a:lnL>
                    <a:lnR w="12700" cap="flat" cmpd="sng">
                      <a:solidFill>
                        <a:srgbClr val="4F830E"/>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3600"/>
                        <a:buFont typeface="Arial Narrow"/>
                        <a:buNone/>
                      </a:pPr>
                      <a:r>
                        <a:rPr lang="en-US" sz="3600" b="1" i="0" u="none" strike="noStrike" cap="none">
                          <a:solidFill>
                            <a:srgbClr val="000000"/>
                          </a:solidFill>
                          <a:latin typeface="Arial Narrow"/>
                          <a:ea typeface="Arial Narrow"/>
                          <a:cs typeface="Arial Narrow"/>
                          <a:sym typeface="Arial Narrow"/>
                        </a:rPr>
                        <a:t>–</a:t>
                      </a:r>
                      <a:endParaRPr/>
                    </a:p>
                  </a:txBody>
                  <a:tcPr marL="0" marR="137150" marT="0" marB="0" anchor="ctr">
                    <a:lnL w="12700" cap="flat" cmpd="sng">
                      <a:solidFill>
                        <a:srgbClr val="4F830E"/>
                      </a:solidFill>
                      <a:prstDash val="solid"/>
                      <a:round/>
                      <a:headEnd type="none" w="sm" len="sm"/>
                      <a:tailEnd type="none" w="sm" len="sm"/>
                    </a:lnL>
                    <a:lnR w="12700" cap="flat" cmpd="sng">
                      <a:solidFill>
                        <a:srgbClr val="006F8D"/>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lnSpc>
                          <a:spcPct val="100000"/>
                        </a:lnSpc>
                        <a:spcBef>
                          <a:spcPts val="0"/>
                        </a:spcBef>
                        <a:spcAft>
                          <a:spcPts val="0"/>
                        </a:spcAft>
                        <a:buClr>
                          <a:srgbClr val="000000"/>
                        </a:buClr>
                        <a:buSzPts val="3600"/>
                        <a:buFont typeface="Arial Narrow"/>
                        <a:buNone/>
                      </a:pPr>
                      <a:r>
                        <a:rPr lang="en-US" sz="3600" b="1" i="0" u="none" strike="noStrike" cap="none">
                          <a:solidFill>
                            <a:srgbClr val="000000"/>
                          </a:solidFill>
                          <a:latin typeface="Arial Narrow"/>
                          <a:ea typeface="Arial Narrow"/>
                          <a:cs typeface="Arial Narrow"/>
                          <a:sym typeface="Arial Narrow"/>
                        </a:rPr>
                        <a:t>–</a:t>
                      </a:r>
                      <a:endParaRPr/>
                    </a:p>
                  </a:txBody>
                  <a:tcPr marL="0" marR="137150" marT="0" marB="0" anchor="ctr">
                    <a:lnL w="12700" cap="flat" cmpd="sng">
                      <a:solidFill>
                        <a:srgbClr val="006F8D"/>
                      </a:solidFill>
                      <a:prstDash val="solid"/>
                      <a:round/>
                      <a:headEnd type="none" w="sm" len="sm"/>
                      <a:tailEnd type="none" w="sm" len="sm"/>
                    </a:lnL>
                    <a:lnR w="12700" cap="flat" cmpd="sng">
                      <a:solidFill>
                        <a:schemeClr val="accent4"/>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3600" b="1" u="none" strike="noStrike">
                          <a:solidFill>
                            <a:schemeClr val="dk1"/>
                          </a:solidFill>
                          <a:latin typeface="Arial Narrow"/>
                          <a:ea typeface="Arial Narrow"/>
                          <a:cs typeface="Arial Narrow"/>
                          <a:sym typeface="Arial Narrow"/>
                        </a:rPr>
                        <a:t>$323</a:t>
                      </a:r>
                      <a:endParaRPr/>
                    </a:p>
                  </a:txBody>
                  <a:tcPr marL="0" marR="137150" marT="0" marB="0" anchor="ctr">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4"/>
                  </a:ext>
                </a:extLst>
              </a:tr>
              <a:tr h="779925">
                <a:tc>
                  <a:txBody>
                    <a:bodyPr/>
                    <a:lstStyle/>
                    <a:p>
                      <a:pPr marL="115570" marR="0" lvl="0" indent="0" algn="l" rtl="0">
                        <a:spcBef>
                          <a:spcPts val="0"/>
                        </a:spcBef>
                        <a:spcAft>
                          <a:spcPts val="0"/>
                        </a:spcAft>
                        <a:buNone/>
                      </a:pPr>
                      <a:r>
                        <a:rPr lang="en-US" sz="3600" b="1" u="none" strike="noStrike">
                          <a:solidFill>
                            <a:schemeClr val="dk1"/>
                          </a:solidFill>
                          <a:latin typeface="Arial Narrow"/>
                          <a:ea typeface="Arial Narrow"/>
                          <a:cs typeface="Arial Narrow"/>
                          <a:sym typeface="Arial Narrow"/>
                        </a:rPr>
                        <a:t>2025-26 Adjusted Base Grant per ADA</a:t>
                      </a:r>
                      <a:endParaRPr sz="3600" b="1" i="0" u="none" strike="noStrike">
                        <a:solidFill>
                          <a:schemeClr val="dk1"/>
                        </a:solidFill>
                        <a:latin typeface="Arial Narrow"/>
                        <a:ea typeface="Arial Narrow"/>
                        <a:cs typeface="Arial Narrow"/>
                        <a:sym typeface="Arial Narrow"/>
                      </a:endParaRPr>
                    </a:p>
                  </a:txBody>
                  <a:tcPr marL="0" marR="0" marT="0" marB="0" anchor="ctr">
                    <a:lnL w="12700" cap="flat" cmpd="sng">
                      <a:solidFill>
                        <a:schemeClr val="dk1"/>
                      </a:solidFill>
                      <a:prstDash val="solid"/>
                      <a:round/>
                      <a:headEnd type="none" w="sm" len="sm"/>
                      <a:tailEnd type="none" w="sm" len="sm"/>
                    </a:lnL>
                    <a:lnR w="12700" cap="flat" cmpd="sng">
                      <a:solidFill>
                        <a:srgbClr val="C76E07"/>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3600" b="1" u="none" strike="noStrike">
                          <a:solidFill>
                            <a:schemeClr val="dk1"/>
                          </a:solidFill>
                          <a:latin typeface="Arial Narrow"/>
                          <a:ea typeface="Arial Narrow"/>
                          <a:cs typeface="Arial Narrow"/>
                          <a:sym typeface="Arial Narrow"/>
                        </a:rPr>
                        <a:t>$11,323</a:t>
                      </a:r>
                      <a:endParaRPr/>
                    </a:p>
                  </a:txBody>
                  <a:tcPr marL="0" marR="137150" marT="0" marB="0" anchor="ctr">
                    <a:lnL w="12700" cap="flat" cmpd="sng">
                      <a:solidFill>
                        <a:srgbClr val="C76E07"/>
                      </a:solidFill>
                      <a:prstDash val="solid"/>
                      <a:round/>
                      <a:headEnd type="none" w="sm" len="sm"/>
                      <a:tailEnd type="none" w="sm" len="sm"/>
                    </a:lnL>
                    <a:lnR w="12700" cap="flat" cmpd="sng">
                      <a:solidFill>
                        <a:srgbClr val="4F830E"/>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3600" b="1" u="none" strike="noStrike">
                          <a:solidFill>
                            <a:schemeClr val="dk1"/>
                          </a:solidFill>
                          <a:latin typeface="Arial Narrow"/>
                          <a:ea typeface="Arial Narrow"/>
                          <a:cs typeface="Arial Narrow"/>
                          <a:sym typeface="Arial Narrow"/>
                        </a:rPr>
                        <a:t>$10,411</a:t>
                      </a:r>
                      <a:endParaRPr/>
                    </a:p>
                  </a:txBody>
                  <a:tcPr marL="0" marR="137150" marT="0" marB="0" anchor="ctr">
                    <a:lnL w="12700" cap="flat" cmpd="sng">
                      <a:solidFill>
                        <a:srgbClr val="4F830E"/>
                      </a:solidFill>
                      <a:prstDash val="solid"/>
                      <a:round/>
                      <a:headEnd type="none" w="sm" len="sm"/>
                      <a:tailEnd type="none" w="sm" len="sm"/>
                    </a:lnL>
                    <a:lnR w="12700" cap="flat" cmpd="sng">
                      <a:solidFill>
                        <a:srgbClr val="006F8D"/>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3600" b="1" u="none" strike="noStrike">
                          <a:solidFill>
                            <a:schemeClr val="dk1"/>
                          </a:solidFill>
                          <a:latin typeface="Arial Narrow"/>
                          <a:ea typeface="Arial Narrow"/>
                          <a:cs typeface="Arial Narrow"/>
                          <a:sym typeface="Arial Narrow"/>
                        </a:rPr>
                        <a:t>$10,719</a:t>
                      </a:r>
                      <a:endParaRPr/>
                    </a:p>
                  </a:txBody>
                  <a:tcPr marL="0" marR="137150" marT="0" marB="0" anchor="ctr">
                    <a:lnL w="12700" cap="flat" cmpd="sng">
                      <a:solidFill>
                        <a:srgbClr val="006F8D"/>
                      </a:solidFill>
                      <a:prstDash val="solid"/>
                      <a:round/>
                      <a:headEnd type="none" w="sm" len="sm"/>
                      <a:tailEnd type="none" w="sm" len="sm"/>
                    </a:lnL>
                    <a:lnR w="12700" cap="flat" cmpd="sng">
                      <a:solidFill>
                        <a:schemeClr val="accent4"/>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3600" b="1" u="none" strike="noStrike">
                          <a:solidFill>
                            <a:schemeClr val="dk1"/>
                          </a:solidFill>
                          <a:latin typeface="Arial Narrow"/>
                          <a:ea typeface="Arial Narrow"/>
                          <a:cs typeface="Arial Narrow"/>
                          <a:sym typeface="Arial Narrow"/>
                        </a:rPr>
                        <a:t>$12,746</a:t>
                      </a:r>
                      <a:endParaRPr/>
                    </a:p>
                  </a:txBody>
                  <a:tcPr marL="0" marR="137150" marT="0" marB="0" anchor="ctr">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5"/>
                  </a:ext>
                </a:extLst>
              </a:tr>
              <a:tr h="685800">
                <a:tc>
                  <a:txBody>
                    <a:bodyPr/>
                    <a:lstStyle/>
                    <a:p>
                      <a:pPr marL="115570" marR="0" lvl="0" indent="0" algn="l" rtl="0">
                        <a:spcBef>
                          <a:spcPts val="0"/>
                        </a:spcBef>
                        <a:spcAft>
                          <a:spcPts val="0"/>
                        </a:spcAft>
                        <a:buNone/>
                      </a:pPr>
                      <a:r>
                        <a:rPr lang="en-US" sz="3600" b="1" u="none" strike="noStrike">
                          <a:latin typeface="Arial Narrow"/>
                          <a:ea typeface="Arial Narrow"/>
                          <a:cs typeface="Arial Narrow"/>
                          <a:sym typeface="Arial Narrow"/>
                        </a:rPr>
                        <a:t>20% Supplemental Grant per ADA</a:t>
                      </a:r>
                      <a:r>
                        <a:rPr lang="en-US" sz="3600" b="1" u="none" strike="noStrike" baseline="30000">
                          <a:latin typeface="Arial Narrow"/>
                          <a:ea typeface="Arial Narrow"/>
                          <a:cs typeface="Arial Narrow"/>
                          <a:sym typeface="Arial Narrow"/>
                        </a:rPr>
                        <a:t>1</a:t>
                      </a:r>
                      <a:endParaRPr sz="3600" b="1" i="0" u="none" strike="noStrike" baseline="30000">
                        <a:solidFill>
                          <a:srgbClr val="000000"/>
                        </a:solidFill>
                        <a:latin typeface="Arial Narrow"/>
                        <a:ea typeface="Arial Narrow"/>
                        <a:cs typeface="Arial Narrow"/>
                        <a:sym typeface="Arial Narrow"/>
                      </a:endParaRPr>
                    </a:p>
                  </a:txBody>
                  <a:tcPr marL="0" marR="0" marT="0" marB="0" anchor="ctr">
                    <a:lnL w="12700" cap="flat" cmpd="sng">
                      <a:solidFill>
                        <a:schemeClr val="dk1"/>
                      </a:solidFill>
                      <a:prstDash val="solid"/>
                      <a:round/>
                      <a:headEnd type="none" w="sm" len="sm"/>
                      <a:tailEnd type="none" w="sm" len="sm"/>
                    </a:lnL>
                    <a:lnR w="12700" cap="flat" cmpd="sng">
                      <a:solidFill>
                        <a:srgbClr val="C76E07"/>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3600" b="1" u="none" strike="noStrike">
                          <a:solidFill>
                            <a:schemeClr val="dk1"/>
                          </a:solidFill>
                          <a:latin typeface="Arial Narrow"/>
                          <a:ea typeface="Arial Narrow"/>
                          <a:cs typeface="Arial Narrow"/>
                          <a:sym typeface="Arial Narrow"/>
                        </a:rPr>
                        <a:t>$2,265</a:t>
                      </a:r>
                      <a:endParaRPr/>
                    </a:p>
                  </a:txBody>
                  <a:tcPr marL="0" marR="137150" marT="0" marB="0" anchor="ctr">
                    <a:lnL w="12700" cap="flat" cmpd="sng">
                      <a:solidFill>
                        <a:srgbClr val="C76E07"/>
                      </a:solidFill>
                      <a:prstDash val="solid"/>
                      <a:round/>
                      <a:headEnd type="none" w="sm" len="sm"/>
                      <a:tailEnd type="none" w="sm" len="sm"/>
                    </a:lnL>
                    <a:lnR w="12700" cap="flat" cmpd="sng">
                      <a:solidFill>
                        <a:srgbClr val="4F830E"/>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3600" b="1" u="none" strike="noStrike">
                          <a:solidFill>
                            <a:schemeClr val="dk1"/>
                          </a:solidFill>
                          <a:latin typeface="Arial Narrow"/>
                          <a:ea typeface="Arial Narrow"/>
                          <a:cs typeface="Arial Narrow"/>
                          <a:sym typeface="Arial Narrow"/>
                        </a:rPr>
                        <a:t>$2,082</a:t>
                      </a:r>
                      <a:endParaRPr/>
                    </a:p>
                  </a:txBody>
                  <a:tcPr marL="0" marR="137150" marT="0" marB="0" anchor="ctr">
                    <a:lnL w="12700" cap="flat" cmpd="sng">
                      <a:solidFill>
                        <a:srgbClr val="4F830E"/>
                      </a:solidFill>
                      <a:prstDash val="solid"/>
                      <a:round/>
                      <a:headEnd type="none" w="sm" len="sm"/>
                      <a:tailEnd type="none" w="sm" len="sm"/>
                    </a:lnL>
                    <a:lnR w="12700" cap="flat" cmpd="sng">
                      <a:solidFill>
                        <a:srgbClr val="006F8D"/>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3600" b="1" u="none" strike="noStrike">
                          <a:solidFill>
                            <a:schemeClr val="dk1"/>
                          </a:solidFill>
                          <a:latin typeface="Arial Narrow"/>
                          <a:ea typeface="Arial Narrow"/>
                          <a:cs typeface="Arial Narrow"/>
                          <a:sym typeface="Arial Narrow"/>
                        </a:rPr>
                        <a:t>$2,144</a:t>
                      </a:r>
                      <a:endParaRPr/>
                    </a:p>
                  </a:txBody>
                  <a:tcPr marL="0" marR="137150" marT="0" marB="0" anchor="ctr">
                    <a:lnL w="12700" cap="flat" cmpd="sng">
                      <a:solidFill>
                        <a:srgbClr val="006F8D"/>
                      </a:solidFill>
                      <a:prstDash val="solid"/>
                      <a:round/>
                      <a:headEnd type="none" w="sm" len="sm"/>
                      <a:tailEnd type="none" w="sm" len="sm"/>
                    </a:lnL>
                    <a:lnR w="12700" cap="flat" cmpd="sng">
                      <a:solidFill>
                        <a:schemeClr val="accent4"/>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r" rtl="0">
                        <a:spcBef>
                          <a:spcPts val="0"/>
                        </a:spcBef>
                        <a:spcAft>
                          <a:spcPts val="0"/>
                        </a:spcAft>
                        <a:buNone/>
                      </a:pPr>
                      <a:r>
                        <a:rPr lang="en-US" sz="3600" b="1" u="none" strike="noStrike">
                          <a:solidFill>
                            <a:schemeClr val="dk1"/>
                          </a:solidFill>
                          <a:latin typeface="Arial Narrow"/>
                          <a:ea typeface="Arial Narrow"/>
                          <a:cs typeface="Arial Narrow"/>
                          <a:sym typeface="Arial Narrow"/>
                        </a:rPr>
                        <a:t>$2,549</a:t>
                      </a:r>
                      <a:endParaRPr/>
                    </a:p>
                  </a:txBody>
                  <a:tcPr marL="0" marR="137150" marT="0" marB="0" anchor="ctr">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6"/>
                  </a:ext>
                </a:extLst>
              </a:tr>
              <a:tr h="672350">
                <a:tc>
                  <a:txBody>
                    <a:bodyPr/>
                    <a:lstStyle/>
                    <a:p>
                      <a:pPr marL="115570" marR="0" lvl="0" indent="0" algn="l" rtl="0">
                        <a:spcBef>
                          <a:spcPts val="0"/>
                        </a:spcBef>
                        <a:spcAft>
                          <a:spcPts val="0"/>
                        </a:spcAft>
                        <a:buNone/>
                      </a:pPr>
                      <a:r>
                        <a:rPr lang="en-US" sz="3600" b="1" u="none" strike="noStrike">
                          <a:latin typeface="Arial Narrow"/>
                          <a:ea typeface="Arial Narrow"/>
                          <a:cs typeface="Arial Narrow"/>
                          <a:sym typeface="Arial Narrow"/>
                        </a:rPr>
                        <a:t>65% Concentration Grant per ADA</a:t>
                      </a:r>
                      <a:r>
                        <a:rPr lang="en-US" sz="3600" b="1" u="none" strike="noStrike" baseline="30000">
                          <a:latin typeface="Arial Narrow"/>
                          <a:ea typeface="Arial Narrow"/>
                          <a:cs typeface="Arial Narrow"/>
                          <a:sym typeface="Arial Narrow"/>
                        </a:rPr>
                        <a:t>2</a:t>
                      </a:r>
                      <a:endParaRPr sz="3600" b="1" i="0" u="none" strike="noStrike" baseline="30000">
                        <a:solidFill>
                          <a:srgbClr val="000000"/>
                        </a:solidFill>
                        <a:latin typeface="Arial Narrow"/>
                        <a:ea typeface="Arial Narrow"/>
                        <a:cs typeface="Arial Narrow"/>
                        <a:sym typeface="Arial Narrow"/>
                      </a:endParaRPr>
                    </a:p>
                  </a:txBody>
                  <a:tcPr marL="0" marR="0" marT="0" marB="0" anchor="ctr">
                    <a:lnL w="12700" cap="flat" cmpd="sng">
                      <a:solidFill>
                        <a:schemeClr val="dk1"/>
                      </a:solidFill>
                      <a:prstDash val="solid"/>
                      <a:round/>
                      <a:headEnd type="none" w="sm" len="sm"/>
                      <a:tailEnd type="none" w="sm" len="sm"/>
                    </a:lnL>
                    <a:lnR w="12700" cap="flat" cmpd="sng">
                      <a:solidFill>
                        <a:srgbClr val="C76E07"/>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r" rtl="0">
                        <a:spcBef>
                          <a:spcPts val="0"/>
                        </a:spcBef>
                        <a:spcAft>
                          <a:spcPts val="0"/>
                        </a:spcAft>
                        <a:buNone/>
                      </a:pPr>
                      <a:r>
                        <a:rPr lang="en-US" sz="3600" b="1" u="none" strike="noStrike">
                          <a:solidFill>
                            <a:schemeClr val="dk1"/>
                          </a:solidFill>
                          <a:latin typeface="Arial Narrow"/>
                          <a:ea typeface="Arial Narrow"/>
                          <a:cs typeface="Arial Narrow"/>
                          <a:sym typeface="Arial Narrow"/>
                        </a:rPr>
                        <a:t>$3,312</a:t>
                      </a:r>
                      <a:endParaRPr/>
                    </a:p>
                  </a:txBody>
                  <a:tcPr marL="0" marR="137150" marT="0" marB="0" anchor="ctr">
                    <a:lnL w="12700" cap="flat" cmpd="sng">
                      <a:solidFill>
                        <a:srgbClr val="C76E07"/>
                      </a:solidFill>
                      <a:prstDash val="solid"/>
                      <a:round/>
                      <a:headEnd type="none" w="sm" len="sm"/>
                      <a:tailEnd type="none" w="sm" len="sm"/>
                    </a:lnL>
                    <a:lnR w="12700" cap="flat" cmpd="sng">
                      <a:solidFill>
                        <a:srgbClr val="4F830E"/>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r" rtl="0">
                        <a:spcBef>
                          <a:spcPts val="0"/>
                        </a:spcBef>
                        <a:spcAft>
                          <a:spcPts val="0"/>
                        </a:spcAft>
                        <a:buNone/>
                      </a:pPr>
                      <a:r>
                        <a:rPr lang="en-US" sz="3600" b="1" u="none" strike="noStrike">
                          <a:solidFill>
                            <a:schemeClr val="dk1"/>
                          </a:solidFill>
                          <a:latin typeface="Arial Narrow"/>
                          <a:ea typeface="Arial Narrow"/>
                          <a:cs typeface="Arial Narrow"/>
                          <a:sym typeface="Arial Narrow"/>
                        </a:rPr>
                        <a:t>$3,045</a:t>
                      </a:r>
                      <a:endParaRPr/>
                    </a:p>
                  </a:txBody>
                  <a:tcPr marL="0" marR="137150" marT="0" marB="0" anchor="ctr">
                    <a:lnL w="12700" cap="flat" cmpd="sng">
                      <a:solidFill>
                        <a:srgbClr val="4F830E"/>
                      </a:solidFill>
                      <a:prstDash val="solid"/>
                      <a:round/>
                      <a:headEnd type="none" w="sm" len="sm"/>
                      <a:tailEnd type="none" w="sm" len="sm"/>
                    </a:lnL>
                    <a:lnR w="12700" cap="flat" cmpd="sng">
                      <a:solidFill>
                        <a:srgbClr val="006F8D"/>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r" rtl="0">
                        <a:spcBef>
                          <a:spcPts val="0"/>
                        </a:spcBef>
                        <a:spcAft>
                          <a:spcPts val="0"/>
                        </a:spcAft>
                        <a:buNone/>
                      </a:pPr>
                      <a:r>
                        <a:rPr lang="en-US" sz="3600" b="1" u="none" strike="noStrike">
                          <a:solidFill>
                            <a:schemeClr val="dk1"/>
                          </a:solidFill>
                          <a:latin typeface="Arial Narrow"/>
                          <a:ea typeface="Arial Narrow"/>
                          <a:cs typeface="Arial Narrow"/>
                          <a:sym typeface="Arial Narrow"/>
                        </a:rPr>
                        <a:t>$3,135</a:t>
                      </a:r>
                      <a:endParaRPr/>
                    </a:p>
                  </a:txBody>
                  <a:tcPr marL="0" marR="137150" marT="0" marB="0" anchor="ctr">
                    <a:lnL w="12700" cap="flat" cmpd="sng">
                      <a:solidFill>
                        <a:srgbClr val="006F8D"/>
                      </a:solidFill>
                      <a:prstDash val="solid"/>
                      <a:round/>
                      <a:headEnd type="none" w="sm" len="sm"/>
                      <a:tailEnd type="none" w="sm" len="sm"/>
                    </a:lnL>
                    <a:lnR w="12700" cap="flat" cmpd="sng">
                      <a:solidFill>
                        <a:schemeClr val="accent4"/>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r" rtl="0">
                        <a:spcBef>
                          <a:spcPts val="0"/>
                        </a:spcBef>
                        <a:spcAft>
                          <a:spcPts val="0"/>
                        </a:spcAft>
                        <a:buNone/>
                      </a:pPr>
                      <a:r>
                        <a:rPr lang="en-US" sz="3600" b="1" u="none" strike="noStrike">
                          <a:solidFill>
                            <a:schemeClr val="dk1"/>
                          </a:solidFill>
                          <a:latin typeface="Arial Narrow"/>
                          <a:ea typeface="Arial Narrow"/>
                          <a:cs typeface="Arial Narrow"/>
                          <a:sym typeface="Arial Narrow"/>
                        </a:rPr>
                        <a:t>$3,728</a:t>
                      </a:r>
                      <a:endParaRPr/>
                    </a:p>
                  </a:txBody>
                  <a:tcPr marL="0" marR="137150" marT="0" marB="0" anchor="ctr">
                    <a:lnL w="12700" cap="flat" cmpd="sng">
                      <a:solidFill>
                        <a:schemeClr val="accent4"/>
                      </a:solidFill>
                      <a:prstDash val="solid"/>
                      <a:round/>
                      <a:headEnd type="none" w="sm" len="sm"/>
                      <a:tailEnd type="none" w="sm" len="sm"/>
                    </a:lnL>
                    <a:lnR w="12700" cap="flat" cmpd="sng">
                      <a:solidFill>
                        <a:schemeClr val="accent4"/>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r h="365750">
                <a:tc gridSpan="5">
                  <a:txBody>
                    <a:bodyPr/>
                    <a:lstStyle/>
                    <a:p>
                      <a:pPr marL="115888" marR="0" lvl="0" indent="0" algn="l" rtl="0">
                        <a:spcBef>
                          <a:spcPts val="0"/>
                        </a:spcBef>
                        <a:spcAft>
                          <a:spcPts val="0"/>
                        </a:spcAft>
                        <a:buNone/>
                      </a:pPr>
                      <a:endParaRPr sz="3600" b="1" i="0" u="none" strike="noStrike" baseline="30000">
                        <a:solidFill>
                          <a:srgbClr val="000000"/>
                        </a:solidFill>
                        <a:latin typeface="Arial Narrow"/>
                        <a:ea typeface="Arial Narrow"/>
                        <a:cs typeface="Arial Narrow"/>
                        <a:sym typeface="Arial Narr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672350">
                <a:tc>
                  <a:txBody>
                    <a:bodyPr/>
                    <a:lstStyle/>
                    <a:p>
                      <a:pPr marL="115570" marR="0" lvl="0" indent="0" algn="l" rtl="0">
                        <a:spcBef>
                          <a:spcPts val="0"/>
                        </a:spcBef>
                        <a:spcAft>
                          <a:spcPts val="0"/>
                        </a:spcAft>
                        <a:buNone/>
                      </a:pPr>
                      <a:r>
                        <a:rPr lang="en-US" sz="3600" b="1" u="none" strike="noStrike">
                          <a:solidFill>
                            <a:schemeClr val="dk1"/>
                          </a:solidFill>
                          <a:latin typeface="Arial Narrow"/>
                          <a:ea typeface="Arial Narrow"/>
                          <a:cs typeface="Arial Narrow"/>
                          <a:sym typeface="Arial Narrow"/>
                        </a:rPr>
                        <a:t>TK Add-On per ADA (inclusive of COLA)</a:t>
                      </a:r>
                      <a:endParaRPr sz="3600" b="1" i="0" u="none" strike="noStrike">
                        <a:solidFill>
                          <a:schemeClr val="dk1"/>
                        </a:solidFill>
                        <a:latin typeface="Arial Narrow"/>
                        <a:ea typeface="Arial Narrow"/>
                        <a:cs typeface="Arial Narrow"/>
                        <a:sym typeface="Arial Narr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1DFE8"/>
                    </a:solidFill>
                  </a:tcPr>
                </a:tc>
                <a:tc>
                  <a:txBody>
                    <a:bodyPr/>
                    <a:lstStyle/>
                    <a:p>
                      <a:pPr marL="0" marR="0" lvl="0" indent="0" algn="r" rtl="0">
                        <a:spcBef>
                          <a:spcPts val="0"/>
                        </a:spcBef>
                        <a:spcAft>
                          <a:spcPts val="0"/>
                        </a:spcAft>
                        <a:buNone/>
                      </a:pPr>
                      <a:r>
                        <a:rPr lang="en-US" sz="3600" b="1" u="none" strike="noStrike">
                          <a:solidFill>
                            <a:schemeClr val="dk1"/>
                          </a:solidFill>
                          <a:latin typeface="Arial Narrow"/>
                          <a:ea typeface="Arial Narrow"/>
                          <a:cs typeface="Arial Narrow"/>
                          <a:sym typeface="Arial Narrow"/>
                        </a:rPr>
                        <a:t>$5,545</a:t>
                      </a:r>
                      <a:r>
                        <a:rPr lang="en-US" sz="3600" b="1" u="none" strike="noStrike" baseline="30000">
                          <a:solidFill>
                            <a:schemeClr val="dk1"/>
                          </a:solidFill>
                          <a:latin typeface="Arial Narrow"/>
                          <a:ea typeface="Arial Narrow"/>
                          <a:cs typeface="Arial Narrow"/>
                          <a:sym typeface="Arial Narrow"/>
                        </a:rPr>
                        <a:t>3</a:t>
                      </a:r>
                      <a:endParaRPr/>
                    </a:p>
                  </a:txBody>
                  <a:tcPr marL="0" marR="13715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1DFE8"/>
                    </a:solidFill>
                  </a:tcPr>
                </a:tc>
                <a:tc>
                  <a:txBody>
                    <a:bodyPr/>
                    <a:lstStyle/>
                    <a:p>
                      <a:pPr marL="0" marR="0" lvl="0" indent="0" algn="ctr" rtl="0">
                        <a:lnSpc>
                          <a:spcPct val="100000"/>
                        </a:lnSpc>
                        <a:spcBef>
                          <a:spcPts val="0"/>
                        </a:spcBef>
                        <a:spcAft>
                          <a:spcPts val="0"/>
                        </a:spcAft>
                        <a:buClr>
                          <a:srgbClr val="000000"/>
                        </a:buClr>
                        <a:buSzPts val="3600"/>
                        <a:buFont typeface="Arial Narrow"/>
                        <a:buNone/>
                      </a:pPr>
                      <a:r>
                        <a:rPr lang="en-US" sz="3600" b="1" i="0" u="none" strike="noStrike" cap="none">
                          <a:solidFill>
                            <a:srgbClr val="000000"/>
                          </a:solidFill>
                          <a:latin typeface="Arial Narrow"/>
                          <a:ea typeface="Arial Narrow"/>
                          <a:cs typeface="Arial Narrow"/>
                          <a:sym typeface="Arial Narrow"/>
                        </a:rPr>
                        <a:t>–</a:t>
                      </a:r>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1DFE8"/>
                    </a:solidFill>
                  </a:tcPr>
                </a:tc>
                <a:tc>
                  <a:txBody>
                    <a:bodyPr/>
                    <a:lstStyle/>
                    <a:p>
                      <a:pPr marL="0" marR="0" lvl="0" indent="0" algn="ctr" rtl="0">
                        <a:lnSpc>
                          <a:spcPct val="100000"/>
                        </a:lnSpc>
                        <a:spcBef>
                          <a:spcPts val="0"/>
                        </a:spcBef>
                        <a:spcAft>
                          <a:spcPts val="0"/>
                        </a:spcAft>
                        <a:buClr>
                          <a:srgbClr val="000000"/>
                        </a:buClr>
                        <a:buSzPts val="3600"/>
                        <a:buFont typeface="Arial Narrow"/>
                        <a:buNone/>
                      </a:pPr>
                      <a:r>
                        <a:rPr lang="en-US" sz="3600" b="1" i="0" u="none" strike="noStrike" cap="none">
                          <a:solidFill>
                            <a:srgbClr val="000000"/>
                          </a:solidFill>
                          <a:latin typeface="Arial Narrow"/>
                          <a:ea typeface="Arial Narrow"/>
                          <a:cs typeface="Arial Narrow"/>
                          <a:sym typeface="Arial Narrow"/>
                        </a:rPr>
                        <a:t>–</a:t>
                      </a:r>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1DFE8"/>
                    </a:solidFill>
                  </a:tcPr>
                </a:tc>
                <a:tc>
                  <a:txBody>
                    <a:bodyPr/>
                    <a:lstStyle/>
                    <a:p>
                      <a:pPr marL="0" marR="0" lvl="0" indent="0" algn="ctr" rtl="0">
                        <a:lnSpc>
                          <a:spcPct val="100000"/>
                        </a:lnSpc>
                        <a:spcBef>
                          <a:spcPts val="0"/>
                        </a:spcBef>
                        <a:spcAft>
                          <a:spcPts val="0"/>
                        </a:spcAft>
                        <a:buClr>
                          <a:srgbClr val="000000"/>
                        </a:buClr>
                        <a:buSzPts val="3600"/>
                        <a:buFont typeface="Arial Narrow"/>
                        <a:buNone/>
                      </a:pPr>
                      <a:r>
                        <a:rPr lang="en-US" sz="3600" b="1" i="0" u="none" strike="noStrike" cap="none">
                          <a:solidFill>
                            <a:srgbClr val="000000"/>
                          </a:solidFill>
                          <a:latin typeface="Arial Narrow"/>
                          <a:ea typeface="Arial Narrow"/>
                          <a:cs typeface="Arial Narrow"/>
                          <a:sym typeface="Arial Narrow"/>
                        </a:rPr>
                        <a:t>–</a:t>
                      </a:r>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1DFE8"/>
                    </a:solidFill>
                  </a:tcPr>
                </a:tc>
                <a:extLst>
                  <a:ext uri="{0D108BD9-81ED-4DB2-BD59-A6C34878D82A}">
                    <a16:rowId xmlns:a16="http://schemas.microsoft.com/office/drawing/2014/main" val="10009"/>
                  </a:ext>
                </a:extLst>
              </a:tr>
              <a:tr h="1234450">
                <a:tc gridSpan="5">
                  <a:txBody>
                    <a:bodyPr/>
                    <a:lstStyle/>
                    <a:p>
                      <a:pPr marL="0" marR="0" lvl="0" indent="0" algn="l" rtl="0">
                        <a:spcBef>
                          <a:spcPts val="0"/>
                        </a:spcBef>
                        <a:spcAft>
                          <a:spcPts val="0"/>
                        </a:spcAft>
                        <a:buNone/>
                      </a:pPr>
                      <a:r>
                        <a:rPr lang="en-US" sz="2400" b="1" u="none" strike="noStrike" baseline="30000">
                          <a:latin typeface="Arial Narrow"/>
                          <a:ea typeface="Arial Narrow"/>
                          <a:cs typeface="Arial Narrow"/>
                          <a:sym typeface="Arial Narrow"/>
                        </a:rPr>
                        <a:t>1</a:t>
                      </a:r>
                      <a:r>
                        <a:rPr lang="en-US" sz="2400" b="1" u="none" strike="noStrike">
                          <a:latin typeface="Arial Narrow"/>
                          <a:ea typeface="Arial Narrow"/>
                          <a:cs typeface="Arial Narrow"/>
                          <a:sym typeface="Arial Narrow"/>
                        </a:rPr>
                        <a:t>Maximum amount per ADA—to arrive at LEA’s grant amount, multiply adjusted base grant per ADA by 20% and UPP</a:t>
                      </a:r>
                      <a:endParaRPr/>
                    </a:p>
                    <a:p>
                      <a:pPr marL="53975" marR="0" lvl="0" indent="-53975" algn="l" rtl="0">
                        <a:spcBef>
                          <a:spcPts val="0"/>
                        </a:spcBef>
                        <a:spcAft>
                          <a:spcPts val="0"/>
                        </a:spcAft>
                        <a:buNone/>
                      </a:pPr>
                      <a:r>
                        <a:rPr lang="en-US" sz="2400" b="1" u="none" strike="noStrike" baseline="30000">
                          <a:latin typeface="Arial Narrow"/>
                          <a:ea typeface="Arial Narrow"/>
                          <a:cs typeface="Arial Narrow"/>
                          <a:sym typeface="Arial Narrow"/>
                        </a:rPr>
                        <a:t>2</a:t>
                      </a:r>
                      <a:r>
                        <a:rPr lang="en-US" sz="2400" b="1" u="none" strike="noStrike">
                          <a:latin typeface="Arial Narrow"/>
                          <a:ea typeface="Arial Narrow"/>
                          <a:cs typeface="Arial Narrow"/>
                          <a:sym typeface="Arial Narrow"/>
                        </a:rPr>
                        <a:t>Maximum amount per ADA—to arrive at LEA’s grant amount, multiply adjusted base grant per ADA by 65% and UPP above 55%</a:t>
                      </a:r>
                      <a:endParaRPr/>
                    </a:p>
                    <a:p>
                      <a:pPr marL="53975" marR="0" lvl="0" indent="-53975" algn="l" rtl="0">
                        <a:spcBef>
                          <a:spcPts val="0"/>
                        </a:spcBef>
                        <a:spcAft>
                          <a:spcPts val="0"/>
                        </a:spcAft>
                        <a:buNone/>
                      </a:pPr>
                      <a:r>
                        <a:rPr lang="en-US" sz="2400" b="1" i="0" u="none" strike="noStrike" baseline="30000">
                          <a:solidFill>
                            <a:srgbClr val="000000"/>
                          </a:solidFill>
                          <a:latin typeface="Arial Narrow"/>
                          <a:ea typeface="Arial Narrow"/>
                          <a:cs typeface="Arial Narrow"/>
                          <a:sym typeface="Arial Narrow"/>
                        </a:rPr>
                        <a:t>3</a:t>
                      </a:r>
                      <a:r>
                        <a:rPr lang="en-US" sz="2400" b="1" i="0" u="none" strike="noStrike">
                          <a:solidFill>
                            <a:srgbClr val="000000"/>
                          </a:solidFill>
                          <a:latin typeface="Arial Narrow"/>
                          <a:ea typeface="Arial Narrow"/>
                          <a:cs typeface="Arial Narrow"/>
                          <a:sym typeface="Arial Narrow"/>
                        </a:rPr>
                        <a:t>Inclusive of an additional $</a:t>
                      </a:r>
                      <a:r>
                        <a:rPr lang="en-US" sz="2400" b="1" i="0" u="none" strike="noStrike">
                          <a:solidFill>
                            <a:schemeClr val="dk1"/>
                          </a:solidFill>
                          <a:latin typeface="Arial Narrow"/>
                          <a:ea typeface="Arial Narrow"/>
                          <a:cs typeface="Arial Narrow"/>
                          <a:sym typeface="Arial Narrow"/>
                        </a:rPr>
                        <a:t>2,397 per TK ADA for </a:t>
                      </a:r>
                      <a:r>
                        <a:rPr lang="en-US" sz="2400" b="1" i="0" u="none" strike="noStrike">
                          <a:solidFill>
                            <a:srgbClr val="000000"/>
                          </a:solidFill>
                          <a:latin typeface="Arial Narrow"/>
                          <a:ea typeface="Arial Narrow"/>
                          <a:cs typeface="Arial Narrow"/>
                          <a:sym typeface="Arial Narrow"/>
                        </a:rPr>
                        <a:t>the student-to-adult ratio reduction from 12:1 to 10:1</a:t>
                      </a:r>
                      <a:endParaRPr sz="3600" b="1" i="0" u="none" strike="noStrike" baseline="30000">
                        <a:solidFill>
                          <a:srgbClr val="000000"/>
                        </a:solidFill>
                        <a:latin typeface="Arial Narrow"/>
                        <a:ea typeface="Arial Narrow"/>
                        <a:cs typeface="Arial Narrow"/>
                        <a:sym typeface="Arial Narrow"/>
                      </a:endParaRPr>
                    </a:p>
                  </a:txBody>
                  <a:tcPr marL="0" marR="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0"/>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Custom 44">
      <a:dk1>
        <a:srgbClr val="000000"/>
      </a:dk1>
      <a:lt1>
        <a:srgbClr val="FFFFFF"/>
      </a:lt1>
      <a:dk2>
        <a:srgbClr val="44546A"/>
      </a:dk2>
      <a:lt2>
        <a:srgbClr val="E7E6E6"/>
      </a:lt2>
      <a:accent1>
        <a:srgbClr val="3A5A6E"/>
      </a:accent1>
      <a:accent2>
        <a:srgbClr val="F7921D"/>
      </a:accent2>
      <a:accent3>
        <a:srgbClr val="6AAF14"/>
      </a:accent3>
      <a:accent4>
        <a:srgbClr val="8B002D"/>
      </a:accent4>
      <a:accent5>
        <a:srgbClr val="0094BC"/>
      </a:accent5>
      <a:accent6>
        <a:srgbClr val="A9A9A9"/>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1390</Words>
  <Application>Microsoft Office PowerPoint</Application>
  <PresentationFormat>Custom</PresentationFormat>
  <Paragraphs>204</Paragraphs>
  <Slides>23</Slides>
  <Notes>23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23</vt:i4>
      </vt:variant>
    </vt:vector>
  </HeadingPairs>
  <TitlesOfParts>
    <vt:vector size="33" baseType="lpstr">
      <vt:lpstr>Roboto Black</vt:lpstr>
      <vt:lpstr>Arial Narrow</vt:lpstr>
      <vt:lpstr>Tahoma</vt:lpstr>
      <vt:lpstr>Arial</vt:lpstr>
      <vt:lpstr>Open Sans</vt:lpstr>
      <vt:lpstr>Calibri</vt:lpstr>
      <vt:lpstr>Roboto</vt:lpstr>
      <vt:lpstr>Noto Sans Symbols</vt:lpstr>
      <vt:lpstr>Office Theme</vt:lpstr>
      <vt:lpstr>1_Office Theme</vt:lpstr>
      <vt:lpstr>PowerPoint Presentation</vt:lpstr>
      <vt:lpstr>PowerPoint Presentation</vt:lpstr>
      <vt:lpstr>PowerPoint Presentation</vt:lpstr>
      <vt:lpstr>PowerPoint Presentation</vt:lpstr>
      <vt:lpstr>State Funded   vs      Basic Aid                           </vt:lpstr>
      <vt:lpstr>PowerPoint Presentation</vt:lpstr>
      <vt:lpstr>PowerPoint Presentation</vt:lpstr>
      <vt:lpstr>PowerPoint Presentation</vt:lpstr>
      <vt:lpstr>2025-26 School District and Charter School LCFF Funding Factors</vt:lpstr>
      <vt:lpstr>PowerPoint Presentation</vt:lpstr>
      <vt:lpstr>PowerPoint Presentation</vt:lpstr>
      <vt:lpstr>General Fund 2025-26 Revenue Budget</vt:lpstr>
      <vt:lpstr>General Fund Revenue Budget</vt:lpstr>
      <vt:lpstr>General Fund Expenditures</vt:lpstr>
      <vt:lpstr>General Fund Expenditures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Jill Wagner</dc:creator>
  <cp:lastModifiedBy>John Bartolome</cp:lastModifiedBy>
  <cp:revision>2</cp:revision>
  <dcterms:created xsi:type="dcterms:W3CDTF">2006-08-16T00:00:00Z</dcterms:created>
  <dcterms:modified xsi:type="dcterms:W3CDTF">2025-12-18T18:15:42Z</dcterms:modified>
</cp:coreProperties>
</file>