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9" r:id="rId4"/>
    <p:sldId id="282" r:id="rId5"/>
    <p:sldId id="267" r:id="rId6"/>
    <p:sldId id="269" r:id="rId7"/>
    <p:sldId id="266" r:id="rId8"/>
    <p:sldId id="278" r:id="rId9"/>
    <p:sldId id="268" r:id="rId10"/>
    <p:sldId id="283" r:id="rId11"/>
    <p:sldId id="270" r:id="rId12"/>
    <p:sldId id="271" r:id="rId13"/>
    <p:sldId id="272" r:id="rId14"/>
    <p:sldId id="274" r:id="rId15"/>
    <p:sldId id="257" r:id="rId16"/>
    <p:sldId id="258" r:id="rId17"/>
    <p:sldId id="265" r:id="rId18"/>
    <p:sldId id="264" r:id="rId19"/>
    <p:sldId id="280" r:id="rId20"/>
    <p:sldId id="281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E2C00-11B1-48D0-A4ED-0A577FAD5A47}" v="55" dt="2023-02-23T20:29:23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500" baseline="0" dirty="0"/>
              <a:t>2022/23 BUDGETED EXPENSES $26,908,094</a:t>
            </a:r>
          </a:p>
        </c:rich>
      </c:tx>
      <c:layout>
        <c:manualLayout>
          <c:xMode val="edge"/>
          <c:yMode val="edge"/>
          <c:x val="0.14503211100475957"/>
          <c:y val="1.7870435123988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987914653782854"/>
          <c:y val="0.13418470364747578"/>
          <c:w val="0.70012085346217146"/>
          <c:h val="0.829522183226527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EXPENSES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43C-4CCF-82FA-CC92EF0E281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43C-4CCF-82FA-CC92EF0E281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43C-4CCF-82FA-CC92EF0E281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43C-4CCF-82FA-CC92EF0E281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43C-4CCF-82FA-CC92EF0E281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51B-4922-B09F-826CB3081228}"/>
              </c:ext>
            </c:extLst>
          </c:dPt>
          <c:dLbls>
            <c:dLbl>
              <c:idx val="1"/>
              <c:layout>
                <c:manualLayout>
                  <c:x val="-7.2961658278157357E-2"/>
                  <c:y val="0"/>
                </c:manualLayout>
              </c:layout>
              <c:tx>
                <c:rich>
                  <a:bodyPr/>
                  <a:lstStyle/>
                  <a:p>
                    <a:fld id="{6516C5FE-5BF9-454F-BD8A-768083EECBB8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4%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3C-4CCF-82FA-CC92EF0E2814}"/>
                </c:ext>
              </c:extLst>
            </c:dLbl>
            <c:dLbl>
              <c:idx val="2"/>
              <c:layout>
                <c:manualLayout>
                  <c:x val="-9.9652713513286514E-2"/>
                  <c:y val="2.9186424957105147E-3"/>
                </c:manualLayout>
              </c:layout>
              <c:tx>
                <c:rich>
                  <a:bodyPr/>
                  <a:lstStyle/>
                  <a:p>
                    <a:fld id="{60BE85A4-0CC5-4F34-8D2C-76426EA9C6EA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10%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43C-4CCF-82FA-CC92EF0E2814}"/>
                </c:ext>
              </c:extLst>
            </c:dLbl>
            <c:dLbl>
              <c:idx val="3"/>
              <c:layout>
                <c:manualLayout>
                  <c:x val="-6.8236401360833351E-2"/>
                  <c:y val="0"/>
                </c:manualLayout>
              </c:layout>
              <c:tx>
                <c:rich>
                  <a:bodyPr/>
                  <a:lstStyle/>
                  <a:p>
                    <a:fld id="{90D39A86-E233-42DF-A504-DED9E1E30591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11%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51B-4922-B09F-826CB3081228}"/>
                </c:ext>
              </c:extLst>
            </c:dLbl>
            <c:dLbl>
              <c:idx val="4"/>
              <c:layout>
                <c:manualLayout>
                  <c:x val="-4.4193894537955296E-2"/>
                  <c:y val="5.3507827627702014E-17"/>
                </c:manualLayout>
              </c:layout>
              <c:tx>
                <c:rich>
                  <a:bodyPr/>
                  <a:lstStyle/>
                  <a:p>
                    <a:fld id="{7F946FF6-F993-4AE1-816C-70CE17DE4741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12%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43C-4CCF-82FA-CC92EF0E2814}"/>
                </c:ext>
              </c:extLst>
            </c:dLbl>
            <c:dLbl>
              <c:idx val="5"/>
              <c:layout>
                <c:manualLayout>
                  <c:x val="-6.4763367159997823E-2"/>
                  <c:y val="-2.9186424957105147E-3"/>
                </c:manualLayout>
              </c:layout>
              <c:tx>
                <c:rich>
                  <a:bodyPr/>
                  <a:lstStyle/>
                  <a:p>
                    <a:fld id="{9EF76912-5126-4420-9908-20DFA1A3DE46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8%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43C-4CCF-82FA-CC92EF0E2814}"/>
                </c:ext>
              </c:extLst>
            </c:dLbl>
            <c:dLbl>
              <c:idx val="6"/>
              <c:layout>
                <c:manualLayout>
                  <c:x val="-0.16617037781227301"/>
                  <c:y val="-2.9186424957105147E-3"/>
                </c:manualLayout>
              </c:layout>
              <c:tx>
                <c:rich>
                  <a:bodyPr/>
                  <a:lstStyle/>
                  <a:p>
                    <a:fld id="{D83EBFD6-C144-4FA6-B6C4-ADFC3BE2C057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23%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51B-4922-B09F-826CB308122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9B86B67-C0DA-448D-AE1B-923A36B0BDF8}" type="VALUE">
                      <a:rPr lang="en-US" b="0" i="0" baseline="0" smtClean="0"/>
                      <a:pPr/>
                      <a:t>[VALUE]</a:t>
                    </a:fld>
                    <a:endParaRPr lang="en-US" b="0" i="0" baseline="0" dirty="0"/>
                  </a:p>
                  <a:p>
                    <a:r>
                      <a:rPr lang="en-US" b="0" i="0" baseline="0" dirty="0"/>
                      <a:t>32%</a:t>
                    </a:r>
                  </a:p>
                </c:rich>
              </c:tx>
              <c:dLblPos val="in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51B-4922-B09F-826CB3081228}"/>
                </c:ext>
              </c:extLst>
            </c:dLbl>
            <c:numFmt formatCode="_(* #,##0_);_(* \(#,##0\);_(* &quot;-&quot;_);_(@_)" sourceLinked="0"/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1">
                  <c:v>BENEFITS</c:v>
                </c:pt>
                <c:pt idx="2">
                  <c:v>SALARIES (25 EE'S)</c:v>
                </c:pt>
                <c:pt idx="3">
                  <c:v>OPERATING EXPENSES</c:v>
                </c:pt>
                <c:pt idx="4">
                  <c:v>DENTAL CLAIMS EXP</c:v>
                </c:pt>
                <c:pt idx="5">
                  <c:v>P&amp;L CLAIMS EXP</c:v>
                </c:pt>
                <c:pt idx="6">
                  <c:v>WORK COMP CLAIMS EXP</c:v>
                </c:pt>
                <c:pt idx="7">
                  <c:v>PURCHASED INSURANCE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1">
                  <c:v>1103563</c:v>
                </c:pt>
                <c:pt idx="2">
                  <c:v>2713464</c:v>
                </c:pt>
                <c:pt idx="3">
                  <c:v>2817638</c:v>
                </c:pt>
                <c:pt idx="4">
                  <c:v>3150000</c:v>
                </c:pt>
                <c:pt idx="5">
                  <c:v>2000115</c:v>
                </c:pt>
                <c:pt idx="6">
                  <c:v>6270097</c:v>
                </c:pt>
                <c:pt idx="7">
                  <c:v>8853217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7-44C2-8F33-CE6A0C5B3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880435631"/>
        <c:axId val="880437711"/>
      </c:barChart>
      <c:valAx>
        <c:axId val="88043771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880435631"/>
        <c:crosses val="autoZero"/>
        <c:crossBetween val="between"/>
      </c:valAx>
      <c:catAx>
        <c:axId val="88043563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437711"/>
        <c:crosses val="autoZero"/>
        <c:auto val="1"/>
        <c:lblAlgn val="ctr"/>
        <c:lblOffset val="100"/>
        <c:noMultiLvlLbl val="0"/>
      </c:catAx>
      <c:spPr>
        <a:solidFill>
          <a:schemeClr val="tx2"/>
        </a:solidFill>
        <a:ln>
          <a:noFill/>
        </a:ln>
        <a:effectLst>
          <a:glow>
            <a:schemeClr val="accent1">
              <a:alpha val="40000"/>
            </a:schemeClr>
          </a:glow>
        </a:effectLst>
        <a:scene3d>
          <a:camera prst="orthographicFront"/>
          <a:lightRig rig="threePt" dir="t"/>
        </a:scene3d>
        <a:sp3d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BB167-4A03-4E8F-AB6D-05B9A4A360B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7A277D-3F3C-49C3-B856-5EDB2EC1D194}">
      <dgm:prSet/>
      <dgm:spPr/>
      <dgm:t>
        <a:bodyPr/>
        <a:lstStyle/>
        <a:p>
          <a:r>
            <a:rPr lang="en-US"/>
            <a:t>Course of Construction coverage up to $25M</a:t>
          </a:r>
        </a:p>
      </dgm:t>
    </dgm:pt>
    <dgm:pt modelId="{4C1BE7C7-12EF-4EB3-A6D2-2126EFBA1A6B}" type="parTrans" cxnId="{E799C5C5-0ADE-46D8-B754-62F2236B6347}">
      <dgm:prSet/>
      <dgm:spPr/>
      <dgm:t>
        <a:bodyPr/>
        <a:lstStyle/>
        <a:p>
          <a:endParaRPr lang="en-US"/>
        </a:p>
      </dgm:t>
    </dgm:pt>
    <dgm:pt modelId="{7455D7F6-E716-4794-9A1D-B8C2F9E14891}" type="sibTrans" cxnId="{E799C5C5-0ADE-46D8-B754-62F2236B6347}">
      <dgm:prSet/>
      <dgm:spPr/>
      <dgm:t>
        <a:bodyPr/>
        <a:lstStyle/>
        <a:p>
          <a:endParaRPr lang="en-US"/>
        </a:p>
      </dgm:t>
    </dgm:pt>
    <dgm:pt modelId="{72B41752-BE8C-4070-8991-7E9868D84A8E}">
      <dgm:prSet/>
      <dgm:spPr/>
      <dgm:t>
        <a:bodyPr/>
        <a:lstStyle/>
        <a:p>
          <a:r>
            <a:rPr lang="en-US" dirty="0"/>
            <a:t>Active Shooter Liability Coverage*</a:t>
          </a:r>
        </a:p>
      </dgm:t>
    </dgm:pt>
    <dgm:pt modelId="{44372078-05B9-49A6-BB13-12904E8CD4FD}" type="parTrans" cxnId="{4E7E470F-BBC3-42AE-BF37-16E90E8F340E}">
      <dgm:prSet/>
      <dgm:spPr/>
      <dgm:t>
        <a:bodyPr/>
        <a:lstStyle/>
        <a:p>
          <a:endParaRPr lang="en-US"/>
        </a:p>
      </dgm:t>
    </dgm:pt>
    <dgm:pt modelId="{7EA62454-82EF-448A-B232-E45CEECD0293}" type="sibTrans" cxnId="{4E7E470F-BBC3-42AE-BF37-16E90E8F340E}">
      <dgm:prSet/>
      <dgm:spPr/>
      <dgm:t>
        <a:bodyPr/>
        <a:lstStyle/>
        <a:p>
          <a:endParaRPr lang="en-US"/>
        </a:p>
      </dgm:t>
    </dgm:pt>
    <dgm:pt modelId="{CC397D7B-8E2E-4178-A01D-C789FC50F739}">
      <dgm:prSet/>
      <dgm:spPr/>
      <dgm:t>
        <a:bodyPr/>
        <a:lstStyle/>
        <a:p>
          <a:r>
            <a:rPr lang="en-US" dirty="0"/>
            <a:t>Flood coverage*</a:t>
          </a:r>
        </a:p>
      </dgm:t>
    </dgm:pt>
    <dgm:pt modelId="{F9C50A23-D596-48B2-95FC-9CA59631682F}" type="parTrans" cxnId="{156AABD1-75B4-4ED3-8C57-11593673AFB8}">
      <dgm:prSet/>
      <dgm:spPr/>
      <dgm:t>
        <a:bodyPr/>
        <a:lstStyle/>
        <a:p>
          <a:endParaRPr lang="en-US"/>
        </a:p>
      </dgm:t>
    </dgm:pt>
    <dgm:pt modelId="{6C330BB4-1244-4C4E-984C-1FE2606791D9}" type="sibTrans" cxnId="{156AABD1-75B4-4ED3-8C57-11593673AFB8}">
      <dgm:prSet/>
      <dgm:spPr/>
      <dgm:t>
        <a:bodyPr/>
        <a:lstStyle/>
        <a:p>
          <a:endParaRPr lang="en-US"/>
        </a:p>
      </dgm:t>
    </dgm:pt>
    <dgm:pt modelId="{A46D5AAE-FAF1-4CAD-AD70-AF85E175316E}">
      <dgm:prSet/>
      <dgm:spPr/>
      <dgm:t>
        <a:bodyPr/>
        <a:lstStyle/>
        <a:p>
          <a:r>
            <a:rPr lang="en-US" dirty="0"/>
            <a:t>Payment of Schools Excess Liability Fund Assessments </a:t>
          </a:r>
        </a:p>
      </dgm:t>
    </dgm:pt>
    <dgm:pt modelId="{3DD907B1-CA84-4846-93F6-384A9CB9533E}" type="parTrans" cxnId="{BB8A4D05-3214-4DD5-8FBE-7BE15225CC69}">
      <dgm:prSet/>
      <dgm:spPr/>
      <dgm:t>
        <a:bodyPr/>
        <a:lstStyle/>
        <a:p>
          <a:endParaRPr lang="en-US"/>
        </a:p>
      </dgm:t>
    </dgm:pt>
    <dgm:pt modelId="{32A752A0-40C1-49B5-9F20-C8B152E005E2}" type="sibTrans" cxnId="{BB8A4D05-3214-4DD5-8FBE-7BE15225CC69}">
      <dgm:prSet/>
      <dgm:spPr/>
      <dgm:t>
        <a:bodyPr/>
        <a:lstStyle/>
        <a:p>
          <a:endParaRPr lang="en-US"/>
        </a:p>
      </dgm:t>
    </dgm:pt>
    <dgm:pt modelId="{ACD3F57B-043E-46D8-94E3-C1C2AE6BA977}">
      <dgm:prSet/>
      <dgm:spPr/>
      <dgm:t>
        <a:bodyPr/>
        <a:lstStyle/>
        <a:p>
          <a:r>
            <a:rPr lang="en-US" dirty="0"/>
            <a:t>RESIG overall $1.6M</a:t>
          </a:r>
        </a:p>
      </dgm:t>
    </dgm:pt>
    <dgm:pt modelId="{167B9C5F-0FD5-411D-A232-B8A7B30D162E}" type="parTrans" cxnId="{929B1E92-5D30-4479-909A-EFE5F01DA372}">
      <dgm:prSet/>
      <dgm:spPr/>
      <dgm:t>
        <a:bodyPr/>
        <a:lstStyle/>
        <a:p>
          <a:endParaRPr lang="en-US"/>
        </a:p>
      </dgm:t>
    </dgm:pt>
    <dgm:pt modelId="{E7C63133-E31D-469A-9329-19E13A29B1A2}" type="sibTrans" cxnId="{929B1E92-5D30-4479-909A-EFE5F01DA372}">
      <dgm:prSet/>
      <dgm:spPr/>
      <dgm:t>
        <a:bodyPr/>
        <a:lstStyle/>
        <a:p>
          <a:endParaRPr lang="en-US"/>
        </a:p>
      </dgm:t>
    </dgm:pt>
    <dgm:pt modelId="{AD1E1980-199E-4B76-8CE5-6191F9174520}">
      <dgm:prSet/>
      <dgm:spPr/>
      <dgm:t>
        <a:bodyPr/>
        <a:lstStyle/>
        <a:p>
          <a:r>
            <a:rPr lang="en-US" dirty="0"/>
            <a:t>Cotati-Rohnert Park’s share was approximately $294,000</a:t>
          </a:r>
        </a:p>
      </dgm:t>
    </dgm:pt>
    <dgm:pt modelId="{4072B1F2-9D8F-44E9-A802-467862D412E4}" type="parTrans" cxnId="{9B0D1297-C607-4E1B-9B8F-F101B123D6D8}">
      <dgm:prSet/>
      <dgm:spPr/>
      <dgm:t>
        <a:bodyPr/>
        <a:lstStyle/>
        <a:p>
          <a:endParaRPr lang="en-US"/>
        </a:p>
      </dgm:t>
    </dgm:pt>
    <dgm:pt modelId="{FF935AA2-61A9-4A62-B234-778B84926105}" type="sibTrans" cxnId="{9B0D1297-C607-4E1B-9B8F-F101B123D6D8}">
      <dgm:prSet/>
      <dgm:spPr/>
      <dgm:t>
        <a:bodyPr/>
        <a:lstStyle/>
        <a:p>
          <a:endParaRPr lang="en-US"/>
        </a:p>
      </dgm:t>
    </dgm:pt>
    <dgm:pt modelId="{A8045C5A-6C65-4E84-8567-F978F1369066}" type="pres">
      <dgm:prSet presAssocID="{750BB167-4A03-4E8F-AB6D-05B9A4A360B2}" presName="linear" presStyleCnt="0">
        <dgm:presLayoutVars>
          <dgm:dir/>
          <dgm:animLvl val="lvl"/>
          <dgm:resizeHandles val="exact"/>
        </dgm:presLayoutVars>
      </dgm:prSet>
      <dgm:spPr/>
    </dgm:pt>
    <dgm:pt modelId="{D540125C-C222-4ADD-ADED-9A4A80679FF3}" type="pres">
      <dgm:prSet presAssocID="{577A277D-3F3C-49C3-B856-5EDB2EC1D194}" presName="parentLin" presStyleCnt="0"/>
      <dgm:spPr/>
    </dgm:pt>
    <dgm:pt modelId="{41184F7B-EE54-4EEC-9DDC-5586BBAB058A}" type="pres">
      <dgm:prSet presAssocID="{577A277D-3F3C-49C3-B856-5EDB2EC1D194}" presName="parentLeftMargin" presStyleLbl="node1" presStyleIdx="0" presStyleCnt="4"/>
      <dgm:spPr/>
    </dgm:pt>
    <dgm:pt modelId="{F67F3CB9-36BC-47CB-8851-E4168A423FB9}" type="pres">
      <dgm:prSet presAssocID="{577A277D-3F3C-49C3-B856-5EDB2EC1D19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EDAD30-194B-478C-AA18-F075907BC710}" type="pres">
      <dgm:prSet presAssocID="{577A277D-3F3C-49C3-B856-5EDB2EC1D194}" presName="negativeSpace" presStyleCnt="0"/>
      <dgm:spPr/>
    </dgm:pt>
    <dgm:pt modelId="{E501E4C9-E8B9-47C4-B4D7-EFFA0F29FCD2}" type="pres">
      <dgm:prSet presAssocID="{577A277D-3F3C-49C3-B856-5EDB2EC1D194}" presName="childText" presStyleLbl="conFgAcc1" presStyleIdx="0" presStyleCnt="4">
        <dgm:presLayoutVars>
          <dgm:bulletEnabled val="1"/>
        </dgm:presLayoutVars>
      </dgm:prSet>
      <dgm:spPr/>
    </dgm:pt>
    <dgm:pt modelId="{12B59D7D-72CB-4BBA-9F52-E5A3DA16A7F8}" type="pres">
      <dgm:prSet presAssocID="{7455D7F6-E716-4794-9A1D-B8C2F9E14891}" presName="spaceBetweenRectangles" presStyleCnt="0"/>
      <dgm:spPr/>
    </dgm:pt>
    <dgm:pt modelId="{8BE1FAC4-D3A9-48C6-BBC1-4233B72B2322}" type="pres">
      <dgm:prSet presAssocID="{72B41752-BE8C-4070-8991-7E9868D84A8E}" presName="parentLin" presStyleCnt="0"/>
      <dgm:spPr/>
    </dgm:pt>
    <dgm:pt modelId="{87F9A3C5-A921-4F37-B0A8-1359C9D0C968}" type="pres">
      <dgm:prSet presAssocID="{72B41752-BE8C-4070-8991-7E9868D84A8E}" presName="parentLeftMargin" presStyleLbl="node1" presStyleIdx="0" presStyleCnt="4"/>
      <dgm:spPr/>
    </dgm:pt>
    <dgm:pt modelId="{B369C100-EAC0-4158-A1BB-4C2943ECAF8A}" type="pres">
      <dgm:prSet presAssocID="{72B41752-BE8C-4070-8991-7E9868D84A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EF71C94-B47C-44CB-A980-6009597341DF}" type="pres">
      <dgm:prSet presAssocID="{72B41752-BE8C-4070-8991-7E9868D84A8E}" presName="negativeSpace" presStyleCnt="0"/>
      <dgm:spPr/>
    </dgm:pt>
    <dgm:pt modelId="{F71D28AE-3996-4F67-B084-5B74A0AD1672}" type="pres">
      <dgm:prSet presAssocID="{72B41752-BE8C-4070-8991-7E9868D84A8E}" presName="childText" presStyleLbl="conFgAcc1" presStyleIdx="1" presStyleCnt="4">
        <dgm:presLayoutVars>
          <dgm:bulletEnabled val="1"/>
        </dgm:presLayoutVars>
      </dgm:prSet>
      <dgm:spPr/>
    </dgm:pt>
    <dgm:pt modelId="{EC1DDD65-18B9-4760-94BB-72712000D73A}" type="pres">
      <dgm:prSet presAssocID="{7EA62454-82EF-448A-B232-E45CEECD0293}" presName="spaceBetweenRectangles" presStyleCnt="0"/>
      <dgm:spPr/>
    </dgm:pt>
    <dgm:pt modelId="{319B6B1A-7B9C-466A-9691-57D576B55099}" type="pres">
      <dgm:prSet presAssocID="{CC397D7B-8E2E-4178-A01D-C789FC50F739}" presName="parentLin" presStyleCnt="0"/>
      <dgm:spPr/>
    </dgm:pt>
    <dgm:pt modelId="{708F7098-3BCB-4A13-83DA-0406E397D63D}" type="pres">
      <dgm:prSet presAssocID="{CC397D7B-8E2E-4178-A01D-C789FC50F739}" presName="parentLeftMargin" presStyleLbl="node1" presStyleIdx="1" presStyleCnt="4"/>
      <dgm:spPr/>
    </dgm:pt>
    <dgm:pt modelId="{F2C5DC8F-B458-4D63-B2A5-2CAB724E8A61}" type="pres">
      <dgm:prSet presAssocID="{CC397D7B-8E2E-4178-A01D-C789FC50F73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07DD82-157C-4FCD-93F1-92935070A5F6}" type="pres">
      <dgm:prSet presAssocID="{CC397D7B-8E2E-4178-A01D-C789FC50F739}" presName="negativeSpace" presStyleCnt="0"/>
      <dgm:spPr/>
    </dgm:pt>
    <dgm:pt modelId="{C82E619B-9685-4FD1-AF6E-1A7363A324F4}" type="pres">
      <dgm:prSet presAssocID="{CC397D7B-8E2E-4178-A01D-C789FC50F739}" presName="childText" presStyleLbl="conFgAcc1" presStyleIdx="2" presStyleCnt="4">
        <dgm:presLayoutVars>
          <dgm:bulletEnabled val="1"/>
        </dgm:presLayoutVars>
      </dgm:prSet>
      <dgm:spPr/>
    </dgm:pt>
    <dgm:pt modelId="{9DF86734-191B-4A34-8CCA-475DD85D34F9}" type="pres">
      <dgm:prSet presAssocID="{6C330BB4-1244-4C4E-984C-1FE2606791D9}" presName="spaceBetweenRectangles" presStyleCnt="0"/>
      <dgm:spPr/>
    </dgm:pt>
    <dgm:pt modelId="{C4DEFCBB-BB5A-48F9-98B4-8249E22792D5}" type="pres">
      <dgm:prSet presAssocID="{A46D5AAE-FAF1-4CAD-AD70-AF85E175316E}" presName="parentLin" presStyleCnt="0"/>
      <dgm:spPr/>
    </dgm:pt>
    <dgm:pt modelId="{1CE18E10-39CA-439A-88B4-5EB02FA2245B}" type="pres">
      <dgm:prSet presAssocID="{A46D5AAE-FAF1-4CAD-AD70-AF85E175316E}" presName="parentLeftMargin" presStyleLbl="node1" presStyleIdx="2" presStyleCnt="4"/>
      <dgm:spPr/>
    </dgm:pt>
    <dgm:pt modelId="{64CBCF4B-F80C-411F-BD8D-3044604BC62F}" type="pres">
      <dgm:prSet presAssocID="{A46D5AAE-FAF1-4CAD-AD70-AF85E175316E}" presName="parentText" presStyleLbl="node1" presStyleIdx="3" presStyleCnt="4" custScaleY="129202">
        <dgm:presLayoutVars>
          <dgm:chMax val="0"/>
          <dgm:bulletEnabled val="1"/>
        </dgm:presLayoutVars>
      </dgm:prSet>
      <dgm:spPr/>
    </dgm:pt>
    <dgm:pt modelId="{B3673C66-66A0-4574-B20E-C7670F3BE304}" type="pres">
      <dgm:prSet presAssocID="{A46D5AAE-FAF1-4CAD-AD70-AF85E175316E}" presName="negativeSpace" presStyleCnt="0"/>
      <dgm:spPr/>
    </dgm:pt>
    <dgm:pt modelId="{3A72027A-F3F8-4F3D-9193-32110543EA5F}" type="pres">
      <dgm:prSet presAssocID="{A46D5AAE-FAF1-4CAD-AD70-AF85E175316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B8A4D05-3214-4DD5-8FBE-7BE15225CC69}" srcId="{750BB167-4A03-4E8F-AB6D-05B9A4A360B2}" destId="{A46D5AAE-FAF1-4CAD-AD70-AF85E175316E}" srcOrd="3" destOrd="0" parTransId="{3DD907B1-CA84-4846-93F6-384A9CB9533E}" sibTransId="{32A752A0-40C1-49B5-9F20-C8B152E005E2}"/>
    <dgm:cxn modelId="{C141C606-9956-4571-82F0-17B42DCABCA4}" type="presOf" srcId="{A46D5AAE-FAF1-4CAD-AD70-AF85E175316E}" destId="{1CE18E10-39CA-439A-88B4-5EB02FA2245B}" srcOrd="0" destOrd="0" presId="urn:microsoft.com/office/officeart/2005/8/layout/list1"/>
    <dgm:cxn modelId="{4E7E470F-BBC3-42AE-BF37-16E90E8F340E}" srcId="{750BB167-4A03-4E8F-AB6D-05B9A4A360B2}" destId="{72B41752-BE8C-4070-8991-7E9868D84A8E}" srcOrd="1" destOrd="0" parTransId="{44372078-05B9-49A6-BB13-12904E8CD4FD}" sibTransId="{7EA62454-82EF-448A-B232-E45CEECD0293}"/>
    <dgm:cxn modelId="{4E3D6A1F-32A4-41D8-8662-7EFA3CD4254F}" type="presOf" srcId="{72B41752-BE8C-4070-8991-7E9868D84A8E}" destId="{87F9A3C5-A921-4F37-B0A8-1359C9D0C968}" srcOrd="0" destOrd="0" presId="urn:microsoft.com/office/officeart/2005/8/layout/list1"/>
    <dgm:cxn modelId="{4F16F238-25E4-4C04-AA66-E477CA670E51}" type="presOf" srcId="{577A277D-3F3C-49C3-B856-5EDB2EC1D194}" destId="{41184F7B-EE54-4EEC-9DDC-5586BBAB058A}" srcOrd="0" destOrd="0" presId="urn:microsoft.com/office/officeart/2005/8/layout/list1"/>
    <dgm:cxn modelId="{0225A55C-BC94-4ED7-8262-6EFC1425C6AF}" type="presOf" srcId="{A46D5AAE-FAF1-4CAD-AD70-AF85E175316E}" destId="{64CBCF4B-F80C-411F-BD8D-3044604BC62F}" srcOrd="1" destOrd="0" presId="urn:microsoft.com/office/officeart/2005/8/layout/list1"/>
    <dgm:cxn modelId="{6D49555F-0736-4E77-96A3-A146222ABD9F}" type="presOf" srcId="{577A277D-3F3C-49C3-B856-5EDB2EC1D194}" destId="{F67F3CB9-36BC-47CB-8851-E4168A423FB9}" srcOrd="1" destOrd="0" presId="urn:microsoft.com/office/officeart/2005/8/layout/list1"/>
    <dgm:cxn modelId="{D2FB7047-F62C-4023-8FF1-A7F24C19B1DE}" type="presOf" srcId="{CC397D7B-8E2E-4178-A01D-C789FC50F739}" destId="{F2C5DC8F-B458-4D63-B2A5-2CAB724E8A61}" srcOrd="1" destOrd="0" presId="urn:microsoft.com/office/officeart/2005/8/layout/list1"/>
    <dgm:cxn modelId="{CC6D5568-AF4C-4F96-8EF2-265260B6BE08}" type="presOf" srcId="{AD1E1980-199E-4B76-8CE5-6191F9174520}" destId="{3A72027A-F3F8-4F3D-9193-32110543EA5F}" srcOrd="0" destOrd="1" presId="urn:microsoft.com/office/officeart/2005/8/layout/list1"/>
    <dgm:cxn modelId="{929B1E92-5D30-4479-909A-EFE5F01DA372}" srcId="{A46D5AAE-FAF1-4CAD-AD70-AF85E175316E}" destId="{ACD3F57B-043E-46D8-94E3-C1C2AE6BA977}" srcOrd="0" destOrd="0" parTransId="{167B9C5F-0FD5-411D-A232-B8A7B30D162E}" sibTransId="{E7C63133-E31D-469A-9329-19E13A29B1A2}"/>
    <dgm:cxn modelId="{9B0D1297-C607-4E1B-9B8F-F101B123D6D8}" srcId="{A46D5AAE-FAF1-4CAD-AD70-AF85E175316E}" destId="{AD1E1980-199E-4B76-8CE5-6191F9174520}" srcOrd="1" destOrd="0" parTransId="{4072B1F2-9D8F-44E9-A802-467862D412E4}" sibTransId="{FF935AA2-61A9-4A62-B234-778B84926105}"/>
    <dgm:cxn modelId="{E799C5C5-0ADE-46D8-B754-62F2236B6347}" srcId="{750BB167-4A03-4E8F-AB6D-05B9A4A360B2}" destId="{577A277D-3F3C-49C3-B856-5EDB2EC1D194}" srcOrd="0" destOrd="0" parTransId="{4C1BE7C7-12EF-4EB3-A6D2-2126EFBA1A6B}" sibTransId="{7455D7F6-E716-4794-9A1D-B8C2F9E14891}"/>
    <dgm:cxn modelId="{F4A396CE-43A8-4415-BD01-50322398F12D}" type="presOf" srcId="{CC397D7B-8E2E-4178-A01D-C789FC50F739}" destId="{708F7098-3BCB-4A13-83DA-0406E397D63D}" srcOrd="0" destOrd="0" presId="urn:microsoft.com/office/officeart/2005/8/layout/list1"/>
    <dgm:cxn modelId="{156AABD1-75B4-4ED3-8C57-11593673AFB8}" srcId="{750BB167-4A03-4E8F-AB6D-05B9A4A360B2}" destId="{CC397D7B-8E2E-4178-A01D-C789FC50F739}" srcOrd="2" destOrd="0" parTransId="{F9C50A23-D596-48B2-95FC-9CA59631682F}" sibTransId="{6C330BB4-1244-4C4E-984C-1FE2606791D9}"/>
    <dgm:cxn modelId="{E8119FE8-3A04-49E3-9E15-F7B9ABED4441}" type="presOf" srcId="{ACD3F57B-043E-46D8-94E3-C1C2AE6BA977}" destId="{3A72027A-F3F8-4F3D-9193-32110543EA5F}" srcOrd="0" destOrd="0" presId="urn:microsoft.com/office/officeart/2005/8/layout/list1"/>
    <dgm:cxn modelId="{9E9B3AF1-CC4C-481A-BCB9-FE7C264A0699}" type="presOf" srcId="{750BB167-4A03-4E8F-AB6D-05B9A4A360B2}" destId="{A8045C5A-6C65-4E84-8567-F978F1369066}" srcOrd="0" destOrd="0" presId="urn:microsoft.com/office/officeart/2005/8/layout/list1"/>
    <dgm:cxn modelId="{27D17CFA-4BA3-4596-B9F1-A3156ADEC3B6}" type="presOf" srcId="{72B41752-BE8C-4070-8991-7E9868D84A8E}" destId="{B369C100-EAC0-4158-A1BB-4C2943ECAF8A}" srcOrd="1" destOrd="0" presId="urn:microsoft.com/office/officeart/2005/8/layout/list1"/>
    <dgm:cxn modelId="{B9ACD5D9-B619-4B86-B2C4-9F1BD45D1F12}" type="presParOf" srcId="{A8045C5A-6C65-4E84-8567-F978F1369066}" destId="{D540125C-C222-4ADD-ADED-9A4A80679FF3}" srcOrd="0" destOrd="0" presId="urn:microsoft.com/office/officeart/2005/8/layout/list1"/>
    <dgm:cxn modelId="{6401CCC1-6D0E-4D6E-967C-07F94694FF6E}" type="presParOf" srcId="{D540125C-C222-4ADD-ADED-9A4A80679FF3}" destId="{41184F7B-EE54-4EEC-9DDC-5586BBAB058A}" srcOrd="0" destOrd="0" presId="urn:microsoft.com/office/officeart/2005/8/layout/list1"/>
    <dgm:cxn modelId="{84F05499-8BF0-4D77-8145-4AA147CF1D5D}" type="presParOf" srcId="{D540125C-C222-4ADD-ADED-9A4A80679FF3}" destId="{F67F3CB9-36BC-47CB-8851-E4168A423FB9}" srcOrd="1" destOrd="0" presId="urn:microsoft.com/office/officeart/2005/8/layout/list1"/>
    <dgm:cxn modelId="{94ED3680-AF8D-49DA-9919-2A5BBB721C86}" type="presParOf" srcId="{A8045C5A-6C65-4E84-8567-F978F1369066}" destId="{BEEDAD30-194B-478C-AA18-F075907BC710}" srcOrd="1" destOrd="0" presId="urn:microsoft.com/office/officeart/2005/8/layout/list1"/>
    <dgm:cxn modelId="{2BAFBA6D-49F6-4B59-82F1-A030C612885D}" type="presParOf" srcId="{A8045C5A-6C65-4E84-8567-F978F1369066}" destId="{E501E4C9-E8B9-47C4-B4D7-EFFA0F29FCD2}" srcOrd="2" destOrd="0" presId="urn:microsoft.com/office/officeart/2005/8/layout/list1"/>
    <dgm:cxn modelId="{B559CF0C-6501-4877-A4C9-D2B643B78EBB}" type="presParOf" srcId="{A8045C5A-6C65-4E84-8567-F978F1369066}" destId="{12B59D7D-72CB-4BBA-9F52-E5A3DA16A7F8}" srcOrd="3" destOrd="0" presId="urn:microsoft.com/office/officeart/2005/8/layout/list1"/>
    <dgm:cxn modelId="{A6EC3F87-C3B9-472D-9057-105AE4E337B0}" type="presParOf" srcId="{A8045C5A-6C65-4E84-8567-F978F1369066}" destId="{8BE1FAC4-D3A9-48C6-BBC1-4233B72B2322}" srcOrd="4" destOrd="0" presId="urn:microsoft.com/office/officeart/2005/8/layout/list1"/>
    <dgm:cxn modelId="{47812395-6D9F-46CE-B0DC-9BAA3A23A08C}" type="presParOf" srcId="{8BE1FAC4-D3A9-48C6-BBC1-4233B72B2322}" destId="{87F9A3C5-A921-4F37-B0A8-1359C9D0C968}" srcOrd="0" destOrd="0" presId="urn:microsoft.com/office/officeart/2005/8/layout/list1"/>
    <dgm:cxn modelId="{26885A3D-130A-4AF3-9C6E-E3251A0731B6}" type="presParOf" srcId="{8BE1FAC4-D3A9-48C6-BBC1-4233B72B2322}" destId="{B369C100-EAC0-4158-A1BB-4C2943ECAF8A}" srcOrd="1" destOrd="0" presId="urn:microsoft.com/office/officeart/2005/8/layout/list1"/>
    <dgm:cxn modelId="{161E98F4-E0A8-4BDF-8C1A-017EBF846D20}" type="presParOf" srcId="{A8045C5A-6C65-4E84-8567-F978F1369066}" destId="{4EF71C94-B47C-44CB-A980-6009597341DF}" srcOrd="5" destOrd="0" presId="urn:microsoft.com/office/officeart/2005/8/layout/list1"/>
    <dgm:cxn modelId="{FF6B3AC2-9638-445D-819E-2A426AE62E19}" type="presParOf" srcId="{A8045C5A-6C65-4E84-8567-F978F1369066}" destId="{F71D28AE-3996-4F67-B084-5B74A0AD1672}" srcOrd="6" destOrd="0" presId="urn:microsoft.com/office/officeart/2005/8/layout/list1"/>
    <dgm:cxn modelId="{222CBDC1-DA0E-4F94-A1D7-0FD80AD488E5}" type="presParOf" srcId="{A8045C5A-6C65-4E84-8567-F978F1369066}" destId="{EC1DDD65-18B9-4760-94BB-72712000D73A}" srcOrd="7" destOrd="0" presId="urn:microsoft.com/office/officeart/2005/8/layout/list1"/>
    <dgm:cxn modelId="{4538FBF0-55E9-40B5-8003-07C58FE87786}" type="presParOf" srcId="{A8045C5A-6C65-4E84-8567-F978F1369066}" destId="{319B6B1A-7B9C-466A-9691-57D576B55099}" srcOrd="8" destOrd="0" presId="urn:microsoft.com/office/officeart/2005/8/layout/list1"/>
    <dgm:cxn modelId="{46B659D5-983B-46E5-BD71-EDCAD369C718}" type="presParOf" srcId="{319B6B1A-7B9C-466A-9691-57D576B55099}" destId="{708F7098-3BCB-4A13-83DA-0406E397D63D}" srcOrd="0" destOrd="0" presId="urn:microsoft.com/office/officeart/2005/8/layout/list1"/>
    <dgm:cxn modelId="{68AE5261-730F-4B5F-88FD-591B6A4DCFBD}" type="presParOf" srcId="{319B6B1A-7B9C-466A-9691-57D576B55099}" destId="{F2C5DC8F-B458-4D63-B2A5-2CAB724E8A61}" srcOrd="1" destOrd="0" presId="urn:microsoft.com/office/officeart/2005/8/layout/list1"/>
    <dgm:cxn modelId="{646CF0D9-2EB7-4E4F-8D83-4F215881223A}" type="presParOf" srcId="{A8045C5A-6C65-4E84-8567-F978F1369066}" destId="{D707DD82-157C-4FCD-93F1-92935070A5F6}" srcOrd="9" destOrd="0" presId="urn:microsoft.com/office/officeart/2005/8/layout/list1"/>
    <dgm:cxn modelId="{5C7A7807-5D58-401A-8BC0-BA093077A22F}" type="presParOf" srcId="{A8045C5A-6C65-4E84-8567-F978F1369066}" destId="{C82E619B-9685-4FD1-AF6E-1A7363A324F4}" srcOrd="10" destOrd="0" presId="urn:microsoft.com/office/officeart/2005/8/layout/list1"/>
    <dgm:cxn modelId="{153515F6-6315-437C-84F0-F9E18E16C12C}" type="presParOf" srcId="{A8045C5A-6C65-4E84-8567-F978F1369066}" destId="{9DF86734-191B-4A34-8CCA-475DD85D34F9}" srcOrd="11" destOrd="0" presId="urn:microsoft.com/office/officeart/2005/8/layout/list1"/>
    <dgm:cxn modelId="{CA9709D9-1AAF-463B-A490-16DE96DBF10C}" type="presParOf" srcId="{A8045C5A-6C65-4E84-8567-F978F1369066}" destId="{C4DEFCBB-BB5A-48F9-98B4-8249E22792D5}" srcOrd="12" destOrd="0" presId="urn:microsoft.com/office/officeart/2005/8/layout/list1"/>
    <dgm:cxn modelId="{9DDDB20D-1615-4554-83DA-7660EA52092C}" type="presParOf" srcId="{C4DEFCBB-BB5A-48F9-98B4-8249E22792D5}" destId="{1CE18E10-39CA-439A-88B4-5EB02FA2245B}" srcOrd="0" destOrd="0" presId="urn:microsoft.com/office/officeart/2005/8/layout/list1"/>
    <dgm:cxn modelId="{B4D2078A-98A4-4607-98B2-5B828A4E924B}" type="presParOf" srcId="{C4DEFCBB-BB5A-48F9-98B4-8249E22792D5}" destId="{64CBCF4B-F80C-411F-BD8D-3044604BC62F}" srcOrd="1" destOrd="0" presId="urn:microsoft.com/office/officeart/2005/8/layout/list1"/>
    <dgm:cxn modelId="{1CC02EAE-3826-4130-8CD9-CA99572EE443}" type="presParOf" srcId="{A8045C5A-6C65-4E84-8567-F978F1369066}" destId="{B3673C66-66A0-4574-B20E-C7670F3BE304}" srcOrd="13" destOrd="0" presId="urn:microsoft.com/office/officeart/2005/8/layout/list1"/>
    <dgm:cxn modelId="{F0C67A4F-D630-4B7D-AECD-7B6D29DDF208}" type="presParOf" srcId="{A8045C5A-6C65-4E84-8567-F978F1369066}" destId="{3A72027A-F3F8-4F3D-9193-32110543EA5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E19BF1-5D3C-4B05-AA82-0BD0B1AD71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E6A4384-911A-4353-A4D0-4FBB628031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Courts and juries have been extremely sympathetic to claimants</a:t>
          </a:r>
        </a:p>
      </dgm:t>
    </dgm:pt>
    <dgm:pt modelId="{4B5054AC-FEAC-45A2-BF9B-75079EEC879A}" type="parTrans" cxnId="{97377698-7615-422D-AE5C-34AC0F9E0349}">
      <dgm:prSet/>
      <dgm:spPr/>
      <dgm:t>
        <a:bodyPr/>
        <a:lstStyle/>
        <a:p>
          <a:endParaRPr lang="en-US"/>
        </a:p>
      </dgm:t>
    </dgm:pt>
    <dgm:pt modelId="{B2D938CB-6524-4C90-84A3-DC2A7EAB545E}" type="sibTrans" cxnId="{97377698-7615-422D-AE5C-34AC0F9E0349}">
      <dgm:prSet/>
      <dgm:spPr/>
      <dgm:t>
        <a:bodyPr/>
        <a:lstStyle/>
        <a:p>
          <a:endParaRPr lang="en-US"/>
        </a:p>
      </dgm:t>
    </dgm:pt>
    <dgm:pt modelId="{66E3AB1D-F8E9-4CF0-85FD-0ACA29C858A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Judgements exceed available insurance in some instances</a:t>
          </a:r>
        </a:p>
      </dgm:t>
    </dgm:pt>
    <dgm:pt modelId="{B6314E42-A4B0-4C1A-A555-77800731ED08}" type="parTrans" cxnId="{E64FC7FE-A4E4-4C86-A1B0-3265D5B82E24}">
      <dgm:prSet/>
      <dgm:spPr/>
      <dgm:t>
        <a:bodyPr/>
        <a:lstStyle/>
        <a:p>
          <a:endParaRPr lang="en-US"/>
        </a:p>
      </dgm:t>
    </dgm:pt>
    <dgm:pt modelId="{3EBFAFD0-DCDB-47D8-B30A-2B36E14BF4CF}" type="sibTrans" cxnId="{E64FC7FE-A4E4-4C86-A1B0-3265D5B82E24}">
      <dgm:prSet/>
      <dgm:spPr/>
      <dgm:t>
        <a:bodyPr/>
        <a:lstStyle/>
        <a:p>
          <a:endParaRPr lang="en-US"/>
        </a:p>
      </dgm:t>
    </dgm:pt>
    <dgm:pt modelId="{15057D61-37DE-403F-AEC3-7E97004F75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Submitted claims have resulted in assessments from prior coverage programs</a:t>
          </a:r>
        </a:p>
      </dgm:t>
    </dgm:pt>
    <dgm:pt modelId="{30EBC184-2E51-4725-991B-124B473AEB1A}" type="parTrans" cxnId="{33690016-86F1-4EA1-B8C9-796E51793AEB}">
      <dgm:prSet/>
      <dgm:spPr/>
      <dgm:t>
        <a:bodyPr/>
        <a:lstStyle/>
        <a:p>
          <a:endParaRPr lang="en-US"/>
        </a:p>
      </dgm:t>
    </dgm:pt>
    <dgm:pt modelId="{E3483126-2307-4190-80EC-4002DB61B41E}" type="sibTrans" cxnId="{33690016-86F1-4EA1-B8C9-796E51793AEB}">
      <dgm:prSet/>
      <dgm:spPr/>
      <dgm:t>
        <a:bodyPr/>
        <a:lstStyle/>
        <a:p>
          <a:endParaRPr lang="en-US"/>
        </a:p>
      </dgm:t>
    </dgm:pt>
    <dgm:pt modelId="{A9EA505E-1923-4A39-850D-80998838411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RESIG has covered these assessments on behalf of members totaling $1.6M</a:t>
          </a:r>
        </a:p>
      </dgm:t>
    </dgm:pt>
    <dgm:pt modelId="{988ABC9F-AD69-4406-BEC8-FE4B06E763A1}" type="parTrans" cxnId="{6E6B4C58-EB76-4BEB-9C91-5A18FC7EF7FD}">
      <dgm:prSet/>
      <dgm:spPr/>
      <dgm:t>
        <a:bodyPr/>
        <a:lstStyle/>
        <a:p>
          <a:endParaRPr lang="en-US"/>
        </a:p>
      </dgm:t>
    </dgm:pt>
    <dgm:pt modelId="{3668AD3D-E8E7-445D-9B73-3E3BAEC63FF9}" type="sibTrans" cxnId="{6E6B4C58-EB76-4BEB-9C91-5A18FC7EF7FD}">
      <dgm:prSet/>
      <dgm:spPr/>
      <dgm:t>
        <a:bodyPr/>
        <a:lstStyle/>
        <a:p>
          <a:endParaRPr lang="en-US"/>
        </a:p>
      </dgm:t>
    </dgm:pt>
    <dgm:pt modelId="{3B43AA92-2B02-45F9-9267-CCD3E6418A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Many insurers are not willing to  provide coverage to California schools </a:t>
          </a:r>
        </a:p>
      </dgm:t>
    </dgm:pt>
    <dgm:pt modelId="{75C97A2B-6C6A-428D-B491-FCC6B5952944}" type="parTrans" cxnId="{36ED24BA-A9EF-4F7C-9BF8-79663CE28741}">
      <dgm:prSet/>
      <dgm:spPr/>
      <dgm:t>
        <a:bodyPr/>
        <a:lstStyle/>
        <a:p>
          <a:endParaRPr lang="en-US"/>
        </a:p>
      </dgm:t>
    </dgm:pt>
    <dgm:pt modelId="{D3547BA8-60A4-4D03-B8AB-476DB1B75C51}" type="sibTrans" cxnId="{36ED24BA-A9EF-4F7C-9BF8-79663CE28741}">
      <dgm:prSet/>
      <dgm:spPr/>
      <dgm:t>
        <a:bodyPr/>
        <a:lstStyle/>
        <a:p>
          <a:endParaRPr lang="en-US"/>
        </a:p>
      </dgm:t>
    </dgm:pt>
    <dgm:pt modelId="{5B86247B-8957-4243-B652-6F14CBD352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If coverage is available, Premiums have increased substantially AND some coverage has limitations</a:t>
          </a:r>
        </a:p>
      </dgm:t>
    </dgm:pt>
    <dgm:pt modelId="{923034B5-8ECD-4D07-81DC-EF1F8898456A}" type="parTrans" cxnId="{6DD537B1-F4A3-4A65-8843-42EFCF3A35C1}">
      <dgm:prSet/>
      <dgm:spPr/>
      <dgm:t>
        <a:bodyPr/>
        <a:lstStyle/>
        <a:p>
          <a:endParaRPr lang="en-US"/>
        </a:p>
      </dgm:t>
    </dgm:pt>
    <dgm:pt modelId="{A9EED72A-5315-49AA-8B14-58543AD1C96D}" type="sibTrans" cxnId="{6DD537B1-F4A3-4A65-8843-42EFCF3A35C1}">
      <dgm:prSet/>
      <dgm:spPr/>
      <dgm:t>
        <a:bodyPr/>
        <a:lstStyle/>
        <a:p>
          <a:endParaRPr lang="en-US"/>
        </a:p>
      </dgm:t>
    </dgm:pt>
    <dgm:pt modelId="{5EE1FEFD-2EF3-43F9-943F-DCE73DDEBE01}" type="pres">
      <dgm:prSet presAssocID="{B0E19BF1-5D3C-4B05-AA82-0BD0B1AD71A6}" presName="root" presStyleCnt="0">
        <dgm:presLayoutVars>
          <dgm:dir/>
          <dgm:resizeHandles val="exact"/>
        </dgm:presLayoutVars>
      </dgm:prSet>
      <dgm:spPr/>
    </dgm:pt>
    <dgm:pt modelId="{5D8FAF54-4832-43BE-A5A9-38E56BFF8BDD}" type="pres">
      <dgm:prSet presAssocID="{2E6A4384-911A-4353-A4D0-4FBB62803170}" presName="compNode" presStyleCnt="0"/>
      <dgm:spPr/>
    </dgm:pt>
    <dgm:pt modelId="{A1BA33ED-0072-4C89-9A96-DED952770ABA}" type="pres">
      <dgm:prSet presAssocID="{2E6A4384-911A-4353-A4D0-4FBB62803170}" presName="bgRect" presStyleLbl="bgShp" presStyleIdx="0" presStyleCnt="3"/>
      <dgm:spPr/>
    </dgm:pt>
    <dgm:pt modelId="{ABA69802-E0B0-4708-8C71-537F03077DAE}" type="pres">
      <dgm:prSet presAssocID="{2E6A4384-911A-4353-A4D0-4FBB6280317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 outline"/>
        </a:ext>
      </dgm:extLst>
    </dgm:pt>
    <dgm:pt modelId="{1B4BB72F-2909-4DA3-AE32-74F5F5704254}" type="pres">
      <dgm:prSet presAssocID="{2E6A4384-911A-4353-A4D0-4FBB62803170}" presName="spaceRect" presStyleCnt="0"/>
      <dgm:spPr/>
    </dgm:pt>
    <dgm:pt modelId="{6D487B13-B979-4011-98E6-4B6A6E2A182A}" type="pres">
      <dgm:prSet presAssocID="{2E6A4384-911A-4353-A4D0-4FBB62803170}" presName="parTx" presStyleLbl="revTx" presStyleIdx="0" presStyleCnt="6">
        <dgm:presLayoutVars>
          <dgm:chMax val="0"/>
          <dgm:chPref val="0"/>
        </dgm:presLayoutVars>
      </dgm:prSet>
      <dgm:spPr/>
    </dgm:pt>
    <dgm:pt modelId="{3CFC8BD9-98B5-41B1-9185-C48B090B40DB}" type="pres">
      <dgm:prSet presAssocID="{2E6A4384-911A-4353-A4D0-4FBB62803170}" presName="desTx" presStyleLbl="revTx" presStyleIdx="1" presStyleCnt="6">
        <dgm:presLayoutVars/>
      </dgm:prSet>
      <dgm:spPr/>
    </dgm:pt>
    <dgm:pt modelId="{8398C8B9-B454-4F4A-BC4C-E6AC6A44A364}" type="pres">
      <dgm:prSet presAssocID="{B2D938CB-6524-4C90-84A3-DC2A7EAB545E}" presName="sibTrans" presStyleCnt="0"/>
      <dgm:spPr/>
    </dgm:pt>
    <dgm:pt modelId="{13A6EB5D-E830-4388-B2B8-22C89211B754}" type="pres">
      <dgm:prSet presAssocID="{15057D61-37DE-403F-AEC3-7E97004F75ED}" presName="compNode" presStyleCnt="0"/>
      <dgm:spPr/>
    </dgm:pt>
    <dgm:pt modelId="{0B311ED2-10B2-44DC-B04F-3CBA5B492737}" type="pres">
      <dgm:prSet presAssocID="{15057D61-37DE-403F-AEC3-7E97004F75ED}" presName="bgRect" presStyleLbl="bgShp" presStyleIdx="1" presStyleCnt="3"/>
      <dgm:spPr/>
    </dgm:pt>
    <dgm:pt modelId="{BA5AB62E-2815-4BF3-A276-2C41328848B9}" type="pres">
      <dgm:prSet presAssocID="{15057D61-37DE-403F-AEC3-7E97004F75ED}" presName="iconRect" presStyleLbl="node1" presStyleIdx="1" presStyleCnt="3"/>
      <dgm:spPr>
        <a:prstGeom prst="plus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71256499-AAB7-48C1-A4F2-76AEB779C2DC}" type="pres">
      <dgm:prSet presAssocID="{15057D61-37DE-403F-AEC3-7E97004F75ED}" presName="spaceRect" presStyleCnt="0"/>
      <dgm:spPr/>
    </dgm:pt>
    <dgm:pt modelId="{E2FBCB14-FF8D-4AFE-970E-0F2D6E542F2D}" type="pres">
      <dgm:prSet presAssocID="{15057D61-37DE-403F-AEC3-7E97004F75ED}" presName="parTx" presStyleLbl="revTx" presStyleIdx="2" presStyleCnt="6">
        <dgm:presLayoutVars>
          <dgm:chMax val="0"/>
          <dgm:chPref val="0"/>
        </dgm:presLayoutVars>
      </dgm:prSet>
      <dgm:spPr/>
    </dgm:pt>
    <dgm:pt modelId="{2BB69FF8-E93D-4A72-B447-259F139C1B1E}" type="pres">
      <dgm:prSet presAssocID="{15057D61-37DE-403F-AEC3-7E97004F75ED}" presName="desTx" presStyleLbl="revTx" presStyleIdx="3" presStyleCnt="6">
        <dgm:presLayoutVars/>
      </dgm:prSet>
      <dgm:spPr/>
    </dgm:pt>
    <dgm:pt modelId="{3E0C44B9-0F9E-4061-9B9D-D2F13F4A915C}" type="pres">
      <dgm:prSet presAssocID="{E3483126-2307-4190-80EC-4002DB61B41E}" presName="sibTrans" presStyleCnt="0"/>
      <dgm:spPr/>
    </dgm:pt>
    <dgm:pt modelId="{37B965E2-22DD-4858-8428-731E94114550}" type="pres">
      <dgm:prSet presAssocID="{3B43AA92-2B02-45F9-9267-CCD3E6418A54}" presName="compNode" presStyleCnt="0"/>
      <dgm:spPr/>
    </dgm:pt>
    <dgm:pt modelId="{74E48B19-D95C-4303-8367-3700C7E56B38}" type="pres">
      <dgm:prSet presAssocID="{3B43AA92-2B02-45F9-9267-CCD3E6418A54}" presName="bgRect" presStyleLbl="bgShp" presStyleIdx="2" presStyleCnt="3"/>
      <dgm:spPr/>
    </dgm:pt>
    <dgm:pt modelId="{9133CD87-BDF3-4F29-8A3B-F1DCEBBD76B5}" type="pres">
      <dgm:prSet presAssocID="{3B43AA92-2B02-45F9-9267-CCD3E6418A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 outline"/>
        </a:ext>
      </dgm:extLst>
    </dgm:pt>
    <dgm:pt modelId="{298368C1-3D8C-4AD6-92CF-3FC1C164D62E}" type="pres">
      <dgm:prSet presAssocID="{3B43AA92-2B02-45F9-9267-CCD3E6418A54}" presName="spaceRect" presStyleCnt="0"/>
      <dgm:spPr/>
    </dgm:pt>
    <dgm:pt modelId="{4303EFDE-0F72-4967-A568-8B5DC9143151}" type="pres">
      <dgm:prSet presAssocID="{3B43AA92-2B02-45F9-9267-CCD3E6418A54}" presName="parTx" presStyleLbl="revTx" presStyleIdx="4" presStyleCnt="6">
        <dgm:presLayoutVars>
          <dgm:chMax val="0"/>
          <dgm:chPref val="0"/>
        </dgm:presLayoutVars>
      </dgm:prSet>
      <dgm:spPr/>
    </dgm:pt>
    <dgm:pt modelId="{721D854B-A5EC-4C71-8C27-3B835166532A}" type="pres">
      <dgm:prSet presAssocID="{3B43AA92-2B02-45F9-9267-CCD3E6418A54}" presName="desTx" presStyleLbl="revTx" presStyleIdx="5" presStyleCnt="6">
        <dgm:presLayoutVars/>
      </dgm:prSet>
      <dgm:spPr/>
    </dgm:pt>
  </dgm:ptLst>
  <dgm:cxnLst>
    <dgm:cxn modelId="{33690016-86F1-4EA1-B8C9-796E51793AEB}" srcId="{B0E19BF1-5D3C-4B05-AA82-0BD0B1AD71A6}" destId="{15057D61-37DE-403F-AEC3-7E97004F75ED}" srcOrd="1" destOrd="0" parTransId="{30EBC184-2E51-4725-991B-124B473AEB1A}" sibTransId="{E3483126-2307-4190-80EC-4002DB61B41E}"/>
    <dgm:cxn modelId="{9259B056-DE5E-4400-80DD-9810BDAF9B1A}" type="presOf" srcId="{15057D61-37DE-403F-AEC3-7E97004F75ED}" destId="{E2FBCB14-FF8D-4AFE-970E-0F2D6E542F2D}" srcOrd="0" destOrd="0" presId="urn:microsoft.com/office/officeart/2018/2/layout/IconVerticalSolidList"/>
    <dgm:cxn modelId="{6E6B4C58-EB76-4BEB-9C91-5A18FC7EF7FD}" srcId="{15057D61-37DE-403F-AEC3-7E97004F75ED}" destId="{A9EA505E-1923-4A39-850D-809988384112}" srcOrd="0" destOrd="0" parTransId="{988ABC9F-AD69-4406-BEC8-FE4B06E763A1}" sibTransId="{3668AD3D-E8E7-445D-9B73-3E3BAEC63FF9}"/>
    <dgm:cxn modelId="{66F2EF8F-1E92-4391-851A-D246AC50140E}" type="presOf" srcId="{3B43AA92-2B02-45F9-9267-CCD3E6418A54}" destId="{4303EFDE-0F72-4967-A568-8B5DC9143151}" srcOrd="0" destOrd="0" presId="urn:microsoft.com/office/officeart/2018/2/layout/IconVerticalSolidList"/>
    <dgm:cxn modelId="{97377698-7615-422D-AE5C-34AC0F9E0349}" srcId="{B0E19BF1-5D3C-4B05-AA82-0BD0B1AD71A6}" destId="{2E6A4384-911A-4353-A4D0-4FBB62803170}" srcOrd="0" destOrd="0" parTransId="{4B5054AC-FEAC-45A2-BF9B-75079EEC879A}" sibTransId="{B2D938CB-6524-4C90-84A3-DC2A7EAB545E}"/>
    <dgm:cxn modelId="{F31D6DA5-D551-4928-B1D0-CC8D3F35266D}" type="presOf" srcId="{66E3AB1D-F8E9-4CF0-85FD-0ACA29C858AE}" destId="{3CFC8BD9-98B5-41B1-9185-C48B090B40DB}" srcOrd="0" destOrd="0" presId="urn:microsoft.com/office/officeart/2018/2/layout/IconVerticalSolidList"/>
    <dgm:cxn modelId="{6DD537B1-F4A3-4A65-8843-42EFCF3A35C1}" srcId="{3B43AA92-2B02-45F9-9267-CCD3E6418A54}" destId="{5B86247B-8957-4243-B652-6F14CBD35230}" srcOrd="0" destOrd="0" parTransId="{923034B5-8ECD-4D07-81DC-EF1F8898456A}" sibTransId="{A9EED72A-5315-49AA-8B14-58543AD1C96D}"/>
    <dgm:cxn modelId="{36ED24BA-A9EF-4F7C-9BF8-79663CE28741}" srcId="{B0E19BF1-5D3C-4B05-AA82-0BD0B1AD71A6}" destId="{3B43AA92-2B02-45F9-9267-CCD3E6418A54}" srcOrd="2" destOrd="0" parTransId="{75C97A2B-6C6A-428D-B491-FCC6B5952944}" sibTransId="{D3547BA8-60A4-4D03-B8AB-476DB1B75C51}"/>
    <dgm:cxn modelId="{3282AABD-48A2-4EE1-AB44-6F3BDA0D6579}" type="presOf" srcId="{2E6A4384-911A-4353-A4D0-4FBB62803170}" destId="{6D487B13-B979-4011-98E6-4B6A6E2A182A}" srcOrd="0" destOrd="0" presId="urn:microsoft.com/office/officeart/2018/2/layout/IconVerticalSolidList"/>
    <dgm:cxn modelId="{9DF8E8BF-F833-4BCC-834E-A13965BA9102}" type="presOf" srcId="{B0E19BF1-5D3C-4B05-AA82-0BD0B1AD71A6}" destId="{5EE1FEFD-2EF3-43F9-943F-DCE73DDEBE01}" srcOrd="0" destOrd="0" presId="urn:microsoft.com/office/officeart/2018/2/layout/IconVerticalSolidList"/>
    <dgm:cxn modelId="{07FDD1D1-B6C4-4091-9196-AA8A5365FEC2}" type="presOf" srcId="{5B86247B-8957-4243-B652-6F14CBD35230}" destId="{721D854B-A5EC-4C71-8C27-3B835166532A}" srcOrd="0" destOrd="0" presId="urn:microsoft.com/office/officeart/2018/2/layout/IconVerticalSolidList"/>
    <dgm:cxn modelId="{65C7FED5-222F-499C-9765-DD4CC9FDA19B}" type="presOf" srcId="{A9EA505E-1923-4A39-850D-809988384112}" destId="{2BB69FF8-E93D-4A72-B447-259F139C1B1E}" srcOrd="0" destOrd="0" presId="urn:microsoft.com/office/officeart/2018/2/layout/IconVerticalSolidList"/>
    <dgm:cxn modelId="{E64FC7FE-A4E4-4C86-A1B0-3265D5B82E24}" srcId="{2E6A4384-911A-4353-A4D0-4FBB62803170}" destId="{66E3AB1D-F8E9-4CF0-85FD-0ACA29C858AE}" srcOrd="0" destOrd="0" parTransId="{B6314E42-A4B0-4C1A-A555-77800731ED08}" sibTransId="{3EBFAFD0-DCDB-47D8-B30A-2B36E14BF4CF}"/>
    <dgm:cxn modelId="{0E935C1A-FC54-422B-9B56-F18EB4446099}" type="presParOf" srcId="{5EE1FEFD-2EF3-43F9-943F-DCE73DDEBE01}" destId="{5D8FAF54-4832-43BE-A5A9-38E56BFF8BDD}" srcOrd="0" destOrd="0" presId="urn:microsoft.com/office/officeart/2018/2/layout/IconVerticalSolidList"/>
    <dgm:cxn modelId="{3D288D64-6834-41E8-852C-1E2C4173A879}" type="presParOf" srcId="{5D8FAF54-4832-43BE-A5A9-38E56BFF8BDD}" destId="{A1BA33ED-0072-4C89-9A96-DED952770ABA}" srcOrd="0" destOrd="0" presId="urn:microsoft.com/office/officeart/2018/2/layout/IconVerticalSolidList"/>
    <dgm:cxn modelId="{430357E0-919D-4612-A4C8-42753C62D70E}" type="presParOf" srcId="{5D8FAF54-4832-43BE-A5A9-38E56BFF8BDD}" destId="{ABA69802-E0B0-4708-8C71-537F03077DAE}" srcOrd="1" destOrd="0" presId="urn:microsoft.com/office/officeart/2018/2/layout/IconVerticalSolidList"/>
    <dgm:cxn modelId="{6F8D97B0-33B6-436A-B7F8-13CAD8308251}" type="presParOf" srcId="{5D8FAF54-4832-43BE-A5A9-38E56BFF8BDD}" destId="{1B4BB72F-2909-4DA3-AE32-74F5F5704254}" srcOrd="2" destOrd="0" presId="urn:microsoft.com/office/officeart/2018/2/layout/IconVerticalSolidList"/>
    <dgm:cxn modelId="{2A0E0EB6-3081-412D-A04F-B07F4B51308D}" type="presParOf" srcId="{5D8FAF54-4832-43BE-A5A9-38E56BFF8BDD}" destId="{6D487B13-B979-4011-98E6-4B6A6E2A182A}" srcOrd="3" destOrd="0" presId="urn:microsoft.com/office/officeart/2018/2/layout/IconVerticalSolidList"/>
    <dgm:cxn modelId="{591A3FEA-329E-4955-8D72-A69E49EBAEA6}" type="presParOf" srcId="{5D8FAF54-4832-43BE-A5A9-38E56BFF8BDD}" destId="{3CFC8BD9-98B5-41B1-9185-C48B090B40DB}" srcOrd="4" destOrd="0" presId="urn:microsoft.com/office/officeart/2018/2/layout/IconVerticalSolidList"/>
    <dgm:cxn modelId="{D579C090-7E92-4B73-B7BD-1DBD7A130665}" type="presParOf" srcId="{5EE1FEFD-2EF3-43F9-943F-DCE73DDEBE01}" destId="{8398C8B9-B454-4F4A-BC4C-E6AC6A44A364}" srcOrd="1" destOrd="0" presId="urn:microsoft.com/office/officeart/2018/2/layout/IconVerticalSolidList"/>
    <dgm:cxn modelId="{1844AC46-2F65-47FE-B5EF-B3C3B7B966CA}" type="presParOf" srcId="{5EE1FEFD-2EF3-43F9-943F-DCE73DDEBE01}" destId="{13A6EB5D-E830-4388-B2B8-22C89211B754}" srcOrd="2" destOrd="0" presId="urn:microsoft.com/office/officeart/2018/2/layout/IconVerticalSolidList"/>
    <dgm:cxn modelId="{3EE9AE0F-331E-4BBE-9EFB-81E17A00953C}" type="presParOf" srcId="{13A6EB5D-E830-4388-B2B8-22C89211B754}" destId="{0B311ED2-10B2-44DC-B04F-3CBA5B492737}" srcOrd="0" destOrd="0" presId="urn:microsoft.com/office/officeart/2018/2/layout/IconVerticalSolidList"/>
    <dgm:cxn modelId="{186356DD-042A-43CE-BDCD-962423058110}" type="presParOf" srcId="{13A6EB5D-E830-4388-B2B8-22C89211B754}" destId="{BA5AB62E-2815-4BF3-A276-2C41328848B9}" srcOrd="1" destOrd="0" presId="urn:microsoft.com/office/officeart/2018/2/layout/IconVerticalSolidList"/>
    <dgm:cxn modelId="{3C489B9F-233A-4BBA-999F-F5F8F2DF4827}" type="presParOf" srcId="{13A6EB5D-E830-4388-B2B8-22C89211B754}" destId="{71256499-AAB7-48C1-A4F2-76AEB779C2DC}" srcOrd="2" destOrd="0" presId="urn:microsoft.com/office/officeart/2018/2/layout/IconVerticalSolidList"/>
    <dgm:cxn modelId="{45DD0E0C-BCF5-4BDB-B951-AD9FA333566A}" type="presParOf" srcId="{13A6EB5D-E830-4388-B2B8-22C89211B754}" destId="{E2FBCB14-FF8D-4AFE-970E-0F2D6E542F2D}" srcOrd="3" destOrd="0" presId="urn:microsoft.com/office/officeart/2018/2/layout/IconVerticalSolidList"/>
    <dgm:cxn modelId="{9B1B9BEB-A10F-40EB-A005-F3CCC91BB1D6}" type="presParOf" srcId="{13A6EB5D-E830-4388-B2B8-22C89211B754}" destId="{2BB69FF8-E93D-4A72-B447-259F139C1B1E}" srcOrd="4" destOrd="0" presId="urn:microsoft.com/office/officeart/2018/2/layout/IconVerticalSolidList"/>
    <dgm:cxn modelId="{44736AD4-95C9-44BC-89F5-B58884A090B8}" type="presParOf" srcId="{5EE1FEFD-2EF3-43F9-943F-DCE73DDEBE01}" destId="{3E0C44B9-0F9E-4061-9B9D-D2F13F4A915C}" srcOrd="3" destOrd="0" presId="urn:microsoft.com/office/officeart/2018/2/layout/IconVerticalSolidList"/>
    <dgm:cxn modelId="{F06CC3AB-ABD5-4558-A5BF-3B5D7819CE67}" type="presParOf" srcId="{5EE1FEFD-2EF3-43F9-943F-DCE73DDEBE01}" destId="{37B965E2-22DD-4858-8428-731E94114550}" srcOrd="4" destOrd="0" presId="urn:microsoft.com/office/officeart/2018/2/layout/IconVerticalSolidList"/>
    <dgm:cxn modelId="{58E2D995-6B08-4ED6-9A51-67C1883F53A6}" type="presParOf" srcId="{37B965E2-22DD-4858-8428-731E94114550}" destId="{74E48B19-D95C-4303-8367-3700C7E56B38}" srcOrd="0" destOrd="0" presId="urn:microsoft.com/office/officeart/2018/2/layout/IconVerticalSolidList"/>
    <dgm:cxn modelId="{D87CA9C9-5472-45B1-838D-1501E31C4533}" type="presParOf" srcId="{37B965E2-22DD-4858-8428-731E94114550}" destId="{9133CD87-BDF3-4F29-8A3B-F1DCEBBD76B5}" srcOrd="1" destOrd="0" presId="urn:microsoft.com/office/officeart/2018/2/layout/IconVerticalSolidList"/>
    <dgm:cxn modelId="{675E1AF0-DE44-4330-88E2-8C7AE92E02FA}" type="presParOf" srcId="{37B965E2-22DD-4858-8428-731E94114550}" destId="{298368C1-3D8C-4AD6-92CF-3FC1C164D62E}" srcOrd="2" destOrd="0" presId="urn:microsoft.com/office/officeart/2018/2/layout/IconVerticalSolidList"/>
    <dgm:cxn modelId="{0E0FF319-9D3D-4408-9DD7-7C53320DDA21}" type="presParOf" srcId="{37B965E2-22DD-4858-8428-731E94114550}" destId="{4303EFDE-0F72-4967-A568-8B5DC9143151}" srcOrd="3" destOrd="0" presId="urn:microsoft.com/office/officeart/2018/2/layout/IconVerticalSolidList"/>
    <dgm:cxn modelId="{A438D240-E4A1-4638-BCAD-A18063AD45F4}" type="presParOf" srcId="{37B965E2-22DD-4858-8428-731E94114550}" destId="{721D854B-A5EC-4C71-8C27-3B835166532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1E4C9-E8B9-47C4-B4D7-EFFA0F29FCD2}">
      <dsp:nvSpPr>
        <dsp:cNvPr id="0" name=""/>
        <dsp:cNvSpPr/>
      </dsp:nvSpPr>
      <dsp:spPr>
        <a:xfrm>
          <a:off x="0" y="1758284"/>
          <a:ext cx="715104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F3CB9-36BC-47CB-8851-E4168A423FB9}">
      <dsp:nvSpPr>
        <dsp:cNvPr id="0" name=""/>
        <dsp:cNvSpPr/>
      </dsp:nvSpPr>
      <dsp:spPr>
        <a:xfrm>
          <a:off x="357552" y="1522124"/>
          <a:ext cx="5005730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05" tIns="0" rIns="1892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Course of Construction coverage up to $25M</a:t>
          </a:r>
        </a:p>
      </dsp:txBody>
      <dsp:txXfrm>
        <a:off x="380609" y="1545181"/>
        <a:ext cx="4959616" cy="426206"/>
      </dsp:txXfrm>
    </dsp:sp>
    <dsp:sp modelId="{F71D28AE-3996-4F67-B084-5B74A0AD1672}">
      <dsp:nvSpPr>
        <dsp:cNvPr id="0" name=""/>
        <dsp:cNvSpPr/>
      </dsp:nvSpPr>
      <dsp:spPr>
        <a:xfrm>
          <a:off x="0" y="2484044"/>
          <a:ext cx="715104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9C100-EAC0-4158-A1BB-4C2943ECAF8A}">
      <dsp:nvSpPr>
        <dsp:cNvPr id="0" name=""/>
        <dsp:cNvSpPr/>
      </dsp:nvSpPr>
      <dsp:spPr>
        <a:xfrm>
          <a:off x="357552" y="2247884"/>
          <a:ext cx="5005730" cy="4723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05" tIns="0" rIns="1892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Active Shooter Liability Coverage*</a:t>
          </a:r>
        </a:p>
      </dsp:txBody>
      <dsp:txXfrm>
        <a:off x="380609" y="2270941"/>
        <a:ext cx="4959616" cy="426206"/>
      </dsp:txXfrm>
    </dsp:sp>
    <dsp:sp modelId="{C82E619B-9685-4FD1-AF6E-1A7363A324F4}">
      <dsp:nvSpPr>
        <dsp:cNvPr id="0" name=""/>
        <dsp:cNvSpPr/>
      </dsp:nvSpPr>
      <dsp:spPr>
        <a:xfrm>
          <a:off x="0" y="3209804"/>
          <a:ext cx="715104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5DC8F-B458-4D63-B2A5-2CAB724E8A61}">
      <dsp:nvSpPr>
        <dsp:cNvPr id="0" name=""/>
        <dsp:cNvSpPr/>
      </dsp:nvSpPr>
      <dsp:spPr>
        <a:xfrm>
          <a:off x="357552" y="2973644"/>
          <a:ext cx="5005730" cy="4723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05" tIns="0" rIns="1892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Flood coverage*</a:t>
          </a:r>
        </a:p>
      </dsp:txBody>
      <dsp:txXfrm>
        <a:off x="380609" y="2996701"/>
        <a:ext cx="4959616" cy="426206"/>
      </dsp:txXfrm>
    </dsp:sp>
    <dsp:sp modelId="{3A72027A-F3F8-4F3D-9193-32110543EA5F}">
      <dsp:nvSpPr>
        <dsp:cNvPr id="0" name=""/>
        <dsp:cNvSpPr/>
      </dsp:nvSpPr>
      <dsp:spPr>
        <a:xfrm>
          <a:off x="0" y="4073491"/>
          <a:ext cx="7151043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000" tIns="333248" rIns="5550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RESIG overall $1.6M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Cotati-Rohnert Park’s share was approximately $294,000</a:t>
          </a:r>
        </a:p>
      </dsp:txBody>
      <dsp:txXfrm>
        <a:off x="0" y="4073491"/>
        <a:ext cx="7151043" cy="932400"/>
      </dsp:txXfrm>
    </dsp:sp>
    <dsp:sp modelId="{64CBCF4B-F80C-411F-BD8D-3044604BC62F}">
      <dsp:nvSpPr>
        <dsp:cNvPr id="0" name=""/>
        <dsp:cNvSpPr/>
      </dsp:nvSpPr>
      <dsp:spPr>
        <a:xfrm>
          <a:off x="357552" y="3699404"/>
          <a:ext cx="5005730" cy="61024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05" tIns="0" rIns="1892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Payment of Schools Excess Liability Fund Assessments </a:t>
          </a:r>
        </a:p>
      </dsp:txBody>
      <dsp:txXfrm>
        <a:off x="387342" y="3729194"/>
        <a:ext cx="4946150" cy="550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A33ED-0072-4C89-9A96-DED952770ABA}">
      <dsp:nvSpPr>
        <dsp:cNvPr id="0" name=""/>
        <dsp:cNvSpPr/>
      </dsp:nvSpPr>
      <dsp:spPr>
        <a:xfrm>
          <a:off x="0" y="3598"/>
          <a:ext cx="6588691" cy="16317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69802-E0B0-4708-8C71-537F03077DAE}">
      <dsp:nvSpPr>
        <dsp:cNvPr id="0" name=""/>
        <dsp:cNvSpPr/>
      </dsp:nvSpPr>
      <dsp:spPr>
        <a:xfrm>
          <a:off x="493600" y="370738"/>
          <a:ext cx="898331" cy="8974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87B13-B979-4011-98E6-4B6A6E2A182A}">
      <dsp:nvSpPr>
        <dsp:cNvPr id="0" name=""/>
        <dsp:cNvSpPr/>
      </dsp:nvSpPr>
      <dsp:spPr>
        <a:xfrm>
          <a:off x="1885532" y="3598"/>
          <a:ext cx="2964910" cy="1682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89" tIns="178089" rIns="178089" bIns="17808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Courts and juries have been extremely sympathetic to claimants</a:t>
          </a:r>
        </a:p>
      </dsp:txBody>
      <dsp:txXfrm>
        <a:off x="1885532" y="3598"/>
        <a:ext cx="2964910" cy="1682727"/>
      </dsp:txXfrm>
    </dsp:sp>
    <dsp:sp modelId="{3CFC8BD9-98B5-41B1-9185-C48B090B40DB}">
      <dsp:nvSpPr>
        <dsp:cNvPr id="0" name=""/>
        <dsp:cNvSpPr/>
      </dsp:nvSpPr>
      <dsp:spPr>
        <a:xfrm>
          <a:off x="4850443" y="3598"/>
          <a:ext cx="1709210" cy="1631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692" tIns="172692" rIns="172692" bIns="17269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Judgements exceed available insurance in some instances</a:t>
          </a:r>
        </a:p>
      </dsp:txBody>
      <dsp:txXfrm>
        <a:off x="4850443" y="3598"/>
        <a:ext cx="1709210" cy="1631735"/>
      </dsp:txXfrm>
    </dsp:sp>
    <dsp:sp modelId="{0B311ED2-10B2-44DC-B04F-3CBA5B492737}">
      <dsp:nvSpPr>
        <dsp:cNvPr id="0" name=""/>
        <dsp:cNvSpPr/>
      </dsp:nvSpPr>
      <dsp:spPr>
        <a:xfrm>
          <a:off x="0" y="2107007"/>
          <a:ext cx="6588691" cy="16317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AB62E-2815-4BF3-A276-2C41328848B9}">
      <dsp:nvSpPr>
        <dsp:cNvPr id="0" name=""/>
        <dsp:cNvSpPr/>
      </dsp:nvSpPr>
      <dsp:spPr>
        <a:xfrm>
          <a:off x="493600" y="2474148"/>
          <a:ext cx="898331" cy="897454"/>
        </a:xfrm>
        <a:prstGeom prst="plus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BCB14-FF8D-4AFE-970E-0F2D6E542F2D}">
      <dsp:nvSpPr>
        <dsp:cNvPr id="0" name=""/>
        <dsp:cNvSpPr/>
      </dsp:nvSpPr>
      <dsp:spPr>
        <a:xfrm>
          <a:off x="1885532" y="2107007"/>
          <a:ext cx="2964910" cy="1682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89" tIns="178089" rIns="178089" bIns="17808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Submitted claims have resulted in assessments from prior coverage programs</a:t>
          </a:r>
        </a:p>
      </dsp:txBody>
      <dsp:txXfrm>
        <a:off x="1885532" y="2107007"/>
        <a:ext cx="2964910" cy="1682727"/>
      </dsp:txXfrm>
    </dsp:sp>
    <dsp:sp modelId="{2BB69FF8-E93D-4A72-B447-259F139C1B1E}">
      <dsp:nvSpPr>
        <dsp:cNvPr id="0" name=""/>
        <dsp:cNvSpPr/>
      </dsp:nvSpPr>
      <dsp:spPr>
        <a:xfrm>
          <a:off x="4850443" y="2107007"/>
          <a:ext cx="1709210" cy="1631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692" tIns="172692" rIns="172692" bIns="17269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RESIG has covered these assessments on behalf of members totaling $1.6M</a:t>
          </a:r>
        </a:p>
      </dsp:txBody>
      <dsp:txXfrm>
        <a:off x="4850443" y="2107007"/>
        <a:ext cx="1709210" cy="1631735"/>
      </dsp:txXfrm>
    </dsp:sp>
    <dsp:sp modelId="{74E48B19-D95C-4303-8367-3700C7E56B38}">
      <dsp:nvSpPr>
        <dsp:cNvPr id="0" name=""/>
        <dsp:cNvSpPr/>
      </dsp:nvSpPr>
      <dsp:spPr>
        <a:xfrm>
          <a:off x="0" y="4210417"/>
          <a:ext cx="6588691" cy="16317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3CD87-BDF3-4F29-8A3B-F1DCEBBD76B5}">
      <dsp:nvSpPr>
        <dsp:cNvPr id="0" name=""/>
        <dsp:cNvSpPr/>
      </dsp:nvSpPr>
      <dsp:spPr>
        <a:xfrm>
          <a:off x="493600" y="4577557"/>
          <a:ext cx="898331" cy="8974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3EFDE-0F72-4967-A568-8B5DC9143151}">
      <dsp:nvSpPr>
        <dsp:cNvPr id="0" name=""/>
        <dsp:cNvSpPr/>
      </dsp:nvSpPr>
      <dsp:spPr>
        <a:xfrm>
          <a:off x="1885532" y="4210417"/>
          <a:ext cx="2964910" cy="1682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89" tIns="178089" rIns="178089" bIns="17808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Many insurers are not willing to  provide coverage to California schools </a:t>
          </a:r>
        </a:p>
      </dsp:txBody>
      <dsp:txXfrm>
        <a:off x="1885532" y="4210417"/>
        <a:ext cx="2964910" cy="1682727"/>
      </dsp:txXfrm>
    </dsp:sp>
    <dsp:sp modelId="{721D854B-A5EC-4C71-8C27-3B835166532A}">
      <dsp:nvSpPr>
        <dsp:cNvPr id="0" name=""/>
        <dsp:cNvSpPr/>
      </dsp:nvSpPr>
      <dsp:spPr>
        <a:xfrm>
          <a:off x="4850443" y="4210417"/>
          <a:ext cx="1709210" cy="1631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692" tIns="172692" rIns="172692" bIns="17269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coverage is available, Premiums have increased substantially AND some coverage has limitations</a:t>
          </a:r>
        </a:p>
      </dsp:txBody>
      <dsp:txXfrm>
        <a:off x="4850443" y="4210417"/>
        <a:ext cx="1709210" cy="1631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0.52903</cdr:x>
      <cdr:y>0.17835</cdr:y>
    </cdr:from>
    <cdr:to>
      <cdr:x>0.53677</cdr:x>
      <cdr:y>0.18886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7229E59-2168-0914-47CD-A44AA570E839}"/>
            </a:ext>
          </a:extLst>
        </cdr:cNvPr>
        <cdr:cNvSpPr txBox="1"/>
      </cdr:nvSpPr>
      <cdr:spPr>
        <a:xfrm xmlns:a="http://schemas.openxmlformats.org/drawingml/2006/main">
          <a:off x="3124200" y="77606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23696-BD84-DAE1-AFD5-DDE6F1070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6A66A-7189-D3CB-92AC-6F5C0EC35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1ED24-6E28-FD34-6031-EF7D9233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5D5-FDE1-4D17-BDE0-0CC63B53985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EDB0C-D087-7B20-771D-0B09C18C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B1CA7-7DAD-3ED9-FB60-42F85F56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0EC8-9582-4507-A25A-8C54CDC54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6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EE88-FB27-0B9A-02E7-04005274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81131-18D9-6603-7951-67F118A38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F8B45-60CA-F7B6-E331-74427975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5D5-FDE1-4D17-BDE0-0CC63B53985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7F109-90C9-D3BB-2D10-BBE2B429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9D396-D550-73CE-4775-0C6E2757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0EC8-9582-4507-A25A-8C54CDC54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7FB17-2F61-FBEE-FC6D-A321E2C9A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79DCF-A660-79EA-923F-92BE1D821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8D95D-E071-A244-0443-EF8B88CE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5D5-FDE1-4D17-BDE0-0CC63B53985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6C058-0A5D-8258-23B3-B406C01E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CD7DE-45A6-D075-510C-C723CD54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0EC8-9582-4507-A25A-8C54CDC54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9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A03E-3D95-0F89-0053-F009287F7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8B867-0C4C-2138-5E4E-47422BD8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9FFCC-CC3B-FE61-1AE5-06D35EE9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5D5-FDE1-4D17-BDE0-0CC63B53985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6E9DB-5097-9893-BD3A-C1445C297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76B2F-FD61-CDD9-8CAE-E4232904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0EC8-9582-4507-A25A-8C54CDC54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2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8AA2-1254-D3D4-C103-48C2CFF5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51C0E-8F60-6F43-F26E-593565D97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2F2B2-9145-3E2C-98A7-F62C6C323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5D5-FDE1-4D17-BDE0-0CC63B53985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A2873-1A80-1C34-A78A-CFB32CC3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E31FA-92A6-D4A3-7819-B4CA7213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0EC8-9582-4507-A25A-8C54CDC54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1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08D0-B57E-6616-555F-9BEF2A0EA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FAF9A-7E4C-7BEB-6A12-B0073BE6A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09B0D-4AF2-E2FE-8503-854007FF9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25019-28F7-044A-9F6E-2423058A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5D5-FDE1-4D17-BDE0-0CC63B53985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9B427-889F-03CE-6E03-2A8FE467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38779-9B81-3AD4-6F27-877075D2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0EC8-9582-4507-A25A-8C54CDC54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6F31-552A-11CB-E91F-8C2FE94C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EAF78-5A36-A1C9-56E3-00C8A084F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F3FB1-36E0-0845-B747-2BC095CCF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3DD6F-401A-B1BF-A6A6-905ECC82D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58C25-A769-54E6-4549-A9EFB82CC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BEA09-823C-CD63-66CD-33BE2320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5D5-FDE1-4D17-BDE0-0CC63B53985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D77AB1-FA6A-1143-6362-1622F446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4E9BB-2A7C-AA32-BAFF-8ABA4093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0EC8-9582-4507-A25A-8C54CDC54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8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8647-BBAD-0807-E974-A6FF651C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C809F-14FF-FF3A-FA5C-5FD2791DA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5D5-FDE1-4D17-BDE0-0CC63B53985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B830F-A750-7659-7588-10505185A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BDADC-0BAA-217E-E4B3-C4B06811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0EC8-9582-4507-A25A-8C54CDC54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72A1E-02FF-B696-C120-77D8E67E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5D5-FDE1-4D17-BDE0-0CC63B53985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0C6D4-3536-0829-C710-1EAFBD0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B23EC-53DD-D6D2-55F5-5D574DB0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0EC8-9582-4507-A25A-8C54CDC54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5348-FE6B-C481-81F2-E4308F880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F24DC-BE8C-39F5-286A-468096858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151D5-FFBF-34F5-04E5-67E26AC84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35FF2-3706-4E33-D376-84AD4018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5D5-FDE1-4D17-BDE0-0CC63B53985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FCE2C-9B8E-9CF1-90EF-6A410B5C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3AEE9-FC2B-EDDA-3C3D-460FEE9D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0EC8-9582-4507-A25A-8C54CDC54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1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E0F2-5CB3-B3ED-2DA5-221344F1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638688-F65C-173D-0E8D-D64B93303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9AD6A-630A-CAAB-7CD9-A9EB6180C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E7005-0DBE-4421-D2C1-B8BE1A7E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5D5-FDE1-4D17-BDE0-0CC63B53985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1FF08-96C5-3193-00EF-7D52BF4C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8902C-0782-3E63-5A91-FD71F936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0EC8-9582-4507-A25A-8C54CDC54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3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EFCB5-FC41-3279-3EDB-F3EA7C42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80084-676B-06F3-7294-34DB4F489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673C8-6F59-669D-9843-11A56D07D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995D5-FDE1-4D17-BDE0-0CC63B53985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9E7F7-0504-FCD8-F400-C269E3F45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16259-B266-E6F2-74F7-838DF1929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D0EC8-9582-4507-A25A-8C54CDC54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0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C9B19-8D2E-3208-F4FD-88224C831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74159-0C9C-52BD-96A6-84EA8DD16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Overview of P/L Program costs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Cotati-Rohnert Park Budget Committee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February 23, 2023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E668A-E719-182B-CCBE-E9E1927E6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0" t="17071" r="7108" b="40746"/>
          <a:stretch/>
        </p:blipFill>
        <p:spPr>
          <a:xfrm>
            <a:off x="419382" y="2065546"/>
            <a:ext cx="4047843" cy="13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2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AEC36-5682-2FA4-002D-B1015827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97" y="1428750"/>
            <a:ext cx="9117807" cy="2105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General Liability has seen increased costs also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7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0144-FADA-A713-5D2E-B43C413A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Legislation and court judgements have impacted Liability costs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74F76-230A-F4C0-0166-763515BF1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601" y="209246"/>
            <a:ext cx="7688475" cy="64381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Childhood Sexual Abuse:</a:t>
            </a:r>
          </a:p>
          <a:p>
            <a:pPr marL="0" indent="0">
              <a:buNone/>
            </a:pPr>
            <a:r>
              <a:rPr lang="en-US" sz="2000" dirty="0"/>
              <a:t>2019 – AB218 Childhood Sexual Abuse Act</a:t>
            </a:r>
          </a:p>
          <a:p>
            <a:pPr lvl="1"/>
            <a:r>
              <a:rPr lang="en-US" sz="2000" dirty="0"/>
              <a:t>Opened a window for 3 years during which claims for childhood sexual abuse could be filed for instances occurring </a:t>
            </a:r>
            <a:r>
              <a:rPr lang="en-US" sz="2000" u="sng" dirty="0"/>
              <a:t>at any time in the past</a:t>
            </a:r>
          </a:p>
          <a:p>
            <a:pPr lvl="1"/>
            <a:r>
              <a:rPr lang="en-US" sz="2000" dirty="0"/>
              <a:t>Changed the statute of limitations to apply until 22 years after the age of majority (to age 40)</a:t>
            </a:r>
          </a:p>
          <a:p>
            <a:pPr lvl="1"/>
            <a:r>
              <a:rPr lang="en-US" sz="2000" dirty="0"/>
              <a:t>OR three (3) years after remembering an instance of childhood sexual abuse</a:t>
            </a:r>
          </a:p>
          <a:p>
            <a:pPr lvl="1"/>
            <a:r>
              <a:rPr lang="en-US" sz="2000" dirty="0"/>
              <a:t>Redefined childhood sexual abuse to be very broadly applied</a:t>
            </a:r>
          </a:p>
          <a:p>
            <a:pPr lvl="1"/>
            <a:r>
              <a:rPr lang="en-US" sz="2000" dirty="0"/>
              <a:t>There is pending legislation to eliminate the statute of limitations for public agencies – AB452</a:t>
            </a:r>
          </a:p>
          <a:p>
            <a:pPr marL="0" indent="0">
              <a:buNone/>
            </a:pPr>
            <a:r>
              <a:rPr lang="en-US" sz="2400" dirty="0"/>
              <a:t>Other areas are seeing high-valued claims also:</a:t>
            </a:r>
          </a:p>
          <a:p>
            <a:pPr lvl="1"/>
            <a:r>
              <a:rPr lang="en-US" sz="2000" dirty="0"/>
              <a:t>Special Education</a:t>
            </a:r>
          </a:p>
          <a:p>
            <a:pPr lvl="1"/>
            <a:r>
              <a:rPr lang="en-US" sz="2000" dirty="0"/>
              <a:t>Transportation</a:t>
            </a:r>
          </a:p>
          <a:p>
            <a:pPr lvl="1"/>
            <a:r>
              <a:rPr lang="en-US" sz="2000" dirty="0"/>
              <a:t>Traumatic Brain Injuries	</a:t>
            </a:r>
          </a:p>
        </p:txBody>
      </p:sp>
    </p:spTree>
    <p:extLst>
      <p:ext uri="{BB962C8B-B14F-4D97-AF65-F5344CB8AC3E}">
        <p14:creationId xmlns:p14="http://schemas.microsoft.com/office/powerpoint/2010/main" val="170593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DC528-D733-BACA-EDCF-D3E26B70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General Liability costs have increased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3B816C-9E3F-2F73-2767-21583ACDB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924425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8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8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8BB6-5A29-1F9B-7A5D-E7A6158C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97" y="1428750"/>
            <a:ext cx="9117807" cy="21050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These factors have impacted RESIG’s costs to provide P/L coverage to members</a:t>
            </a:r>
          </a:p>
        </p:txBody>
      </p:sp>
      <p:cxnSp>
        <p:nvCxnSpPr>
          <p:cNvPr id="29" name="Straight Connector 22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27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E4E9A5F-774A-E519-34F8-72BED3B0F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037386"/>
              </p:ext>
            </p:extLst>
          </p:nvPr>
        </p:nvGraphicFramePr>
        <p:xfrm>
          <a:off x="593697" y="493160"/>
          <a:ext cx="11004606" cy="573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643">
                  <a:extLst>
                    <a:ext uri="{9D8B030D-6E8A-4147-A177-3AD203B41FA5}">
                      <a16:colId xmlns:a16="http://schemas.microsoft.com/office/drawing/2014/main" val="815940197"/>
                    </a:ext>
                  </a:extLst>
                </a:gridCol>
                <a:gridCol w="1365779">
                  <a:extLst>
                    <a:ext uri="{9D8B030D-6E8A-4147-A177-3AD203B41FA5}">
                      <a16:colId xmlns:a16="http://schemas.microsoft.com/office/drawing/2014/main" val="135677916"/>
                    </a:ext>
                  </a:extLst>
                </a:gridCol>
                <a:gridCol w="1310707">
                  <a:extLst>
                    <a:ext uri="{9D8B030D-6E8A-4147-A177-3AD203B41FA5}">
                      <a16:colId xmlns:a16="http://schemas.microsoft.com/office/drawing/2014/main" val="3261562975"/>
                    </a:ext>
                  </a:extLst>
                </a:gridCol>
                <a:gridCol w="1350593">
                  <a:extLst>
                    <a:ext uri="{9D8B030D-6E8A-4147-A177-3AD203B41FA5}">
                      <a16:colId xmlns:a16="http://schemas.microsoft.com/office/drawing/2014/main" val="573617099"/>
                    </a:ext>
                  </a:extLst>
                </a:gridCol>
                <a:gridCol w="1420953">
                  <a:extLst>
                    <a:ext uri="{9D8B030D-6E8A-4147-A177-3AD203B41FA5}">
                      <a16:colId xmlns:a16="http://schemas.microsoft.com/office/drawing/2014/main" val="215324968"/>
                    </a:ext>
                  </a:extLst>
                </a:gridCol>
                <a:gridCol w="1391878">
                  <a:extLst>
                    <a:ext uri="{9D8B030D-6E8A-4147-A177-3AD203B41FA5}">
                      <a16:colId xmlns:a16="http://schemas.microsoft.com/office/drawing/2014/main" val="3648590234"/>
                    </a:ext>
                  </a:extLst>
                </a:gridCol>
                <a:gridCol w="1367053">
                  <a:extLst>
                    <a:ext uri="{9D8B030D-6E8A-4147-A177-3AD203B41FA5}">
                      <a16:colId xmlns:a16="http://schemas.microsoft.com/office/drawing/2014/main" val="2741250584"/>
                    </a:ext>
                  </a:extLst>
                </a:gridCol>
              </a:tblGrid>
              <a:tr h="628079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RESIG Property and Liability Contributions (total pool)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223908"/>
                  </a:ext>
                </a:extLst>
              </a:tr>
              <a:tr h="1032251">
                <a:tc>
                  <a:txBody>
                    <a:bodyPr/>
                    <a:lstStyle/>
                    <a:p>
                      <a:r>
                        <a:rPr lang="en-US" dirty="0"/>
                        <a:t>Program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574895"/>
                  </a:ext>
                </a:extLst>
              </a:tr>
              <a:tr h="1014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RESIG self insured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Self-Insured retention (</a:t>
                      </a:r>
                      <a:r>
                        <a:rPr lang="en-US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</a:t>
                      </a: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Self-Insured retention (GL)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$2,394,837</a:t>
                      </a:r>
                    </a:p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$100,000</a:t>
                      </a:r>
                    </a:p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$2,542,635</a:t>
                      </a:r>
                    </a:p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$250,000</a:t>
                      </a:r>
                    </a:p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$2,872,492</a:t>
                      </a:r>
                    </a:p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$5,000,000</a:t>
                      </a:r>
                    </a:p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$250,000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$3,671,307</a:t>
                      </a:r>
                    </a:p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$5,000,000</a:t>
                      </a:r>
                    </a:p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$250,000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$3,983,960</a:t>
                      </a:r>
                    </a:p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$2,500,000</a:t>
                      </a:r>
                    </a:p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$250,000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$3,871,767</a:t>
                      </a:r>
                    </a:p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$2,500,000</a:t>
                      </a:r>
                    </a:p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$250,000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113126"/>
                  </a:ext>
                </a:extLst>
              </a:tr>
              <a:tr h="1070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Excess Insurance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$2,356,637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$2,637,028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$4,985,596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$6,368,904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$7,162,678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$8,560,240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02515"/>
                  </a:ext>
                </a:extLst>
              </a:tr>
              <a:tr h="1103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 contribution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$4,751,474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$5,179,663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$7,858,088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$10,040,211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$11,146,638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$12,432,007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499952"/>
                  </a:ext>
                </a:extLst>
              </a:tr>
              <a:tr h="888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Increase over prior year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51.70%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619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63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FED25-F59E-50CD-736C-B1E46F37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RESIG’s revenue sources</a:t>
            </a:r>
          </a:p>
        </p:txBody>
      </p:sp>
    </p:spTree>
    <p:extLst>
      <p:ext uri="{BB962C8B-B14F-4D97-AF65-F5344CB8AC3E}">
        <p14:creationId xmlns:p14="http://schemas.microsoft.com/office/powerpoint/2010/main" val="4012420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220B78-6754-5C72-1D7B-02A2B8A2A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813" y="728181"/>
            <a:ext cx="7274104" cy="540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85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FED25-F59E-50CD-736C-B1E46F37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For every $1 of revenue to RESIG…..</a:t>
            </a:r>
          </a:p>
        </p:txBody>
      </p:sp>
    </p:spTree>
    <p:extLst>
      <p:ext uri="{BB962C8B-B14F-4D97-AF65-F5344CB8AC3E}">
        <p14:creationId xmlns:p14="http://schemas.microsoft.com/office/powerpoint/2010/main" val="824814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3FA0-66E0-4383-7ACE-0F48229D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363325" cy="1701800"/>
          </a:xfrm>
          <a:ln>
            <a:noFill/>
          </a:ln>
        </p:spPr>
        <p:txBody>
          <a:bodyPr anchor="t">
            <a:normAutofit/>
          </a:bodyPr>
          <a:lstStyle/>
          <a:p>
            <a:r>
              <a:rPr lang="en-US" sz="1800" b="1" dirty="0">
                <a:latin typeface="+mn-lt"/>
              </a:rPr>
              <a:t>                                                                RESIG 2022/23 BUDGETED REVENUE AND EXPENSES</a:t>
            </a:r>
            <a:br>
              <a:rPr lang="en-US" sz="1800" b="1" dirty="0">
                <a:latin typeface="+mn-lt"/>
              </a:rPr>
            </a:br>
            <a:br>
              <a:rPr lang="en-US" sz="1800" b="1" dirty="0">
                <a:latin typeface="+mn-lt"/>
              </a:rPr>
            </a:br>
            <a:endParaRPr lang="en-US" sz="1600" b="1" dirty="0">
              <a:latin typeface="+mn-lt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1EC8A8A-4A1F-73C6-400A-F3266ED8240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829791"/>
              </p:ext>
            </p:extLst>
          </p:nvPr>
        </p:nvGraphicFramePr>
        <p:xfrm>
          <a:off x="5679798" y="1327868"/>
          <a:ext cx="6299091" cy="475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8861D3-14EA-906C-740D-CDEB51A3E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564" y="1385528"/>
            <a:ext cx="4791569" cy="463775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This is a balanced budget, meaning that budgeted revenue exceeds expenditures and provides a budgeted increase to net position projected to be $566,000 total across all programs as of June 30, 2023. </a:t>
            </a:r>
          </a:p>
          <a:p>
            <a:r>
              <a:rPr lang="en-US" b="1" dirty="0"/>
              <a:t>Provision for claims include purchased insurance (Excess) and claims expense which is 75% of total expenses. </a:t>
            </a:r>
          </a:p>
          <a:p>
            <a:r>
              <a:rPr lang="en-US" b="1" dirty="0"/>
              <a:t>Operating expenses, salaries and benefits is 25% of total expenses.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75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37EAF6F-F1A3-72E9-7808-7A3F030CFA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779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963C6E-A231-6063-CB9B-9A49B37C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How have changes in exposures for Cotati-Rohnert Park impacted Property/Liability costs through RESIG?</a:t>
            </a:r>
          </a:p>
        </p:txBody>
      </p:sp>
    </p:spTree>
    <p:extLst>
      <p:ext uri="{BB962C8B-B14F-4D97-AF65-F5344CB8AC3E}">
        <p14:creationId xmlns:p14="http://schemas.microsoft.com/office/powerpoint/2010/main" val="4074409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EF301-4C67-19C4-B0D0-6C15B370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/>
              <a:t>A primer on risk pools: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666AF-524D-3C11-4BCB-356142312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7401"/>
            <a:ext cx="5501834" cy="6462445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Risk pools were born out of the need for public entities/schools to have insurance due to the commercial insurance marketplace ceasing to provide coverage in California as a reaction to adverse legislation removing public agency immunities.</a:t>
            </a:r>
          </a:p>
          <a:p>
            <a:r>
              <a:rPr lang="en-US" sz="2000" dirty="0">
                <a:solidFill>
                  <a:schemeClr val="bg1"/>
                </a:solidFill>
              </a:rPr>
              <a:t>California passed legislation that allowed risk pools to form joint powers authorities to provide insurance and other services as separate public agencies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RESIG was formed July 1, 1979, to provide quality, cost-effective risk management programs and services to the public school districts, and later approved charter schools, of Sonoma County.  Cotati-Rohnert Park is an original member.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RESIG has four programs:  Property/Liability, Workers Compensation, Environmental Health &amp; Safety, and Employee Benefits-Medical/Dental/Vision</a:t>
            </a:r>
          </a:p>
        </p:txBody>
      </p:sp>
    </p:spTree>
    <p:extLst>
      <p:ext uri="{BB962C8B-B14F-4D97-AF65-F5344CB8AC3E}">
        <p14:creationId xmlns:p14="http://schemas.microsoft.com/office/powerpoint/2010/main" val="1428754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812110C-454D-45D4-A43C-D268FC30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EC87C-12CA-D47F-3D3B-3959A227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365760"/>
            <a:ext cx="9363456" cy="11887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Cotati-Rohnert Park P/L cost trends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3663F10-4AEF-432D-B195-513FD3539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AEFC5D-4625-4A90-904B-81C44B4AF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A40DE3-A6BE-5426-E363-6785FFAA42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486281"/>
              </p:ext>
            </p:extLst>
          </p:nvPr>
        </p:nvGraphicFramePr>
        <p:xfrm>
          <a:off x="1541124" y="1777428"/>
          <a:ext cx="10541283" cy="519142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825389">
                  <a:extLst>
                    <a:ext uri="{9D8B030D-6E8A-4147-A177-3AD203B41FA5}">
                      <a16:colId xmlns:a16="http://schemas.microsoft.com/office/drawing/2014/main" val="1262933299"/>
                    </a:ext>
                  </a:extLst>
                </a:gridCol>
                <a:gridCol w="1452649">
                  <a:extLst>
                    <a:ext uri="{9D8B030D-6E8A-4147-A177-3AD203B41FA5}">
                      <a16:colId xmlns:a16="http://schemas.microsoft.com/office/drawing/2014/main" val="3699882422"/>
                    </a:ext>
                  </a:extLst>
                </a:gridCol>
                <a:gridCol w="1452649">
                  <a:extLst>
                    <a:ext uri="{9D8B030D-6E8A-4147-A177-3AD203B41FA5}">
                      <a16:colId xmlns:a16="http://schemas.microsoft.com/office/drawing/2014/main" val="2338766619"/>
                    </a:ext>
                  </a:extLst>
                </a:gridCol>
                <a:gridCol w="1452649">
                  <a:extLst>
                    <a:ext uri="{9D8B030D-6E8A-4147-A177-3AD203B41FA5}">
                      <a16:colId xmlns:a16="http://schemas.microsoft.com/office/drawing/2014/main" val="3804032648"/>
                    </a:ext>
                  </a:extLst>
                </a:gridCol>
                <a:gridCol w="1452649">
                  <a:extLst>
                    <a:ext uri="{9D8B030D-6E8A-4147-A177-3AD203B41FA5}">
                      <a16:colId xmlns:a16="http://schemas.microsoft.com/office/drawing/2014/main" val="3268998695"/>
                    </a:ext>
                  </a:extLst>
                </a:gridCol>
                <a:gridCol w="1452649">
                  <a:extLst>
                    <a:ext uri="{9D8B030D-6E8A-4147-A177-3AD203B41FA5}">
                      <a16:colId xmlns:a16="http://schemas.microsoft.com/office/drawing/2014/main" val="1825028032"/>
                    </a:ext>
                  </a:extLst>
                </a:gridCol>
                <a:gridCol w="1452649">
                  <a:extLst>
                    <a:ext uri="{9D8B030D-6E8A-4147-A177-3AD203B41FA5}">
                      <a16:colId xmlns:a16="http://schemas.microsoft.com/office/drawing/2014/main" val="2342664689"/>
                    </a:ext>
                  </a:extLst>
                </a:gridCol>
              </a:tblGrid>
              <a:tr h="541009">
                <a:tc>
                  <a:txBody>
                    <a:bodyPr/>
                    <a:lstStyle/>
                    <a:p>
                      <a:r>
                        <a:rPr lang="en-US" sz="1600" b="1" cap="none" spc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EXPOSURES</a:t>
                      </a:r>
                    </a:p>
                  </a:txBody>
                  <a:tcPr marL="63801" marR="45572" marT="91143" marB="911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>
                          <a:solidFill>
                            <a:schemeClr val="bg1"/>
                          </a:solidFill>
                        </a:rPr>
                        <a:t>2017/18</a:t>
                      </a:r>
                    </a:p>
                  </a:txBody>
                  <a:tcPr marL="63801" marR="45572" marT="91143" marB="911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>
                          <a:solidFill>
                            <a:schemeClr val="bg1"/>
                          </a:solidFill>
                        </a:rPr>
                        <a:t>2018/19</a:t>
                      </a:r>
                    </a:p>
                  </a:txBody>
                  <a:tcPr marL="63801" marR="45572" marT="91143" marB="911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>
                          <a:solidFill>
                            <a:schemeClr val="bg1"/>
                          </a:solidFill>
                        </a:rPr>
                        <a:t>2019/20</a:t>
                      </a:r>
                    </a:p>
                  </a:txBody>
                  <a:tcPr marL="63801" marR="45572" marT="91143" marB="911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>
                          <a:solidFill>
                            <a:schemeClr val="bg1"/>
                          </a:solidFill>
                        </a:rPr>
                        <a:t>2020/21</a:t>
                      </a:r>
                    </a:p>
                  </a:txBody>
                  <a:tcPr marL="63801" marR="45572" marT="91143" marB="911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>
                          <a:solidFill>
                            <a:schemeClr val="bg1"/>
                          </a:solidFill>
                        </a:rPr>
                        <a:t>2021/22</a:t>
                      </a:r>
                    </a:p>
                  </a:txBody>
                  <a:tcPr marL="63801" marR="45572" marT="91143" marB="911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>
                          <a:solidFill>
                            <a:schemeClr val="bg1"/>
                          </a:solidFill>
                        </a:rPr>
                        <a:t>2022/23</a:t>
                      </a:r>
                    </a:p>
                  </a:txBody>
                  <a:tcPr marL="63801" marR="45572" marT="91143" marB="911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129609"/>
                  </a:ext>
                </a:extLst>
              </a:tr>
              <a:tr h="637378"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Property values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156,124,246</a:t>
                      </a:r>
                    </a:p>
                    <a:p>
                      <a:endParaRPr 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164,428,244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+5.3%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172,009,782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+4.6%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245,996,433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+43%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243,348,080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-1%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251,923,838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+3.5%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408189"/>
                  </a:ext>
                </a:extLst>
              </a:tr>
              <a:tr h="637378"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ADA 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(as of Sept 1, </a:t>
                      </a:r>
                    </a:p>
                    <a:p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prior year lottery ADA)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5804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5850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+1%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5790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-1%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5752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-1%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5694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-1%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6046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+6.1%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28106"/>
                  </a:ext>
                </a:extLst>
              </a:tr>
              <a:tr h="637378"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Experience Mod 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(adjusted)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0.90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1.13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+.23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-.37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0.79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+.03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1.30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+.51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1.44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+.14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360852"/>
                  </a:ext>
                </a:extLst>
              </a:tr>
              <a:tr h="418392">
                <a:tc gridSpan="7">
                  <a:txBody>
                    <a:bodyPr/>
                    <a:lstStyle/>
                    <a:p>
                      <a:pPr algn="l"/>
                      <a:r>
                        <a:rPr lang="en-US" sz="1600" b="1" cap="none" spc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CONTRIBUTIONS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022353"/>
                  </a:ext>
                </a:extLst>
              </a:tr>
              <a:tr h="418392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Self-Insured layer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$164,564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$217,106</a:t>
                      </a:r>
                    </a:p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+31.9%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$156,734</a:t>
                      </a:r>
                    </a:p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-27.9%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$230,875</a:t>
                      </a:r>
                    </a:p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+47.3%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$406,993</a:t>
                      </a:r>
                    </a:p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+76.2%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$470,183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+15.5%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595190"/>
                  </a:ext>
                </a:extLst>
              </a:tr>
              <a:tr h="637378"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Excess Insurance layer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$213,755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$215,948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+1%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$396,306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+83.5%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$600,754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+51.5%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$673,946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+12.1%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$821,952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+21.9%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231801"/>
                  </a:ext>
                </a:extLst>
              </a:tr>
              <a:tr h="637378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Total contribution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$378,319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$433,054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+14.4%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$553,040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+27.7%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$831,629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+50.37%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$1,080,939</a:t>
                      </a:r>
                    </a:p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</a:rPr>
                        <a:t>+29.9%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$1,292,135</a:t>
                      </a:r>
                    </a:p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+19.5%</a:t>
                      </a: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75005"/>
                  </a:ext>
                </a:extLst>
              </a:tr>
              <a:tr h="438831">
                <a:tc>
                  <a:txBody>
                    <a:bodyPr/>
                    <a:lstStyle/>
                    <a:p>
                      <a:endParaRPr lang="en-US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63801" marR="45572" marT="27475" marB="9114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739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588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988A-0908-CC2E-D413-F962DD2B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 dirty="0"/>
              <a:t>RESIG is asking questions and taking action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E3A0B-7176-0213-1E76-52AA8ECF5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416" y="226031"/>
            <a:ext cx="5998418" cy="6462445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How can we reduce costs?</a:t>
            </a:r>
          </a:p>
          <a:p>
            <a:pPr lvl="1"/>
            <a:r>
              <a:rPr lang="en-US" sz="2000" u="sng" dirty="0">
                <a:solidFill>
                  <a:schemeClr val="bg1"/>
                </a:solidFill>
              </a:rPr>
              <a:t>Have fewer claims.</a:t>
            </a:r>
            <a:r>
              <a:rPr lang="en-US" sz="2000" dirty="0">
                <a:solidFill>
                  <a:schemeClr val="bg1"/>
                </a:solidFill>
              </a:rPr>
              <a:t>  Engage with RESIG’s loss prevention resources through the EHS Department</a:t>
            </a:r>
            <a:endParaRPr lang="en-US" sz="2000" u="sng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Self-insure more?  More risk may not translate to savings if catastrophic claims occur.  RESIG looks at </a:t>
            </a:r>
            <a:r>
              <a:rPr lang="en-US" sz="2000">
                <a:solidFill>
                  <a:schemeClr val="bg1"/>
                </a:solidFill>
              </a:rPr>
              <a:t>options every year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Can RESIG own our own insurance company (i.e. a captive insurer)?  This is part of the strategic plan considerations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Approach other markets?  This is an annual exercise and is underway currently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Organically reduce operational expenses?  We are working on that now through departmental reorganizations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How can we bring in more revenue?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Conference room rental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Growth</a:t>
            </a:r>
          </a:p>
        </p:txBody>
      </p:sp>
    </p:spTree>
    <p:extLst>
      <p:ext uri="{BB962C8B-B14F-4D97-AF65-F5344CB8AC3E}">
        <p14:creationId xmlns:p14="http://schemas.microsoft.com/office/powerpoint/2010/main" val="1054363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B43A3-A622-8BB2-EB6F-AFFC3B1D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04" y="297950"/>
            <a:ext cx="2871095" cy="2156621"/>
          </a:xfrm>
        </p:spPr>
        <p:txBody>
          <a:bodyPr anchor="t"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RESIG’s no-cost services help minimize costs.  CRPUSD has access to resources within the P/L, EHS, and WC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D5C26-00FD-BFA8-9490-D2F8A4454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5139" y="297951"/>
            <a:ext cx="3644635" cy="6092575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Risk prevention services (EHS)</a:t>
            </a:r>
          </a:p>
          <a:p>
            <a:pPr lvl="1"/>
            <a:r>
              <a:rPr lang="en-US" sz="2200" dirty="0"/>
              <a:t>Inspections</a:t>
            </a:r>
          </a:p>
          <a:p>
            <a:pPr lvl="1"/>
            <a:r>
              <a:rPr lang="en-US" sz="2200" dirty="0"/>
              <a:t>OSHA training</a:t>
            </a:r>
          </a:p>
          <a:p>
            <a:pPr lvl="1"/>
            <a:r>
              <a:rPr lang="en-US" sz="2200" dirty="0"/>
              <a:t>Indoor air quality testing*</a:t>
            </a:r>
          </a:p>
          <a:p>
            <a:pPr lvl="1"/>
            <a:r>
              <a:rPr lang="en-US" sz="2200" dirty="0"/>
              <a:t>Wildfire exposure assessments</a:t>
            </a:r>
          </a:p>
          <a:p>
            <a:pPr lvl="1"/>
            <a:r>
              <a:rPr lang="en-US" sz="2200" dirty="0"/>
              <a:t>Property appraisals/valuations</a:t>
            </a:r>
          </a:p>
          <a:p>
            <a:pPr lvl="1"/>
            <a:r>
              <a:rPr lang="en-US" sz="2200" dirty="0"/>
              <a:t>Cyber security assessments**</a:t>
            </a:r>
          </a:p>
          <a:p>
            <a:pPr lvl="1"/>
            <a:r>
              <a:rPr lang="en-US" sz="2200" dirty="0"/>
              <a:t>Online mandatory training programs</a:t>
            </a:r>
          </a:p>
          <a:p>
            <a:pPr lvl="1"/>
            <a:r>
              <a:rPr lang="en-US" sz="2200" dirty="0"/>
              <a:t>Childhood sexual abuse prevention resources and toolkits</a:t>
            </a:r>
          </a:p>
          <a:p>
            <a:pPr lvl="1"/>
            <a:r>
              <a:rPr lang="en-US" sz="2200" dirty="0"/>
              <a:t>Ergonomic evaluations</a:t>
            </a:r>
          </a:p>
          <a:p>
            <a:pPr lvl="1"/>
            <a:r>
              <a:rPr lang="en-US" sz="2200" dirty="0"/>
              <a:t>Post-Offer Pre-Placement Exams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90F30-D108-326A-2216-0FE01B2C7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3" y="297950"/>
            <a:ext cx="3497241" cy="65600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Claims mitigation services</a:t>
            </a:r>
          </a:p>
          <a:p>
            <a:pPr lvl="1"/>
            <a:r>
              <a:rPr lang="en-US" sz="2200" dirty="0"/>
              <a:t>Local control and provider relationships</a:t>
            </a:r>
          </a:p>
          <a:p>
            <a:pPr lvl="1"/>
            <a:r>
              <a:rPr lang="en-US" sz="2200" dirty="0"/>
              <a:t>Prompt attention and handling of claims</a:t>
            </a:r>
          </a:p>
          <a:p>
            <a:pPr lvl="1"/>
            <a:r>
              <a:rPr lang="en-US" sz="2200" dirty="0"/>
              <a:t>Investigations</a:t>
            </a:r>
          </a:p>
          <a:p>
            <a:pPr lvl="1"/>
            <a:r>
              <a:rPr lang="en-US" sz="2200" dirty="0"/>
              <a:t>Defense counsel</a:t>
            </a:r>
          </a:p>
          <a:p>
            <a:pPr lvl="1"/>
            <a:r>
              <a:rPr lang="en-US" sz="2200" dirty="0"/>
              <a:t>Expert settlement assistance</a:t>
            </a:r>
          </a:p>
          <a:p>
            <a:pPr lvl="1"/>
            <a:r>
              <a:rPr lang="en-US" sz="2200" dirty="0"/>
              <a:t>Fire/smoke mitigation training</a:t>
            </a:r>
          </a:p>
          <a:p>
            <a:pPr lvl="1"/>
            <a:r>
              <a:rPr lang="en-US" sz="2200" dirty="0"/>
              <a:t>Pre-approved restoration services 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500" dirty="0"/>
          </a:p>
          <a:p>
            <a:pPr marL="457200" lvl="1" indent="0">
              <a:buNone/>
            </a:pPr>
            <a:r>
              <a:rPr lang="en-US" sz="1500" dirty="0"/>
              <a:t>*minimal cost for lab fees</a:t>
            </a:r>
          </a:p>
          <a:p>
            <a:pPr marL="457200" lvl="1" indent="0">
              <a:buNone/>
            </a:pPr>
            <a:r>
              <a:rPr lang="en-US" sz="1500" dirty="0"/>
              <a:t>**piloting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144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DDF44B-015F-1054-AC90-563C98DD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4800"/>
              <a:t>Additional RESIG support for members: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653FF7-853D-FA03-2D10-0D6FB91A5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659507"/>
              </p:ext>
            </p:extLst>
          </p:nvPr>
        </p:nvGraphicFramePr>
        <p:xfrm>
          <a:off x="4590080" y="174932"/>
          <a:ext cx="7151043" cy="652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3EC81E-52B8-04BB-9698-9C2325E3C5C9}"/>
              </a:ext>
            </a:extLst>
          </p:cNvPr>
          <p:cNvSpPr txBox="1"/>
          <p:nvPr/>
        </p:nvSpPr>
        <p:spPr>
          <a:xfrm>
            <a:off x="4932245" y="5859818"/>
            <a:ext cx="5297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*subject to policy conditions, provisions, and exclusions.</a:t>
            </a:r>
          </a:p>
        </p:txBody>
      </p:sp>
    </p:spTree>
    <p:extLst>
      <p:ext uri="{BB962C8B-B14F-4D97-AF65-F5344CB8AC3E}">
        <p14:creationId xmlns:p14="http://schemas.microsoft.com/office/powerpoint/2010/main" val="535527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FED25-F59E-50CD-736C-B1E46F37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Since 2017 global catastrophic events have negatively impacted the property insurance marketplace</a:t>
            </a:r>
          </a:p>
        </p:txBody>
      </p:sp>
    </p:spTree>
    <p:extLst>
      <p:ext uri="{BB962C8B-B14F-4D97-AF65-F5344CB8AC3E}">
        <p14:creationId xmlns:p14="http://schemas.microsoft.com/office/powerpoint/2010/main" val="3859482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7D50292-3979-8057-AAF9-3B2D4EC50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152728"/>
              </p:ext>
            </p:extLst>
          </p:nvPr>
        </p:nvGraphicFramePr>
        <p:xfrm>
          <a:off x="98425" y="98425"/>
          <a:ext cx="12027314" cy="929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7543540" imgH="5829184" progId="Acrobat.Document.DC">
                  <p:embed/>
                </p:oleObj>
              </mc:Choice>
              <mc:Fallback>
                <p:oleObj name="Acrobat Document" r:id="rId3" imgW="7543540" imgH="5829184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7D50292-3979-8057-AAF9-3B2D4EC50E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27314" cy="9293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991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C30D4-B4AC-BC4E-CBBC-368037B1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 fontScale="90000"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Local catastrophic events had impact on property insurance availability and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4563-C4EE-E5EC-5A0B-EAA189518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5483"/>
            <a:ext cx="5934323" cy="6652517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Local catastrophic events: </a:t>
            </a:r>
          </a:p>
          <a:p>
            <a:pPr lvl="1"/>
            <a:r>
              <a:rPr lang="en-US" dirty="0"/>
              <a:t>2017 Tubbs Fire (RESIG paid the first $100,000, excess insurance paid $8.1M)</a:t>
            </a:r>
          </a:p>
          <a:p>
            <a:pPr lvl="1"/>
            <a:r>
              <a:rPr lang="en-US" dirty="0"/>
              <a:t>2019 Kincaid Fire (At this time districts were responsible for the first $5M of losses)</a:t>
            </a:r>
          </a:p>
          <a:p>
            <a:r>
              <a:rPr lang="en-US" sz="2400" dirty="0"/>
              <a:t>Because of these catastrophic events occurring locally, insurers have been reluctant to provide wildfire coverage in California and specifically in Sonoma County</a:t>
            </a:r>
          </a:p>
          <a:p>
            <a:r>
              <a:rPr lang="en-US" sz="2400" dirty="0"/>
              <a:t>RESIG took action and partnered with other Northern California JPAs in 2019 to form the Schools Program Alliance (SPA) to group purchase property coverage including wildfire at the most-cost effective pricing available through London and US-based insurers.  </a:t>
            </a:r>
          </a:p>
          <a:p>
            <a:r>
              <a:rPr lang="en-US" sz="2400" dirty="0"/>
              <a:t>RESIG’s limits are now higher and the wildfire deductible has been reduced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7618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56CA-488B-0705-3E92-582588E6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Historical fire map of Sonoma County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86362-A336-80F7-BD3C-C0A939880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Recent fire behavior has been unpredictable, establishing new burn scars toward the western parts of Sonoma County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Prior to the Kincaid Fire in 2019, no fire had burned close to Healdsburg or Windsor.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Although the Cotati-Rohnert Park area has yet to be impacted, there is possibility (or risk) that a future catastrophic fire may occur.  The tree canopy is beautiful, but is a red flag for property insurance underwriters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97F4BF3-3388-1531-7C78-03674550D3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882" r="1365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9206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CE817-556D-1FE2-F4D5-0D3D808E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was impacted by the 2017 Tubbs and 2019 Kincaid fires?</a:t>
            </a:r>
          </a:p>
        </p:txBody>
      </p:sp>
    </p:spTree>
    <p:extLst>
      <p:ext uri="{BB962C8B-B14F-4D97-AF65-F5344CB8AC3E}">
        <p14:creationId xmlns:p14="http://schemas.microsoft.com/office/powerpoint/2010/main" val="914656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1268</Words>
  <Application>Microsoft Office PowerPoint</Application>
  <PresentationFormat>Widescreen</PresentationFormat>
  <Paragraphs>238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Acrobat Document</vt:lpstr>
      <vt:lpstr> </vt:lpstr>
      <vt:lpstr>A primer on risk pools:</vt:lpstr>
      <vt:lpstr>RESIG’s no-cost services help minimize costs.  CRPUSD has access to resources within the P/L, EHS, and WC programs</vt:lpstr>
      <vt:lpstr>Additional RESIG support for members:</vt:lpstr>
      <vt:lpstr>Since 2017 global catastrophic events have negatively impacted the property insurance marketplace</vt:lpstr>
      <vt:lpstr>PowerPoint Presentation</vt:lpstr>
      <vt:lpstr>Local catastrophic events had impact on property insurance availability and costs</vt:lpstr>
      <vt:lpstr>Historical fire map of Sonoma County</vt:lpstr>
      <vt:lpstr>Who was impacted by the 2017 Tubbs and 2019 Kincaid fires?</vt:lpstr>
      <vt:lpstr>General Liability has seen increased costs also</vt:lpstr>
      <vt:lpstr>Legislation and court judgements have impacted Liability costs</vt:lpstr>
      <vt:lpstr>General Liability costs have increased</vt:lpstr>
      <vt:lpstr>These factors have impacted RESIG’s costs to provide P/L coverage to members</vt:lpstr>
      <vt:lpstr>PowerPoint Presentation</vt:lpstr>
      <vt:lpstr>RESIG’s revenue sources</vt:lpstr>
      <vt:lpstr>PowerPoint Presentation</vt:lpstr>
      <vt:lpstr>For every $1 of revenue to RESIG…..</vt:lpstr>
      <vt:lpstr>                                                                RESIG 2022/23 BUDGETED REVENUE AND EXPENSES  </vt:lpstr>
      <vt:lpstr>How have changes in exposures for Cotati-Rohnert Park impacted Property/Liability costs through RESIG?</vt:lpstr>
      <vt:lpstr>Cotati-Rohnert Park P/L cost trends</vt:lpstr>
      <vt:lpstr>RESIG is asking questions and taking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Cindy Wilkerson</dc:creator>
  <cp:lastModifiedBy>Nikki Doble</cp:lastModifiedBy>
  <cp:revision>1</cp:revision>
  <dcterms:created xsi:type="dcterms:W3CDTF">2023-02-23T00:32:12Z</dcterms:created>
  <dcterms:modified xsi:type="dcterms:W3CDTF">2023-02-24T19:16:32Z</dcterms:modified>
</cp:coreProperties>
</file>